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charts/chart1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.xml" ContentType="application/vnd.openxmlformats-officedocument.presentationml.notesSlide+xml"/>
  <Override PartName="/ppt/charts/chart2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4.xml" ContentType="application/vnd.openxmlformats-officedocument.presentationml.notesSlide+xml"/>
  <Override PartName="/ppt/charts/chart2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2.xml" ContentType="application/vnd.openxmlformats-officedocument.drawingml.chartshapes+xml"/>
  <Override PartName="/ppt/charts/chart2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3.xml" ContentType="application/vnd.openxmlformats-officedocument.drawingml.chartshapes+xml"/>
  <Override PartName="/ppt/charts/chart2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2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2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26.xml" ContentType="application/vnd.openxmlformats-officedocument.drawingml.chart+xml"/>
  <Override PartName="/ppt/notesSlides/notesSlide5.xml" ContentType="application/vnd.openxmlformats-officedocument.presentationml.notesSlid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29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41"/>
  </p:notesMasterIdLst>
  <p:handoutMasterIdLst>
    <p:handoutMasterId r:id="rId42"/>
  </p:handoutMasterIdLst>
  <p:sldIdLst>
    <p:sldId id="954" r:id="rId2"/>
    <p:sldId id="2605" r:id="rId3"/>
    <p:sldId id="2606" r:id="rId4"/>
    <p:sldId id="452" r:id="rId5"/>
    <p:sldId id="1165" r:id="rId6"/>
    <p:sldId id="2613" r:id="rId7"/>
    <p:sldId id="1061" r:id="rId8"/>
    <p:sldId id="2615" r:id="rId9"/>
    <p:sldId id="681" r:id="rId10"/>
    <p:sldId id="2614" r:id="rId11"/>
    <p:sldId id="274" r:id="rId12"/>
    <p:sldId id="2585" r:id="rId13"/>
    <p:sldId id="2617" r:id="rId14"/>
    <p:sldId id="2618" r:id="rId15"/>
    <p:sldId id="297" r:id="rId16"/>
    <p:sldId id="278" r:id="rId17"/>
    <p:sldId id="2620" r:id="rId18"/>
    <p:sldId id="2591" r:id="rId19"/>
    <p:sldId id="2627" r:id="rId20"/>
    <p:sldId id="279" r:id="rId21"/>
    <p:sldId id="2607" r:id="rId22"/>
    <p:sldId id="2582" r:id="rId23"/>
    <p:sldId id="2625" r:id="rId24"/>
    <p:sldId id="310" r:id="rId25"/>
    <p:sldId id="2623" r:id="rId26"/>
    <p:sldId id="2610" r:id="rId27"/>
    <p:sldId id="2608" r:id="rId28"/>
    <p:sldId id="1036" r:id="rId29"/>
    <p:sldId id="360" r:id="rId30"/>
    <p:sldId id="717" r:id="rId31"/>
    <p:sldId id="361" r:id="rId32"/>
    <p:sldId id="1037" r:id="rId33"/>
    <p:sldId id="1182" r:id="rId34"/>
    <p:sldId id="2611" r:id="rId35"/>
    <p:sldId id="771" r:id="rId36"/>
    <p:sldId id="2581" r:id="rId37"/>
    <p:sldId id="2626" r:id="rId38"/>
    <p:sldId id="2622" r:id="rId39"/>
    <p:sldId id="2621" r:id="rId4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2D0C"/>
    <a:srgbClr val="FAE5A9"/>
    <a:srgbClr val="162BC4"/>
    <a:srgbClr val="B40000"/>
    <a:srgbClr val="FF93E3"/>
    <a:srgbClr val="FFA000"/>
    <a:srgbClr val="19ABCD"/>
    <a:srgbClr val="FE06BD"/>
    <a:srgbClr val="4274B0"/>
    <a:srgbClr val="1DB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3" autoAdjust="0"/>
    <p:restoredTop sz="94660"/>
  </p:normalViewPr>
  <p:slideViewPr>
    <p:cSldViewPr>
      <p:cViewPr varScale="1">
        <p:scale>
          <a:sx n="81" d="100"/>
          <a:sy n="81" d="100"/>
        </p:scale>
        <p:origin x="667" y="5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194"/>
    </p:cViewPr>
  </p:sorterViewPr>
  <p:notesViewPr>
    <p:cSldViewPr>
      <p:cViewPr varScale="1">
        <p:scale>
          <a:sx n="81" d="100"/>
          <a:sy n="81" d="100"/>
        </p:scale>
        <p:origin x="116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2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3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uswheatassociates.sharepoint.com/sites/cropquality/Shared%20Documents/CQ%20Presentations/2025%20Presentations/PPT%20data%20template-N.Durum-2025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6"/>
          <c:order val="0"/>
          <c:tx>
            <c:strRef>
              <c:f>Sheet1!$B$1</c:f>
              <c:strCache>
                <c:ptCount val="1"/>
                <c:pt idx="0">
                  <c:v>21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North Dakota</c:v>
                </c:pt>
                <c:pt idx="1">
                  <c:v>Montana</c:v>
                </c:pt>
                <c:pt idx="2">
                  <c:v>CA/AZ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0.88</c:v>
                </c:pt>
                <c:pt idx="1">
                  <c:v>0.67</c:v>
                </c:pt>
                <c:pt idx="2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68-4D37-969D-1BBCA42C95E0}"/>
            </c:ext>
          </c:extLst>
        </c:ser>
        <c:ser>
          <c:idx val="7"/>
          <c:order val="1"/>
          <c:tx>
            <c:strRef>
              <c:f>Sheet1!$C$1</c:f>
              <c:strCache>
                <c:ptCount val="1"/>
                <c:pt idx="0">
                  <c:v>22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North Dakota</c:v>
                </c:pt>
                <c:pt idx="1">
                  <c:v>Montana</c:v>
                </c:pt>
                <c:pt idx="2">
                  <c:v>CA/AZ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0.78</c:v>
                </c:pt>
                <c:pt idx="1">
                  <c:v>0.71</c:v>
                </c:pt>
                <c:pt idx="2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C2-48ED-8007-36B9D8D30731}"/>
            </c:ext>
          </c:extLst>
        </c:ser>
        <c:ser>
          <c:idx val="8"/>
          <c:order val="2"/>
          <c:tx>
            <c:strRef>
              <c:f>Sheet1!$D$1</c:f>
              <c:strCache>
                <c:ptCount val="1"/>
                <c:pt idx="0">
                  <c:v>23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North Dakota</c:v>
                </c:pt>
                <c:pt idx="1">
                  <c:v>Montana</c:v>
                </c:pt>
                <c:pt idx="2">
                  <c:v>CA/AZ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0.90500000000000003</c:v>
                </c:pt>
                <c:pt idx="1">
                  <c:v>0.70499999999999996</c:v>
                </c:pt>
                <c:pt idx="2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31-4F02-9C94-A3F0A8B9A71A}"/>
            </c:ext>
          </c:extLst>
        </c:ser>
        <c:ser>
          <c:idx val="9"/>
          <c:order val="3"/>
          <c:tx>
            <c:strRef>
              <c:f>Sheet1!$E$1</c:f>
              <c:strCache>
                <c:ptCount val="1"/>
                <c:pt idx="0">
                  <c:v>24</c:v>
                </c:pt>
              </c:strCache>
            </c:strRef>
          </c:tx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North Dakota</c:v>
                </c:pt>
                <c:pt idx="1">
                  <c:v>Montana</c:v>
                </c:pt>
                <c:pt idx="2">
                  <c:v>CA/AZ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1.1000000000000001</c:v>
                </c:pt>
                <c:pt idx="1">
                  <c:v>0.88</c:v>
                </c:pt>
                <c:pt idx="2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D4-44A4-B0D5-8F7099C796B6}"/>
            </c:ext>
          </c:extLst>
        </c:ser>
        <c:ser>
          <c:idx val="10"/>
          <c:order val="4"/>
          <c:tx>
            <c:strRef>
              <c:f>Sheet1!$F$1</c:f>
              <c:strCache>
                <c:ptCount val="1"/>
                <c:pt idx="0">
                  <c:v>25</c:v>
                </c:pt>
              </c:strCache>
            </c:strRef>
          </c:tx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North Dakota</c:v>
                </c:pt>
                <c:pt idx="1">
                  <c:v>Montana</c:v>
                </c:pt>
                <c:pt idx="2">
                  <c:v>CA/AZ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1.23</c:v>
                </c:pt>
                <c:pt idx="1">
                  <c:v>0.89</c:v>
                </c:pt>
                <c:pt idx="2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5C-44EF-8A04-FA8370475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0825688"/>
        <c:axId val="220826080"/>
      </c:barChart>
      <c:catAx>
        <c:axId val="220825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0826080"/>
        <c:crosses val="autoZero"/>
        <c:auto val="1"/>
        <c:lblAlgn val="ctr"/>
        <c:lblOffset val="100"/>
        <c:noMultiLvlLbl val="0"/>
      </c:catAx>
      <c:valAx>
        <c:axId val="220826080"/>
        <c:scaling>
          <c:orientation val="minMax"/>
          <c:max val="1.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0825688"/>
        <c:crosses val="autoZero"/>
        <c:crossBetween val="between"/>
        <c:majorUnit val="0.4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2517615586513225"/>
          <c:y val="8.7301587301587297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6923076923076927E-2"/>
          <c:y val="0.19251906011749081"/>
          <c:w val="0.85897435897435892"/>
          <c:h val="0.494878765154379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EUROPEAN UNION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prstClr val="black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23</c:v>
                </c:pt>
                <c:pt idx="1">
                  <c:v>24</c:v>
                </c:pt>
                <c:pt idx="2">
                  <c:v>Prj 25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7.4</c:v>
                </c:pt>
                <c:pt idx="1">
                  <c:v>7.2</c:v>
                </c:pt>
                <c:pt idx="2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9A-4FF6-A58E-E541BCF2AA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81033440"/>
        <c:axId val="449707480"/>
      </c:barChart>
      <c:catAx>
        <c:axId val="81033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449707480"/>
        <c:crosses val="autoZero"/>
        <c:auto val="1"/>
        <c:lblAlgn val="ctr"/>
        <c:lblOffset val="100"/>
        <c:noMultiLvlLbl val="0"/>
      </c:catAx>
      <c:valAx>
        <c:axId val="449707480"/>
        <c:scaling>
          <c:orientation val="minMax"/>
          <c:max val="1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81033440"/>
        <c:crosses val="autoZero"/>
        <c:crossBetween val="between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6533926314767129"/>
          <c:y val="0.1428571428571458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407407407407407E-2"/>
          <c:y val="0.19251906011749081"/>
          <c:w val="0.86419753086420004"/>
          <c:h val="0.442247219097612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prstClr val="black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23</c:v>
                </c:pt>
                <c:pt idx="1">
                  <c:v>24</c:v>
                </c:pt>
                <c:pt idx="2">
                  <c:v>Prj 25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7.1</c:v>
                </c:pt>
                <c:pt idx="1">
                  <c:v>8.1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EE-4DF1-A3AF-5209A9A3C4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452723384"/>
        <c:axId val="452723776"/>
      </c:barChart>
      <c:catAx>
        <c:axId val="452723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452723776"/>
        <c:crosses val="autoZero"/>
        <c:auto val="1"/>
        <c:lblAlgn val="ctr"/>
        <c:lblOffset val="100"/>
        <c:noMultiLvlLbl val="0"/>
      </c:catAx>
      <c:valAx>
        <c:axId val="452723776"/>
        <c:scaling>
          <c:orientation val="minMax"/>
          <c:max val="1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4527233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400"/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0512820512820512E-2"/>
          <c:y val="0.27154943132108489"/>
          <c:w val="0.85897435897435892"/>
          <c:h val="0.375301837270344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AUSTRALIA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prstClr val="black"/>
              </a:solidFill>
            </a:ln>
          </c:spPr>
          <c:invertIfNegative val="0"/>
          <c:dLbls>
            <c:dLbl>
              <c:idx val="0"/>
              <c:layout>
                <c:manualLayout>
                  <c:x val="-1.282051282051282E-2"/>
                  <c:y val="0.1681461067366579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8F-47CF-8BC9-48D83B4DCFB2}"/>
                </c:ext>
              </c:extLst>
            </c:dLbl>
            <c:dLbl>
              <c:idx val="1"/>
              <c:layout>
                <c:manualLayout>
                  <c:x val="-1.282051282051282E-2"/>
                  <c:y val="0.182055118110236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474-48DF-8DDC-BAA0F2F23448}"/>
                </c:ext>
              </c:extLst>
            </c:dLbl>
            <c:dLbl>
              <c:idx val="2"/>
              <c:layout>
                <c:manualLayout>
                  <c:x val="3.205380577427714E-3"/>
                  <c:y val="0.182055118110236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628205128205128"/>
                      <c:h val="9.927821522309709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474-48DF-8DDC-BAA0F2F234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23</c:v>
                </c:pt>
                <c:pt idx="1">
                  <c:v>24</c:v>
                </c:pt>
                <c:pt idx="2">
                  <c:v>Prj 25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0.4</c:v>
                </c:pt>
                <c:pt idx="1">
                  <c:v>0.5</c:v>
                </c:pt>
                <c:pt idx="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74-48DF-8DDC-BAA0F2F234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452725344"/>
        <c:axId val="452725736"/>
      </c:barChart>
      <c:catAx>
        <c:axId val="452725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en-US"/>
          </a:p>
        </c:txPr>
        <c:crossAx val="452725736"/>
        <c:crosses val="autoZero"/>
        <c:auto val="1"/>
        <c:lblAlgn val="ctr"/>
        <c:lblOffset val="100"/>
        <c:noMultiLvlLbl val="0"/>
      </c:catAx>
      <c:valAx>
        <c:axId val="452725736"/>
        <c:scaling>
          <c:orientation val="minMax"/>
          <c:max val="1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4527253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/>
              <a:t>Turkey</a:t>
            </a:r>
          </a:p>
        </c:rich>
      </c:tx>
      <c:layout>
        <c:manualLayout>
          <c:xMode val="edge"/>
          <c:yMode val="edge"/>
          <c:x val="0.3794276196244793"/>
          <c:y val="5.5555555555555455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7.9710144927539833E-2"/>
          <c:y val="0.15789473684211386"/>
          <c:w val="0.84057971014492761"/>
          <c:h val="0.5715644426025694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20</c:v>
                </c:pt>
              </c:strCache>
            </c:strRef>
          </c:tx>
          <c:spPr>
            <a:solidFill>
              <a:srgbClr val="0070C0"/>
            </a:solidFill>
            <a:ln>
              <a:solidFill>
                <a:prstClr val="black"/>
              </a:solidFill>
            </a:ln>
          </c:spPr>
          <c:invertIfNegative val="0"/>
          <c:dLbls>
            <c:dLbl>
              <c:idx val="0"/>
              <c:layout>
                <c:manualLayout>
                  <c:x val="6.41025641025641E-3"/>
                  <c:y val="0.1606095071449402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CD-4AA9-87A4-2917F5755DFE}"/>
                </c:ext>
              </c:extLst>
            </c:dLbl>
            <c:dLbl>
              <c:idx val="1"/>
              <c:layout>
                <c:manualLayout>
                  <c:x val="0"/>
                  <c:y val="0.1606095071449402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CD-4AA9-87A4-2917F5755DFE}"/>
                </c:ext>
              </c:extLst>
            </c:dLbl>
            <c:dLbl>
              <c:idx val="2"/>
              <c:layout>
                <c:manualLayout>
                  <c:x val="-1.1752000992018454E-16"/>
                  <c:y val="0.1606095071449402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3CD-4AA9-87A4-2917F5755D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23</c:v>
                </c:pt>
                <c:pt idx="1">
                  <c:v>24</c:v>
                </c:pt>
                <c:pt idx="2">
                  <c:v>Prj 25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4.4000000000000004</c:v>
                </c:pt>
                <c:pt idx="2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3CD-4AA9-87A4-2917F5755D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452175272"/>
        <c:axId val="452175664"/>
      </c:barChart>
      <c:catAx>
        <c:axId val="452175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452175664"/>
        <c:crosses val="autoZero"/>
        <c:auto val="1"/>
        <c:lblAlgn val="ctr"/>
        <c:lblOffset val="100"/>
        <c:noMultiLvlLbl val="0"/>
      </c:catAx>
      <c:valAx>
        <c:axId val="452175664"/>
        <c:scaling>
          <c:orientation val="minMax"/>
          <c:max val="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452175272"/>
        <c:crosses val="autoZero"/>
        <c:crossBetween val="between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/>
              <a:t>North</a:t>
            </a:r>
            <a:r>
              <a:rPr lang="en-US" sz="1600" baseline="0" dirty="0"/>
              <a:t> Africa</a:t>
            </a:r>
            <a:endParaRPr lang="en-US" sz="1600" dirty="0"/>
          </a:p>
        </c:rich>
      </c:tx>
      <c:layout>
        <c:manualLayout>
          <c:xMode val="edge"/>
          <c:yMode val="edge"/>
          <c:x val="0.3794276196244793"/>
          <c:y val="5.5555555555555455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7.9710144927539833E-2"/>
          <c:y val="0.15789473684211386"/>
          <c:w val="0.84057971014492761"/>
          <c:h val="0.5715644426025694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20</c:v>
                </c:pt>
              </c:strCache>
            </c:strRef>
          </c:tx>
          <c:spPr>
            <a:solidFill>
              <a:srgbClr val="0070C0"/>
            </a:solidFill>
            <a:ln>
              <a:solidFill>
                <a:prstClr val="black"/>
              </a:solidFill>
            </a:ln>
          </c:spPr>
          <c:invertIfNegative val="0"/>
          <c:dLbls>
            <c:dLbl>
              <c:idx val="0"/>
              <c:layout>
                <c:manualLayout>
                  <c:x val="6.41025641025641E-3"/>
                  <c:y val="0.1606095071449402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38-49D0-B2BB-BC8C0B851DF8}"/>
                </c:ext>
              </c:extLst>
            </c:dLbl>
            <c:dLbl>
              <c:idx val="1"/>
              <c:layout>
                <c:manualLayout>
                  <c:x val="0"/>
                  <c:y val="0.1606095071449402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38-49D0-B2BB-BC8C0B851DF8}"/>
                </c:ext>
              </c:extLst>
            </c:dLbl>
            <c:dLbl>
              <c:idx val="2"/>
              <c:layout>
                <c:manualLayout>
                  <c:x val="-1.1752000992018454E-16"/>
                  <c:y val="0.1606095071449402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238-49D0-B2BB-BC8C0B851D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23</c:v>
                </c:pt>
                <c:pt idx="1">
                  <c:v>24</c:v>
                </c:pt>
                <c:pt idx="2">
                  <c:v>Prj 25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3.7</c:v>
                </c:pt>
                <c:pt idx="1">
                  <c:v>3.9</c:v>
                </c:pt>
                <c:pt idx="2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38-49D0-B2BB-BC8C0B851D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452175272"/>
        <c:axId val="452175664"/>
      </c:barChart>
      <c:catAx>
        <c:axId val="452175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452175664"/>
        <c:crosses val="autoZero"/>
        <c:auto val="1"/>
        <c:lblAlgn val="ctr"/>
        <c:lblOffset val="100"/>
        <c:noMultiLvlLbl val="0"/>
      </c:catAx>
      <c:valAx>
        <c:axId val="452175664"/>
        <c:scaling>
          <c:orientation val="minMax"/>
          <c:max val="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452175272"/>
        <c:crosses val="autoZero"/>
        <c:crossBetween val="between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/>
              <a:t>Kazakhstan</a:t>
            </a:r>
          </a:p>
        </c:rich>
      </c:tx>
      <c:layout>
        <c:manualLayout>
          <c:xMode val="edge"/>
          <c:yMode val="edge"/>
          <c:x val="0.45955128205128204"/>
          <c:y val="0.28143791120919776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8.612053301029679E-2"/>
          <c:y val="0.15789469783766399"/>
          <c:w val="0.84057971014492761"/>
          <c:h val="0.5715644426025694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20</c:v>
                </c:pt>
              </c:strCache>
            </c:strRef>
          </c:tx>
          <c:spPr>
            <a:solidFill>
              <a:srgbClr val="0070C0"/>
            </a:solidFill>
            <a:ln>
              <a:solidFill>
                <a:prstClr val="black"/>
              </a:solidFill>
            </a:ln>
          </c:spPr>
          <c:invertIfNegative val="0"/>
          <c:dLbls>
            <c:dLbl>
              <c:idx val="0"/>
              <c:layout>
                <c:manualLayout>
                  <c:x val="6.41025641025641E-3"/>
                  <c:y val="0.1606095071449402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6E-42DC-B82B-ABE00571CDB2}"/>
                </c:ext>
              </c:extLst>
            </c:dLbl>
            <c:dLbl>
              <c:idx val="1"/>
              <c:layout>
                <c:manualLayout>
                  <c:x val="0"/>
                  <c:y val="0.1606095071449402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6E-42DC-B82B-ABE00571CDB2}"/>
                </c:ext>
              </c:extLst>
            </c:dLbl>
            <c:dLbl>
              <c:idx val="2"/>
              <c:layout>
                <c:manualLayout>
                  <c:x val="-1.1752000992018454E-16"/>
                  <c:y val="0.1606095071449402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26E-42DC-B82B-ABE00571CD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23</c:v>
                </c:pt>
                <c:pt idx="1">
                  <c:v>24</c:v>
                </c:pt>
                <c:pt idx="2">
                  <c:v>Prj 25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0.5</c:v>
                </c:pt>
                <c:pt idx="1">
                  <c:v>0.7</c:v>
                </c:pt>
                <c:pt idx="2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6E-42DC-B82B-ABE00571CD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452175272"/>
        <c:axId val="452175664"/>
      </c:barChart>
      <c:catAx>
        <c:axId val="452175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452175664"/>
        <c:crosses val="autoZero"/>
        <c:auto val="1"/>
        <c:lblAlgn val="ctr"/>
        <c:lblOffset val="100"/>
        <c:noMultiLvlLbl val="0"/>
      </c:catAx>
      <c:valAx>
        <c:axId val="452175664"/>
        <c:scaling>
          <c:orientation val="minMax"/>
          <c:max val="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452175272"/>
        <c:crosses val="autoZero"/>
        <c:crossBetween val="between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/>
              <a:t>Russia</a:t>
            </a:r>
          </a:p>
        </c:rich>
      </c:tx>
      <c:layout>
        <c:manualLayout>
          <c:xMode val="edge"/>
          <c:yMode val="edge"/>
          <c:x val="0.28968402988088027"/>
          <c:y val="8.4965324661657946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7.9710144927539833E-2"/>
          <c:y val="0.15789473684211386"/>
          <c:w val="0.84057971014492761"/>
          <c:h val="0.5715644426025694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20</c:v>
                </c:pt>
              </c:strCache>
            </c:strRef>
          </c:tx>
          <c:spPr>
            <a:solidFill>
              <a:srgbClr val="0070C0"/>
            </a:solidFill>
            <a:ln>
              <a:solidFill>
                <a:prstClr val="black"/>
              </a:solidFill>
            </a:ln>
          </c:spPr>
          <c:invertIfNegative val="0"/>
          <c:dLbls>
            <c:dLbl>
              <c:idx val="0"/>
              <c:layout>
                <c:manualLayout>
                  <c:x val="6.41025641025641E-3"/>
                  <c:y val="0.1606095071449402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60-4741-81C2-C7F187D9F503}"/>
                </c:ext>
              </c:extLst>
            </c:dLbl>
            <c:dLbl>
              <c:idx val="1"/>
              <c:layout>
                <c:manualLayout>
                  <c:x val="0"/>
                  <c:y val="0.1606095071449402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60-4741-81C2-C7F187D9F503}"/>
                </c:ext>
              </c:extLst>
            </c:dLbl>
            <c:dLbl>
              <c:idx val="2"/>
              <c:layout>
                <c:manualLayout>
                  <c:x val="-1.1752000992018454E-16"/>
                  <c:y val="0.1606095071449402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160-4741-81C2-C7F187D9F5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23</c:v>
                </c:pt>
                <c:pt idx="1">
                  <c:v>24</c:v>
                </c:pt>
                <c:pt idx="2">
                  <c:v>Prj 25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1.3</c:v>
                </c:pt>
                <c:pt idx="1">
                  <c:v>2.1</c:v>
                </c:pt>
                <c:pt idx="2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60-4741-81C2-C7F187D9F5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452175272"/>
        <c:axId val="452175664"/>
      </c:barChart>
      <c:catAx>
        <c:axId val="452175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452175664"/>
        <c:crosses val="autoZero"/>
        <c:auto val="1"/>
        <c:lblAlgn val="ctr"/>
        <c:lblOffset val="100"/>
        <c:noMultiLvlLbl val="0"/>
      </c:catAx>
      <c:valAx>
        <c:axId val="452175664"/>
        <c:scaling>
          <c:orientation val="minMax"/>
          <c:max val="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452175272"/>
        <c:crosses val="autoZero"/>
        <c:crossBetween val="between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783391206533964E-2"/>
          <c:y val="9.1051534033899442E-2"/>
          <c:w val="0.92482264251130097"/>
          <c:h val="0.7590325090811148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Tunisia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prstClr val="black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Sheet1!$A$2:$A$30</c:f>
              <c:strCache>
                <c:ptCount val="12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  <c:pt idx="6">
                  <c:v>20</c:v>
                </c:pt>
                <c:pt idx="7">
                  <c:v>21</c:v>
                </c:pt>
                <c:pt idx="8">
                  <c:v>22</c:v>
                </c:pt>
                <c:pt idx="9">
                  <c:v>23</c:v>
                </c:pt>
                <c:pt idx="10">
                  <c:v>24</c:v>
                </c:pt>
                <c:pt idx="11">
                  <c:v>Prj 25</c:v>
                </c:pt>
              </c:strCache>
            </c:strRef>
          </c:cat>
          <c:val>
            <c:numRef>
              <c:f>Sheet1!$B$2:$B$30</c:f>
              <c:numCache>
                <c:formatCode>General</c:formatCode>
                <c:ptCount val="12"/>
                <c:pt idx="0">
                  <c:v>1.2</c:v>
                </c:pt>
                <c:pt idx="1">
                  <c:v>0.8</c:v>
                </c:pt>
                <c:pt idx="2">
                  <c:v>0.8</c:v>
                </c:pt>
                <c:pt idx="3">
                  <c:v>0.9</c:v>
                </c:pt>
                <c:pt idx="4">
                  <c:v>1</c:v>
                </c:pt>
                <c:pt idx="5">
                  <c:v>1.2</c:v>
                </c:pt>
                <c:pt idx="6">
                  <c:v>1</c:v>
                </c:pt>
                <c:pt idx="7">
                  <c:v>1.1000000000000001</c:v>
                </c:pt>
                <c:pt idx="8">
                  <c:v>1</c:v>
                </c:pt>
                <c:pt idx="9">
                  <c:v>0.4</c:v>
                </c:pt>
                <c:pt idx="10">
                  <c:v>1.1000000000000001</c:v>
                </c:pt>
                <c:pt idx="11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EC-40F8-875C-588E07F81F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Morocco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prstClr val="black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Sheet1!$A$2:$A$30</c:f>
              <c:strCache>
                <c:ptCount val="12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  <c:pt idx="6">
                  <c:v>20</c:v>
                </c:pt>
                <c:pt idx="7">
                  <c:v>21</c:v>
                </c:pt>
                <c:pt idx="8">
                  <c:v>22</c:v>
                </c:pt>
                <c:pt idx="9">
                  <c:v>23</c:v>
                </c:pt>
                <c:pt idx="10">
                  <c:v>24</c:v>
                </c:pt>
                <c:pt idx="11">
                  <c:v>Prj 25</c:v>
                </c:pt>
              </c:strCache>
            </c:strRef>
          </c:cat>
          <c:val>
            <c:numRef>
              <c:f>Sheet1!$C$2:$C$30</c:f>
              <c:numCache>
                <c:formatCode>General</c:formatCode>
                <c:ptCount val="12"/>
                <c:pt idx="0">
                  <c:v>1.4</c:v>
                </c:pt>
                <c:pt idx="1">
                  <c:v>2.4</c:v>
                </c:pt>
                <c:pt idx="2">
                  <c:v>0.9</c:v>
                </c:pt>
                <c:pt idx="3">
                  <c:v>2.2000000000000002</c:v>
                </c:pt>
                <c:pt idx="4">
                  <c:v>2.4</c:v>
                </c:pt>
                <c:pt idx="5">
                  <c:v>1.3</c:v>
                </c:pt>
                <c:pt idx="6">
                  <c:v>0.8</c:v>
                </c:pt>
                <c:pt idx="7">
                  <c:v>2.5</c:v>
                </c:pt>
                <c:pt idx="8">
                  <c:v>0.8</c:v>
                </c:pt>
                <c:pt idx="9">
                  <c:v>1.2</c:v>
                </c:pt>
                <c:pt idx="10">
                  <c:v>0.7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EC-40F8-875C-588E07F81FD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Algeria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Sheet1!$A$2:$A$30</c:f>
              <c:strCache>
                <c:ptCount val="12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  <c:pt idx="6">
                  <c:v>20</c:v>
                </c:pt>
                <c:pt idx="7">
                  <c:v>21</c:v>
                </c:pt>
                <c:pt idx="8">
                  <c:v>22</c:v>
                </c:pt>
                <c:pt idx="9">
                  <c:v>23</c:v>
                </c:pt>
                <c:pt idx="10">
                  <c:v>24</c:v>
                </c:pt>
                <c:pt idx="11">
                  <c:v>Prj 25</c:v>
                </c:pt>
              </c:strCache>
            </c:strRef>
          </c:cat>
          <c:val>
            <c:numRef>
              <c:f>Sheet1!$D$2:$D$30</c:f>
              <c:numCache>
                <c:formatCode>General</c:formatCode>
                <c:ptCount val="12"/>
                <c:pt idx="0">
                  <c:v>1.3</c:v>
                </c:pt>
                <c:pt idx="1">
                  <c:v>2.2000000000000002</c:v>
                </c:pt>
                <c:pt idx="2">
                  <c:v>1.9</c:v>
                </c:pt>
                <c:pt idx="3">
                  <c:v>2</c:v>
                </c:pt>
                <c:pt idx="4">
                  <c:v>3.2</c:v>
                </c:pt>
                <c:pt idx="5">
                  <c:v>3</c:v>
                </c:pt>
                <c:pt idx="6">
                  <c:v>2.5</c:v>
                </c:pt>
                <c:pt idx="7">
                  <c:v>1.9</c:v>
                </c:pt>
                <c:pt idx="8">
                  <c:v>2.2000000000000002</c:v>
                </c:pt>
                <c:pt idx="9">
                  <c:v>2</c:v>
                </c:pt>
                <c:pt idx="10">
                  <c:v>2.1</c:v>
                </c:pt>
                <c:pt idx="11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EC-40F8-875C-588E07F81F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overlap val="100"/>
        <c:axId val="452727696"/>
        <c:axId val="452728088"/>
      </c:barChart>
      <c:catAx>
        <c:axId val="452727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52728088"/>
        <c:crosses val="autoZero"/>
        <c:auto val="1"/>
        <c:lblAlgn val="ctr"/>
        <c:lblOffset val="100"/>
        <c:noMultiLvlLbl val="0"/>
      </c:catAx>
      <c:valAx>
        <c:axId val="452728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52727696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Million</a:t>
            </a:r>
            <a:r>
              <a:rPr lang="en-US" baseline="0" dirty="0"/>
              <a:t> Tons</a:t>
            </a:r>
            <a:endParaRPr lang="en-US" dirty="0"/>
          </a:p>
        </c:rich>
      </c:tx>
      <c:layout>
        <c:manualLayout>
          <c:xMode val="edge"/>
          <c:yMode val="edge"/>
          <c:x val="1.0948681331638831E-3"/>
          <c:y val="1.75118549742630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EU</c:v>
                </c:pt>
                <c:pt idx="1">
                  <c:v>Algeria</c:v>
                </c:pt>
                <c:pt idx="2">
                  <c:v>Morocco</c:v>
                </c:pt>
                <c:pt idx="3">
                  <c:v>Tunisia</c:v>
                </c:pt>
                <c:pt idx="4">
                  <c:v>Turkey</c:v>
                </c:pt>
                <c:pt idx="5">
                  <c:v>Mexico</c:v>
                </c:pt>
                <c:pt idx="6">
                  <c:v>Other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-0.2</c:v>
                </c:pt>
                <c:pt idx="1">
                  <c:v>-0.5</c:v>
                </c:pt>
                <c:pt idx="2">
                  <c:v>0</c:v>
                </c:pt>
                <c:pt idx="3">
                  <c:v>-0.1</c:v>
                </c:pt>
                <c:pt idx="4">
                  <c:v>0.1</c:v>
                </c:pt>
                <c:pt idx="5">
                  <c:v>0.4</c:v>
                </c:pt>
                <c:pt idx="6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CD-4A9B-81E2-7D42108AFA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00962816"/>
        <c:axId val="1426943392"/>
      </c:barChart>
      <c:catAx>
        <c:axId val="1500962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6943392"/>
        <c:crosses val="autoZero"/>
        <c:auto val="1"/>
        <c:lblAlgn val="ctr"/>
        <c:lblOffset val="100"/>
        <c:noMultiLvlLbl val="0"/>
      </c:catAx>
      <c:valAx>
        <c:axId val="1426943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0962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Million</a:t>
            </a:r>
            <a:r>
              <a:rPr lang="en-US" baseline="0" dirty="0"/>
              <a:t> Tons</a:t>
            </a:r>
            <a:endParaRPr lang="en-US" dirty="0"/>
          </a:p>
        </c:rich>
      </c:tx>
      <c:layout>
        <c:manualLayout>
          <c:xMode val="edge"/>
          <c:yMode val="edge"/>
          <c:x val="3.2007249093863252E-2"/>
          <c:y val="1.8798252460319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2022/23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Canada</c:v>
                </c:pt>
                <c:pt idx="1">
                  <c:v>EU</c:v>
                </c:pt>
                <c:pt idx="2">
                  <c:v>US</c:v>
                </c:pt>
                <c:pt idx="3">
                  <c:v>Turkey</c:v>
                </c:pt>
                <c:pt idx="4">
                  <c:v>Mexico</c:v>
                </c:pt>
                <c:pt idx="5">
                  <c:v>Kazakhstan</c:v>
                </c:pt>
                <c:pt idx="6">
                  <c:v>Russia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5.2</c:v>
                </c:pt>
                <c:pt idx="1">
                  <c:v>0.84</c:v>
                </c:pt>
                <c:pt idx="2">
                  <c:v>0.46</c:v>
                </c:pt>
                <c:pt idx="3">
                  <c:v>0.17</c:v>
                </c:pt>
                <c:pt idx="4">
                  <c:v>0.64</c:v>
                </c:pt>
                <c:pt idx="5">
                  <c:v>0.51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79-448A-A92F-3ED31C4F4F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2023/24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Canada</c:v>
                </c:pt>
                <c:pt idx="1">
                  <c:v>EU</c:v>
                </c:pt>
                <c:pt idx="2">
                  <c:v>US</c:v>
                </c:pt>
                <c:pt idx="3">
                  <c:v>Turkey</c:v>
                </c:pt>
                <c:pt idx="4">
                  <c:v>Mexico</c:v>
                </c:pt>
                <c:pt idx="5">
                  <c:v>Kazakhstan</c:v>
                </c:pt>
                <c:pt idx="6">
                  <c:v>Russia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3.5</c:v>
                </c:pt>
                <c:pt idx="1">
                  <c:v>0.7</c:v>
                </c:pt>
                <c:pt idx="2">
                  <c:v>0.59</c:v>
                </c:pt>
                <c:pt idx="3">
                  <c:v>1.65</c:v>
                </c:pt>
                <c:pt idx="4">
                  <c:v>0.78</c:v>
                </c:pt>
                <c:pt idx="5">
                  <c:v>0.52</c:v>
                </c:pt>
                <c:pt idx="6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79-448A-A92F-3ED31C4F4F7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2024/25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Canada</c:v>
                </c:pt>
                <c:pt idx="1">
                  <c:v>EU</c:v>
                </c:pt>
                <c:pt idx="2">
                  <c:v>US</c:v>
                </c:pt>
                <c:pt idx="3">
                  <c:v>Turkey</c:v>
                </c:pt>
                <c:pt idx="4">
                  <c:v>Mexico</c:v>
                </c:pt>
                <c:pt idx="5">
                  <c:v>Kazakhstan</c:v>
                </c:pt>
                <c:pt idx="6">
                  <c:v>Russia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5.8</c:v>
                </c:pt>
                <c:pt idx="1">
                  <c:v>0.6</c:v>
                </c:pt>
                <c:pt idx="2">
                  <c:v>0.4</c:v>
                </c:pt>
                <c:pt idx="3">
                  <c:v>0.74</c:v>
                </c:pt>
                <c:pt idx="4">
                  <c:v>5.5E-2</c:v>
                </c:pt>
                <c:pt idx="5">
                  <c:v>0.54</c:v>
                </c:pt>
                <c:pt idx="6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79-448A-A92F-3ED31C4F4F7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2025/26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Canada</c:v>
                </c:pt>
                <c:pt idx="1">
                  <c:v>EU</c:v>
                </c:pt>
                <c:pt idx="2">
                  <c:v>US</c:v>
                </c:pt>
                <c:pt idx="3">
                  <c:v>Turkey</c:v>
                </c:pt>
                <c:pt idx="4">
                  <c:v>Mexico</c:v>
                </c:pt>
                <c:pt idx="5">
                  <c:v>Kazakhstan</c:v>
                </c:pt>
                <c:pt idx="6">
                  <c:v>Russia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5.0999999999999996</c:v>
                </c:pt>
                <c:pt idx="1">
                  <c:v>0.8</c:v>
                </c:pt>
                <c:pt idx="2">
                  <c:v>0.6</c:v>
                </c:pt>
                <c:pt idx="3">
                  <c:v>0.2</c:v>
                </c:pt>
                <c:pt idx="4">
                  <c:v>0.05</c:v>
                </c:pt>
                <c:pt idx="5">
                  <c:v>0.45</c:v>
                </c:pt>
                <c:pt idx="6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A79-448A-A92F-3ED31C4F4F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7"/>
        <c:overlap val="2"/>
        <c:axId val="1072707903"/>
        <c:axId val="432429215"/>
      </c:barChart>
      <c:catAx>
        <c:axId val="1072707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2429215"/>
        <c:crosses val="autoZero"/>
        <c:auto val="1"/>
        <c:lblAlgn val="ctr"/>
        <c:lblOffset val="100"/>
        <c:noMultiLvlLbl val="0"/>
      </c:catAx>
      <c:valAx>
        <c:axId val="432429215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27079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Bushels per acre</a:t>
            </a:r>
          </a:p>
        </c:rich>
      </c:tx>
      <c:layout>
        <c:manualLayout>
          <c:xMode val="edge"/>
          <c:yMode val="edge"/>
          <c:x val="1.9449394920850606E-2"/>
          <c:y val="1.82094081942336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U.S.</c:v>
                </c:pt>
              </c:strCache>
            </c:strRef>
          </c:tx>
          <c:spPr>
            <a:ln w="508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Sheet1!$A$2:$A$16</c:f>
              <c:numCache>
                <c:formatCode>General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2"/>
                <c:pt idx="0">
                  <c:v>40.200000000000003</c:v>
                </c:pt>
                <c:pt idx="1">
                  <c:v>44</c:v>
                </c:pt>
                <c:pt idx="2">
                  <c:v>44</c:v>
                </c:pt>
                <c:pt idx="3">
                  <c:v>26</c:v>
                </c:pt>
                <c:pt idx="4">
                  <c:v>39.5</c:v>
                </c:pt>
                <c:pt idx="5">
                  <c:v>45.8</c:v>
                </c:pt>
                <c:pt idx="6">
                  <c:v>41.4</c:v>
                </c:pt>
                <c:pt idx="7">
                  <c:v>24.3</c:v>
                </c:pt>
                <c:pt idx="8">
                  <c:v>40.5</c:v>
                </c:pt>
                <c:pt idx="9">
                  <c:v>37</c:v>
                </c:pt>
                <c:pt idx="10">
                  <c:v>39.299999999999997</c:v>
                </c:pt>
                <c:pt idx="11">
                  <c:v>40.6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2D-47AE-AC8C-315E015B53C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ND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Sheet1!$A$2:$A$16</c:f>
              <c:numCache>
                <c:formatCode>General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Sheet1!$C$2:$C$16</c:f>
              <c:numCache>
                <c:formatCode>General</c:formatCode>
                <c:ptCount val="12"/>
                <c:pt idx="0">
                  <c:v>35.5</c:v>
                </c:pt>
                <c:pt idx="1">
                  <c:v>39.5</c:v>
                </c:pt>
                <c:pt idx="2">
                  <c:v>40.5</c:v>
                </c:pt>
                <c:pt idx="3">
                  <c:v>24.5</c:v>
                </c:pt>
                <c:pt idx="4">
                  <c:v>39.5</c:v>
                </c:pt>
                <c:pt idx="5">
                  <c:v>42.5</c:v>
                </c:pt>
                <c:pt idx="6">
                  <c:v>39</c:v>
                </c:pt>
                <c:pt idx="7">
                  <c:v>24</c:v>
                </c:pt>
                <c:pt idx="8">
                  <c:v>40</c:v>
                </c:pt>
                <c:pt idx="9">
                  <c:v>37</c:v>
                </c:pt>
                <c:pt idx="10">
                  <c:v>47</c:v>
                </c:pt>
                <c:pt idx="11">
                  <c:v>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12D-47AE-AC8C-315E015B53C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MT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Sheet1!$A$2:$A$16</c:f>
              <c:numCache>
                <c:formatCode>General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Sheet1!$D$2:$D$16</c:f>
              <c:numCache>
                <c:formatCode>General</c:formatCode>
                <c:ptCount val="12"/>
                <c:pt idx="0">
                  <c:v>31</c:v>
                </c:pt>
                <c:pt idx="1">
                  <c:v>31</c:v>
                </c:pt>
                <c:pt idx="2">
                  <c:v>41</c:v>
                </c:pt>
                <c:pt idx="3">
                  <c:v>16</c:v>
                </c:pt>
                <c:pt idx="4">
                  <c:v>30</c:v>
                </c:pt>
                <c:pt idx="5">
                  <c:v>43</c:v>
                </c:pt>
                <c:pt idx="6">
                  <c:v>39</c:v>
                </c:pt>
                <c:pt idx="7">
                  <c:v>16</c:v>
                </c:pt>
                <c:pt idx="8">
                  <c:v>28</c:v>
                </c:pt>
                <c:pt idx="9">
                  <c:v>31</c:v>
                </c:pt>
                <c:pt idx="10">
                  <c:v>23</c:v>
                </c:pt>
                <c:pt idx="11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12D-47AE-AC8C-315E015B53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4590368"/>
        <c:axId val="599577328"/>
      </c:lineChart>
      <c:line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Sheet1!$A$2:$A$16</c:f>
              <c:numCache>
                <c:formatCode>General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Sheet1!$E$2:$E$16</c:f>
              <c:numCache>
                <c:formatCode>General</c:formatCode>
                <c:ptCount val="12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4C-4B9F-B0D9-A31C6701F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1468672"/>
        <c:axId val="1361847760"/>
      </c:lineChart>
      <c:catAx>
        <c:axId val="60459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9577328"/>
        <c:crosses val="autoZero"/>
        <c:auto val="1"/>
        <c:lblAlgn val="ctr"/>
        <c:lblOffset val="100"/>
        <c:noMultiLvlLbl val="0"/>
      </c:catAx>
      <c:valAx>
        <c:axId val="599577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590368"/>
        <c:crosses val="autoZero"/>
        <c:crossBetween val="between"/>
      </c:valAx>
      <c:valAx>
        <c:axId val="1361847760"/>
        <c:scaling>
          <c:orientation val="minMax"/>
          <c:max val="3.4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1468672"/>
        <c:crosses val="max"/>
        <c:crossBetween val="between"/>
        <c:majorUnit val="0.4"/>
      </c:valAx>
      <c:catAx>
        <c:axId val="15614686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618477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062481773111695"/>
          <c:y val="0.12074227563659806"/>
          <c:w val="0.76538924139336961"/>
          <c:h val="0.66474007852036443"/>
        </c:manualLayout>
      </c:layout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 DURUM</c:v>
                </c:pt>
              </c:strCache>
            </c:strRef>
          </c:tx>
          <c:spPr>
            <a:ln w="41275" cap="rnd" cmpd="sng" algn="ctr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Sheet1!$A$4:$A$808</c:f>
              <c:numCache>
                <c:formatCode>m/d/yy;@</c:formatCode>
                <c:ptCount val="805"/>
                <c:pt idx="0">
                  <c:v>40196</c:v>
                </c:pt>
                <c:pt idx="1">
                  <c:v>40203</c:v>
                </c:pt>
                <c:pt idx="2">
                  <c:v>40210</c:v>
                </c:pt>
                <c:pt idx="3">
                  <c:v>40217</c:v>
                </c:pt>
                <c:pt idx="4">
                  <c:v>40224</c:v>
                </c:pt>
                <c:pt idx="5">
                  <c:v>40231</c:v>
                </c:pt>
                <c:pt idx="6">
                  <c:v>40238</c:v>
                </c:pt>
                <c:pt idx="7">
                  <c:v>40245</c:v>
                </c:pt>
                <c:pt idx="8">
                  <c:v>40252</c:v>
                </c:pt>
                <c:pt idx="9">
                  <c:v>40259</c:v>
                </c:pt>
                <c:pt idx="10">
                  <c:v>40266</c:v>
                </c:pt>
                <c:pt idx="11">
                  <c:v>40273</c:v>
                </c:pt>
                <c:pt idx="12">
                  <c:v>40280</c:v>
                </c:pt>
                <c:pt idx="13">
                  <c:v>40287</c:v>
                </c:pt>
                <c:pt idx="14">
                  <c:v>40294</c:v>
                </c:pt>
                <c:pt idx="15">
                  <c:v>40301</c:v>
                </c:pt>
                <c:pt idx="16">
                  <c:v>40308</c:v>
                </c:pt>
                <c:pt idx="17">
                  <c:v>40315</c:v>
                </c:pt>
                <c:pt idx="18">
                  <c:v>40322</c:v>
                </c:pt>
                <c:pt idx="19">
                  <c:v>40329</c:v>
                </c:pt>
                <c:pt idx="20">
                  <c:v>40336</c:v>
                </c:pt>
                <c:pt idx="21">
                  <c:v>40343</c:v>
                </c:pt>
                <c:pt idx="22">
                  <c:v>40350</c:v>
                </c:pt>
                <c:pt idx="23">
                  <c:v>40357</c:v>
                </c:pt>
                <c:pt idx="24">
                  <c:v>40365</c:v>
                </c:pt>
                <c:pt idx="25">
                  <c:v>40371</c:v>
                </c:pt>
                <c:pt idx="26">
                  <c:v>40378</c:v>
                </c:pt>
                <c:pt idx="27">
                  <c:v>40385</c:v>
                </c:pt>
                <c:pt idx="28">
                  <c:v>40392</c:v>
                </c:pt>
                <c:pt idx="29">
                  <c:v>40399</c:v>
                </c:pt>
                <c:pt idx="30">
                  <c:v>40406</c:v>
                </c:pt>
                <c:pt idx="31">
                  <c:v>40413</c:v>
                </c:pt>
                <c:pt idx="32" formatCode="m/d/yyyy">
                  <c:v>40420</c:v>
                </c:pt>
                <c:pt idx="33" formatCode="m/d/yyyy">
                  <c:v>40427</c:v>
                </c:pt>
                <c:pt idx="34" formatCode="m/d/yyyy">
                  <c:v>40434</c:v>
                </c:pt>
                <c:pt idx="35" formatCode="m/d/yyyy">
                  <c:v>40441</c:v>
                </c:pt>
                <c:pt idx="36" formatCode="m/d/yyyy">
                  <c:v>40448</c:v>
                </c:pt>
                <c:pt idx="37" formatCode="m/d/yyyy">
                  <c:v>40455</c:v>
                </c:pt>
                <c:pt idx="38" formatCode="m/d/yyyy">
                  <c:v>40462</c:v>
                </c:pt>
                <c:pt idx="39" formatCode="m/d/yyyy">
                  <c:v>40469</c:v>
                </c:pt>
                <c:pt idx="40" formatCode="m/d/yyyy">
                  <c:v>40476</c:v>
                </c:pt>
                <c:pt idx="41" formatCode="m/d/yyyy">
                  <c:v>40483</c:v>
                </c:pt>
                <c:pt idx="42" formatCode="m/d/yyyy">
                  <c:v>40490</c:v>
                </c:pt>
                <c:pt idx="43" formatCode="m/d/yyyy">
                  <c:v>40497</c:v>
                </c:pt>
                <c:pt idx="44" formatCode="m/d/yyyy">
                  <c:v>40504</c:v>
                </c:pt>
                <c:pt idx="45" formatCode="m/d/yyyy">
                  <c:v>40511</c:v>
                </c:pt>
                <c:pt idx="46" formatCode="m/d/yyyy">
                  <c:v>40518</c:v>
                </c:pt>
                <c:pt idx="47" formatCode="m/d/yyyy">
                  <c:v>40525</c:v>
                </c:pt>
                <c:pt idx="48" formatCode="m/d/yyyy">
                  <c:v>40532</c:v>
                </c:pt>
                <c:pt idx="49" formatCode="m/d/yyyy">
                  <c:v>40539</c:v>
                </c:pt>
                <c:pt idx="50" formatCode="m/d/yyyy">
                  <c:v>40546</c:v>
                </c:pt>
                <c:pt idx="51" formatCode="m/d/yyyy">
                  <c:v>40553</c:v>
                </c:pt>
                <c:pt idx="52" formatCode="m/d/yyyy">
                  <c:v>40560</c:v>
                </c:pt>
                <c:pt idx="53" formatCode="m/d/yyyy">
                  <c:v>40567</c:v>
                </c:pt>
                <c:pt idx="54">
                  <c:v>40574</c:v>
                </c:pt>
                <c:pt idx="55">
                  <c:v>40581</c:v>
                </c:pt>
                <c:pt idx="56">
                  <c:v>40588</c:v>
                </c:pt>
                <c:pt idx="57">
                  <c:v>40595</c:v>
                </c:pt>
                <c:pt idx="58">
                  <c:v>40602</c:v>
                </c:pt>
                <c:pt idx="59">
                  <c:v>40609</c:v>
                </c:pt>
                <c:pt idx="60">
                  <c:v>40616</c:v>
                </c:pt>
                <c:pt idx="61">
                  <c:v>40623</c:v>
                </c:pt>
                <c:pt idx="62">
                  <c:v>40630</c:v>
                </c:pt>
                <c:pt idx="63">
                  <c:v>40637</c:v>
                </c:pt>
                <c:pt idx="64">
                  <c:v>40644</c:v>
                </c:pt>
                <c:pt idx="65">
                  <c:v>40651</c:v>
                </c:pt>
                <c:pt idx="66">
                  <c:v>40658</c:v>
                </c:pt>
                <c:pt idx="67">
                  <c:v>40665</c:v>
                </c:pt>
                <c:pt idx="68">
                  <c:v>40672</c:v>
                </c:pt>
                <c:pt idx="69">
                  <c:v>40679</c:v>
                </c:pt>
                <c:pt idx="70">
                  <c:v>40686</c:v>
                </c:pt>
                <c:pt idx="71">
                  <c:v>40693</c:v>
                </c:pt>
                <c:pt idx="72">
                  <c:v>40700</c:v>
                </c:pt>
                <c:pt idx="73">
                  <c:v>40707</c:v>
                </c:pt>
                <c:pt idx="74">
                  <c:v>40714</c:v>
                </c:pt>
                <c:pt idx="75">
                  <c:v>40721</c:v>
                </c:pt>
                <c:pt idx="76">
                  <c:v>40728</c:v>
                </c:pt>
                <c:pt idx="77">
                  <c:v>40735</c:v>
                </c:pt>
                <c:pt idx="78">
                  <c:v>40742</c:v>
                </c:pt>
                <c:pt idx="79">
                  <c:v>40749</c:v>
                </c:pt>
                <c:pt idx="80">
                  <c:v>40756</c:v>
                </c:pt>
                <c:pt idx="81">
                  <c:v>40763</c:v>
                </c:pt>
                <c:pt idx="82">
                  <c:v>40770</c:v>
                </c:pt>
                <c:pt idx="83">
                  <c:v>40777</c:v>
                </c:pt>
                <c:pt idx="84">
                  <c:v>40784</c:v>
                </c:pt>
                <c:pt idx="85">
                  <c:v>40791</c:v>
                </c:pt>
                <c:pt idx="86">
                  <c:v>40798</c:v>
                </c:pt>
                <c:pt idx="87">
                  <c:v>40805</c:v>
                </c:pt>
                <c:pt idx="88">
                  <c:v>40812</c:v>
                </c:pt>
                <c:pt idx="89">
                  <c:v>40819</c:v>
                </c:pt>
                <c:pt idx="90">
                  <c:v>40827</c:v>
                </c:pt>
                <c:pt idx="91">
                  <c:v>40833</c:v>
                </c:pt>
                <c:pt idx="92">
                  <c:v>40840</c:v>
                </c:pt>
                <c:pt idx="93">
                  <c:v>40847</c:v>
                </c:pt>
                <c:pt idx="94">
                  <c:v>40854</c:v>
                </c:pt>
                <c:pt idx="95">
                  <c:v>40861</c:v>
                </c:pt>
                <c:pt idx="96">
                  <c:v>40868</c:v>
                </c:pt>
                <c:pt idx="97">
                  <c:v>40875</c:v>
                </c:pt>
                <c:pt idx="98">
                  <c:v>40882</c:v>
                </c:pt>
                <c:pt idx="99">
                  <c:v>40888</c:v>
                </c:pt>
                <c:pt idx="100">
                  <c:v>40896</c:v>
                </c:pt>
                <c:pt idx="101">
                  <c:v>40903</c:v>
                </c:pt>
                <c:pt idx="102">
                  <c:v>40910</c:v>
                </c:pt>
                <c:pt idx="103">
                  <c:v>40917</c:v>
                </c:pt>
                <c:pt idx="104">
                  <c:v>40924</c:v>
                </c:pt>
                <c:pt idx="105">
                  <c:v>40931</c:v>
                </c:pt>
                <c:pt idx="106">
                  <c:v>40938</c:v>
                </c:pt>
                <c:pt idx="107">
                  <c:v>40945</c:v>
                </c:pt>
                <c:pt idx="108">
                  <c:v>40952</c:v>
                </c:pt>
                <c:pt idx="109">
                  <c:v>40959</c:v>
                </c:pt>
                <c:pt idx="110">
                  <c:v>40966</c:v>
                </c:pt>
                <c:pt idx="111">
                  <c:v>40973</c:v>
                </c:pt>
                <c:pt idx="112">
                  <c:v>40980</c:v>
                </c:pt>
                <c:pt idx="113">
                  <c:v>40987</c:v>
                </c:pt>
                <c:pt idx="114">
                  <c:v>40994</c:v>
                </c:pt>
                <c:pt idx="115">
                  <c:v>41001</c:v>
                </c:pt>
                <c:pt idx="116">
                  <c:v>41008</c:v>
                </c:pt>
                <c:pt idx="117">
                  <c:v>41015</c:v>
                </c:pt>
                <c:pt idx="118">
                  <c:v>41022</c:v>
                </c:pt>
                <c:pt idx="119">
                  <c:v>41029</c:v>
                </c:pt>
                <c:pt idx="120">
                  <c:v>41036</c:v>
                </c:pt>
                <c:pt idx="121">
                  <c:v>41043</c:v>
                </c:pt>
                <c:pt idx="122">
                  <c:v>41050</c:v>
                </c:pt>
                <c:pt idx="123">
                  <c:v>41058</c:v>
                </c:pt>
                <c:pt idx="124">
                  <c:v>41064</c:v>
                </c:pt>
                <c:pt idx="125">
                  <c:v>41072</c:v>
                </c:pt>
                <c:pt idx="126">
                  <c:v>41078</c:v>
                </c:pt>
                <c:pt idx="127">
                  <c:v>41085</c:v>
                </c:pt>
                <c:pt idx="128">
                  <c:v>41092</c:v>
                </c:pt>
                <c:pt idx="129">
                  <c:v>41099</c:v>
                </c:pt>
                <c:pt idx="130">
                  <c:v>41106</c:v>
                </c:pt>
                <c:pt idx="131">
                  <c:v>41113</c:v>
                </c:pt>
                <c:pt idx="132">
                  <c:v>41120</c:v>
                </c:pt>
                <c:pt idx="133">
                  <c:v>41127</c:v>
                </c:pt>
                <c:pt idx="134">
                  <c:v>41134</c:v>
                </c:pt>
                <c:pt idx="135">
                  <c:v>41141</c:v>
                </c:pt>
                <c:pt idx="136">
                  <c:v>41148</c:v>
                </c:pt>
                <c:pt idx="137">
                  <c:v>41155</c:v>
                </c:pt>
                <c:pt idx="138">
                  <c:v>41162</c:v>
                </c:pt>
                <c:pt idx="139">
                  <c:v>41169</c:v>
                </c:pt>
                <c:pt idx="140">
                  <c:v>41176</c:v>
                </c:pt>
                <c:pt idx="141">
                  <c:v>41183</c:v>
                </c:pt>
                <c:pt idx="142">
                  <c:v>41190</c:v>
                </c:pt>
                <c:pt idx="143">
                  <c:v>41197</c:v>
                </c:pt>
                <c:pt idx="144">
                  <c:v>41204</c:v>
                </c:pt>
                <c:pt idx="145">
                  <c:v>41211</c:v>
                </c:pt>
                <c:pt idx="146">
                  <c:v>41218</c:v>
                </c:pt>
                <c:pt idx="147">
                  <c:v>41225</c:v>
                </c:pt>
                <c:pt idx="148">
                  <c:v>41232</c:v>
                </c:pt>
                <c:pt idx="149">
                  <c:v>41239</c:v>
                </c:pt>
                <c:pt idx="150">
                  <c:v>41246</c:v>
                </c:pt>
                <c:pt idx="151">
                  <c:v>41253</c:v>
                </c:pt>
                <c:pt idx="152">
                  <c:v>41260</c:v>
                </c:pt>
                <c:pt idx="153">
                  <c:v>41267</c:v>
                </c:pt>
                <c:pt idx="154">
                  <c:v>41274</c:v>
                </c:pt>
                <c:pt idx="155">
                  <c:v>41281</c:v>
                </c:pt>
                <c:pt idx="156">
                  <c:v>41288</c:v>
                </c:pt>
                <c:pt idx="157">
                  <c:v>41295</c:v>
                </c:pt>
                <c:pt idx="158">
                  <c:v>41302</c:v>
                </c:pt>
                <c:pt idx="159">
                  <c:v>41309</c:v>
                </c:pt>
                <c:pt idx="160">
                  <c:v>41316</c:v>
                </c:pt>
                <c:pt idx="161">
                  <c:v>41323</c:v>
                </c:pt>
                <c:pt idx="162">
                  <c:v>41330</c:v>
                </c:pt>
                <c:pt idx="163">
                  <c:v>41337</c:v>
                </c:pt>
                <c:pt idx="164">
                  <c:v>41344</c:v>
                </c:pt>
                <c:pt idx="165">
                  <c:v>40620</c:v>
                </c:pt>
                <c:pt idx="166">
                  <c:v>41358</c:v>
                </c:pt>
                <c:pt idx="167">
                  <c:v>41365</c:v>
                </c:pt>
                <c:pt idx="168">
                  <c:v>41372</c:v>
                </c:pt>
                <c:pt idx="169">
                  <c:v>41377</c:v>
                </c:pt>
                <c:pt idx="170">
                  <c:v>41386</c:v>
                </c:pt>
                <c:pt idx="171">
                  <c:v>41393</c:v>
                </c:pt>
                <c:pt idx="172">
                  <c:v>41400</c:v>
                </c:pt>
                <c:pt idx="173">
                  <c:v>41407</c:v>
                </c:pt>
                <c:pt idx="174">
                  <c:v>41414</c:v>
                </c:pt>
                <c:pt idx="175">
                  <c:v>41421</c:v>
                </c:pt>
                <c:pt idx="176">
                  <c:v>41428</c:v>
                </c:pt>
                <c:pt idx="177">
                  <c:v>41435</c:v>
                </c:pt>
                <c:pt idx="178">
                  <c:v>41442</c:v>
                </c:pt>
                <c:pt idx="179">
                  <c:v>41449</c:v>
                </c:pt>
                <c:pt idx="180">
                  <c:v>41456</c:v>
                </c:pt>
                <c:pt idx="181">
                  <c:v>41463</c:v>
                </c:pt>
                <c:pt idx="182">
                  <c:v>41470</c:v>
                </c:pt>
                <c:pt idx="183">
                  <c:v>41477</c:v>
                </c:pt>
                <c:pt idx="184">
                  <c:v>41484</c:v>
                </c:pt>
                <c:pt idx="185">
                  <c:v>41491</c:v>
                </c:pt>
                <c:pt idx="186">
                  <c:v>41498</c:v>
                </c:pt>
                <c:pt idx="187">
                  <c:v>41505</c:v>
                </c:pt>
                <c:pt idx="188">
                  <c:v>41512</c:v>
                </c:pt>
                <c:pt idx="189">
                  <c:v>41520</c:v>
                </c:pt>
                <c:pt idx="190">
                  <c:v>41526</c:v>
                </c:pt>
                <c:pt idx="191">
                  <c:v>41533</c:v>
                </c:pt>
                <c:pt idx="192">
                  <c:v>41540</c:v>
                </c:pt>
                <c:pt idx="193">
                  <c:v>41547</c:v>
                </c:pt>
                <c:pt idx="194">
                  <c:v>41554</c:v>
                </c:pt>
                <c:pt idx="195">
                  <c:v>41560</c:v>
                </c:pt>
                <c:pt idx="196">
                  <c:v>41568</c:v>
                </c:pt>
                <c:pt idx="197">
                  <c:v>41575</c:v>
                </c:pt>
                <c:pt idx="198">
                  <c:v>41582</c:v>
                </c:pt>
                <c:pt idx="199">
                  <c:v>41590</c:v>
                </c:pt>
                <c:pt idx="200">
                  <c:v>41596</c:v>
                </c:pt>
                <c:pt idx="201">
                  <c:v>41603</c:v>
                </c:pt>
                <c:pt idx="202">
                  <c:v>41610</c:v>
                </c:pt>
                <c:pt idx="203">
                  <c:v>41617</c:v>
                </c:pt>
                <c:pt idx="204">
                  <c:v>41624</c:v>
                </c:pt>
                <c:pt idx="205">
                  <c:v>41631</c:v>
                </c:pt>
                <c:pt idx="206">
                  <c:v>41638</c:v>
                </c:pt>
                <c:pt idx="207">
                  <c:v>41645</c:v>
                </c:pt>
                <c:pt idx="208">
                  <c:v>41652</c:v>
                </c:pt>
                <c:pt idx="209">
                  <c:v>41659</c:v>
                </c:pt>
                <c:pt idx="210">
                  <c:v>41666</c:v>
                </c:pt>
                <c:pt idx="211">
                  <c:v>41673</c:v>
                </c:pt>
                <c:pt idx="212">
                  <c:v>41680</c:v>
                </c:pt>
                <c:pt idx="213">
                  <c:v>41687</c:v>
                </c:pt>
                <c:pt idx="214">
                  <c:v>41694</c:v>
                </c:pt>
                <c:pt idx="215">
                  <c:v>41701</c:v>
                </c:pt>
                <c:pt idx="216">
                  <c:v>41708</c:v>
                </c:pt>
                <c:pt idx="217">
                  <c:v>41715</c:v>
                </c:pt>
                <c:pt idx="218">
                  <c:v>41722</c:v>
                </c:pt>
                <c:pt idx="219">
                  <c:v>41729</c:v>
                </c:pt>
                <c:pt idx="220">
                  <c:v>41736</c:v>
                </c:pt>
                <c:pt idx="221">
                  <c:v>41743</c:v>
                </c:pt>
                <c:pt idx="222">
                  <c:v>41750</c:v>
                </c:pt>
                <c:pt idx="223">
                  <c:v>41757</c:v>
                </c:pt>
                <c:pt idx="224">
                  <c:v>41764</c:v>
                </c:pt>
                <c:pt idx="225">
                  <c:v>41771</c:v>
                </c:pt>
                <c:pt idx="226">
                  <c:v>41778</c:v>
                </c:pt>
                <c:pt idx="227">
                  <c:v>41785</c:v>
                </c:pt>
                <c:pt idx="228">
                  <c:v>41792</c:v>
                </c:pt>
                <c:pt idx="229">
                  <c:v>41799</c:v>
                </c:pt>
                <c:pt idx="230">
                  <c:v>41806</c:v>
                </c:pt>
                <c:pt idx="231">
                  <c:v>41813</c:v>
                </c:pt>
                <c:pt idx="232">
                  <c:v>41820</c:v>
                </c:pt>
                <c:pt idx="233">
                  <c:v>41827</c:v>
                </c:pt>
                <c:pt idx="234">
                  <c:v>41834</c:v>
                </c:pt>
                <c:pt idx="235">
                  <c:v>41841</c:v>
                </c:pt>
                <c:pt idx="236">
                  <c:v>41848</c:v>
                </c:pt>
                <c:pt idx="237">
                  <c:v>41855</c:v>
                </c:pt>
                <c:pt idx="238">
                  <c:v>41862</c:v>
                </c:pt>
                <c:pt idx="239">
                  <c:v>41869</c:v>
                </c:pt>
                <c:pt idx="240">
                  <c:v>41876</c:v>
                </c:pt>
                <c:pt idx="241">
                  <c:v>41883</c:v>
                </c:pt>
                <c:pt idx="242">
                  <c:v>41890</c:v>
                </c:pt>
                <c:pt idx="243">
                  <c:v>41897</c:v>
                </c:pt>
                <c:pt idx="244">
                  <c:v>41904</c:v>
                </c:pt>
                <c:pt idx="245">
                  <c:v>41911</c:v>
                </c:pt>
                <c:pt idx="246">
                  <c:v>41918</c:v>
                </c:pt>
                <c:pt idx="247">
                  <c:v>40464</c:v>
                </c:pt>
                <c:pt idx="248">
                  <c:v>41932</c:v>
                </c:pt>
                <c:pt idx="249">
                  <c:v>41939</c:v>
                </c:pt>
                <c:pt idx="250">
                  <c:v>41946</c:v>
                </c:pt>
                <c:pt idx="251">
                  <c:v>41953</c:v>
                </c:pt>
                <c:pt idx="252">
                  <c:v>41960</c:v>
                </c:pt>
                <c:pt idx="253">
                  <c:v>41967</c:v>
                </c:pt>
                <c:pt idx="254">
                  <c:v>41974</c:v>
                </c:pt>
                <c:pt idx="255">
                  <c:v>41981</c:v>
                </c:pt>
                <c:pt idx="256">
                  <c:v>41988</c:v>
                </c:pt>
                <c:pt idx="257">
                  <c:v>41995</c:v>
                </c:pt>
                <c:pt idx="258">
                  <c:v>42002</c:v>
                </c:pt>
                <c:pt idx="259">
                  <c:v>42009</c:v>
                </c:pt>
                <c:pt idx="260">
                  <c:v>42016</c:v>
                </c:pt>
                <c:pt idx="261">
                  <c:v>42023</c:v>
                </c:pt>
                <c:pt idx="262">
                  <c:v>42030</c:v>
                </c:pt>
                <c:pt idx="263">
                  <c:v>42040</c:v>
                </c:pt>
                <c:pt idx="264">
                  <c:v>42044</c:v>
                </c:pt>
                <c:pt idx="265">
                  <c:v>42051</c:v>
                </c:pt>
                <c:pt idx="266">
                  <c:v>42058</c:v>
                </c:pt>
                <c:pt idx="267">
                  <c:v>42066</c:v>
                </c:pt>
                <c:pt idx="268">
                  <c:v>42072</c:v>
                </c:pt>
                <c:pt idx="269">
                  <c:v>42079</c:v>
                </c:pt>
                <c:pt idx="270">
                  <c:v>42086</c:v>
                </c:pt>
                <c:pt idx="271">
                  <c:v>42093</c:v>
                </c:pt>
                <c:pt idx="272">
                  <c:v>42100</c:v>
                </c:pt>
                <c:pt idx="273">
                  <c:v>42107</c:v>
                </c:pt>
                <c:pt idx="274">
                  <c:v>42114</c:v>
                </c:pt>
                <c:pt idx="275">
                  <c:v>42121</c:v>
                </c:pt>
                <c:pt idx="276">
                  <c:v>42128</c:v>
                </c:pt>
                <c:pt idx="277">
                  <c:v>42135</c:v>
                </c:pt>
                <c:pt idx="278">
                  <c:v>42142</c:v>
                </c:pt>
                <c:pt idx="279">
                  <c:v>42149</c:v>
                </c:pt>
                <c:pt idx="280">
                  <c:v>42156</c:v>
                </c:pt>
                <c:pt idx="281">
                  <c:v>42163</c:v>
                </c:pt>
                <c:pt idx="282">
                  <c:v>42170</c:v>
                </c:pt>
                <c:pt idx="283">
                  <c:v>42177</c:v>
                </c:pt>
                <c:pt idx="284">
                  <c:v>42184</c:v>
                </c:pt>
                <c:pt idx="285">
                  <c:v>42191</c:v>
                </c:pt>
                <c:pt idx="286">
                  <c:v>42198</c:v>
                </c:pt>
                <c:pt idx="287">
                  <c:v>42205</c:v>
                </c:pt>
                <c:pt idx="288">
                  <c:v>42212</c:v>
                </c:pt>
                <c:pt idx="289">
                  <c:v>42219</c:v>
                </c:pt>
                <c:pt idx="290">
                  <c:v>42226</c:v>
                </c:pt>
                <c:pt idx="291">
                  <c:v>42233</c:v>
                </c:pt>
                <c:pt idx="292">
                  <c:v>42240</c:v>
                </c:pt>
                <c:pt idx="293">
                  <c:v>42247</c:v>
                </c:pt>
                <c:pt idx="294">
                  <c:v>42254</c:v>
                </c:pt>
                <c:pt idx="295">
                  <c:v>42261</c:v>
                </c:pt>
                <c:pt idx="296">
                  <c:v>42268</c:v>
                </c:pt>
                <c:pt idx="297">
                  <c:v>42275</c:v>
                </c:pt>
                <c:pt idx="298">
                  <c:v>42282</c:v>
                </c:pt>
                <c:pt idx="299">
                  <c:v>42289</c:v>
                </c:pt>
                <c:pt idx="300">
                  <c:v>42296</c:v>
                </c:pt>
                <c:pt idx="301">
                  <c:v>42303</c:v>
                </c:pt>
                <c:pt idx="302">
                  <c:v>42310</c:v>
                </c:pt>
                <c:pt idx="303">
                  <c:v>42317</c:v>
                </c:pt>
                <c:pt idx="304">
                  <c:v>42324</c:v>
                </c:pt>
                <c:pt idx="305">
                  <c:v>42331</c:v>
                </c:pt>
                <c:pt idx="306">
                  <c:v>42338</c:v>
                </c:pt>
                <c:pt idx="307">
                  <c:v>42345</c:v>
                </c:pt>
                <c:pt idx="308">
                  <c:v>42352</c:v>
                </c:pt>
                <c:pt idx="309">
                  <c:v>42359</c:v>
                </c:pt>
                <c:pt idx="310">
                  <c:v>42366</c:v>
                </c:pt>
                <c:pt idx="311">
                  <c:v>42373</c:v>
                </c:pt>
                <c:pt idx="312">
                  <c:v>42380</c:v>
                </c:pt>
                <c:pt idx="313">
                  <c:v>42387</c:v>
                </c:pt>
                <c:pt idx="314">
                  <c:v>42394</c:v>
                </c:pt>
                <c:pt idx="315">
                  <c:v>42401</c:v>
                </c:pt>
                <c:pt idx="316">
                  <c:v>42408</c:v>
                </c:pt>
                <c:pt idx="317">
                  <c:v>42415</c:v>
                </c:pt>
                <c:pt idx="318">
                  <c:v>42422</c:v>
                </c:pt>
                <c:pt idx="319">
                  <c:v>42429</c:v>
                </c:pt>
                <c:pt idx="320">
                  <c:v>42436</c:v>
                </c:pt>
                <c:pt idx="321">
                  <c:v>42443</c:v>
                </c:pt>
                <c:pt idx="322">
                  <c:v>42450</c:v>
                </c:pt>
                <c:pt idx="323">
                  <c:v>42457</c:v>
                </c:pt>
                <c:pt idx="324">
                  <c:v>42464</c:v>
                </c:pt>
                <c:pt idx="325">
                  <c:v>42471</c:v>
                </c:pt>
                <c:pt idx="326">
                  <c:v>42478</c:v>
                </c:pt>
                <c:pt idx="327">
                  <c:v>42485</c:v>
                </c:pt>
                <c:pt idx="328">
                  <c:v>42492</c:v>
                </c:pt>
                <c:pt idx="329">
                  <c:v>42496</c:v>
                </c:pt>
                <c:pt idx="330">
                  <c:v>42504</c:v>
                </c:pt>
                <c:pt idx="331">
                  <c:v>42513</c:v>
                </c:pt>
                <c:pt idx="332">
                  <c:v>42520</c:v>
                </c:pt>
                <c:pt idx="333">
                  <c:v>42527</c:v>
                </c:pt>
                <c:pt idx="334">
                  <c:v>42534</c:v>
                </c:pt>
                <c:pt idx="335">
                  <c:v>42541</c:v>
                </c:pt>
                <c:pt idx="336">
                  <c:v>42548</c:v>
                </c:pt>
                <c:pt idx="337">
                  <c:v>42556</c:v>
                </c:pt>
                <c:pt idx="338">
                  <c:v>42562</c:v>
                </c:pt>
                <c:pt idx="339">
                  <c:v>42569</c:v>
                </c:pt>
                <c:pt idx="340">
                  <c:v>42576</c:v>
                </c:pt>
                <c:pt idx="341">
                  <c:v>42583</c:v>
                </c:pt>
                <c:pt idx="342">
                  <c:v>42590</c:v>
                </c:pt>
                <c:pt idx="343">
                  <c:v>42597</c:v>
                </c:pt>
                <c:pt idx="344">
                  <c:v>42604</c:v>
                </c:pt>
                <c:pt idx="345">
                  <c:v>42611</c:v>
                </c:pt>
                <c:pt idx="346">
                  <c:v>42619</c:v>
                </c:pt>
                <c:pt idx="347">
                  <c:v>42625</c:v>
                </c:pt>
                <c:pt idx="348">
                  <c:v>42632</c:v>
                </c:pt>
                <c:pt idx="349">
                  <c:v>42639</c:v>
                </c:pt>
                <c:pt idx="350">
                  <c:v>42646</c:v>
                </c:pt>
                <c:pt idx="351">
                  <c:v>42653</c:v>
                </c:pt>
                <c:pt idx="352">
                  <c:v>42660</c:v>
                </c:pt>
                <c:pt idx="353">
                  <c:v>42667</c:v>
                </c:pt>
                <c:pt idx="354">
                  <c:v>42674</c:v>
                </c:pt>
                <c:pt idx="355">
                  <c:v>42681</c:v>
                </c:pt>
                <c:pt idx="356">
                  <c:v>42688</c:v>
                </c:pt>
                <c:pt idx="357">
                  <c:v>42695</c:v>
                </c:pt>
                <c:pt idx="358">
                  <c:v>42702</c:v>
                </c:pt>
                <c:pt idx="359">
                  <c:v>42709</c:v>
                </c:pt>
                <c:pt idx="360">
                  <c:v>42716</c:v>
                </c:pt>
                <c:pt idx="361">
                  <c:v>42723</c:v>
                </c:pt>
                <c:pt idx="362">
                  <c:v>42730</c:v>
                </c:pt>
                <c:pt idx="363">
                  <c:v>42738</c:v>
                </c:pt>
                <c:pt idx="364">
                  <c:v>42744</c:v>
                </c:pt>
                <c:pt idx="365">
                  <c:v>42751</c:v>
                </c:pt>
                <c:pt idx="366">
                  <c:v>42758</c:v>
                </c:pt>
                <c:pt idx="367">
                  <c:v>42765</c:v>
                </c:pt>
                <c:pt idx="368">
                  <c:v>42772</c:v>
                </c:pt>
                <c:pt idx="369">
                  <c:v>42779</c:v>
                </c:pt>
                <c:pt idx="370">
                  <c:v>42786</c:v>
                </c:pt>
                <c:pt idx="371">
                  <c:v>42793</c:v>
                </c:pt>
                <c:pt idx="372">
                  <c:v>42800</c:v>
                </c:pt>
                <c:pt idx="373">
                  <c:v>42807</c:v>
                </c:pt>
                <c:pt idx="374">
                  <c:v>42814</c:v>
                </c:pt>
                <c:pt idx="375">
                  <c:v>42821</c:v>
                </c:pt>
                <c:pt idx="376">
                  <c:v>42828</c:v>
                </c:pt>
                <c:pt idx="377">
                  <c:v>42835</c:v>
                </c:pt>
                <c:pt idx="378">
                  <c:v>42842</c:v>
                </c:pt>
                <c:pt idx="379">
                  <c:v>42850</c:v>
                </c:pt>
                <c:pt idx="380">
                  <c:v>42856</c:v>
                </c:pt>
                <c:pt idx="381">
                  <c:v>42863</c:v>
                </c:pt>
                <c:pt idx="382">
                  <c:v>42870</c:v>
                </c:pt>
                <c:pt idx="383">
                  <c:v>42877</c:v>
                </c:pt>
                <c:pt idx="384">
                  <c:v>42884</c:v>
                </c:pt>
                <c:pt idx="385">
                  <c:v>42891</c:v>
                </c:pt>
                <c:pt idx="386">
                  <c:v>42898</c:v>
                </c:pt>
                <c:pt idx="387">
                  <c:v>42905</c:v>
                </c:pt>
                <c:pt idx="388">
                  <c:v>42913</c:v>
                </c:pt>
                <c:pt idx="389">
                  <c:v>42921</c:v>
                </c:pt>
                <c:pt idx="390">
                  <c:v>42926</c:v>
                </c:pt>
                <c:pt idx="391">
                  <c:v>42933</c:v>
                </c:pt>
                <c:pt idx="392">
                  <c:v>42941</c:v>
                </c:pt>
                <c:pt idx="393">
                  <c:v>39294</c:v>
                </c:pt>
                <c:pt idx="394">
                  <c:v>42954</c:v>
                </c:pt>
                <c:pt idx="395">
                  <c:v>42958</c:v>
                </c:pt>
                <c:pt idx="396">
                  <c:v>42968</c:v>
                </c:pt>
                <c:pt idx="397">
                  <c:v>42975</c:v>
                </c:pt>
                <c:pt idx="398">
                  <c:v>42983</c:v>
                </c:pt>
                <c:pt idx="399">
                  <c:v>42989</c:v>
                </c:pt>
                <c:pt idx="400">
                  <c:v>42996</c:v>
                </c:pt>
                <c:pt idx="401">
                  <c:v>43003</c:v>
                </c:pt>
                <c:pt idx="402">
                  <c:v>43010</c:v>
                </c:pt>
                <c:pt idx="403">
                  <c:v>43017</c:v>
                </c:pt>
                <c:pt idx="404">
                  <c:v>43024</c:v>
                </c:pt>
                <c:pt idx="405">
                  <c:v>43031</c:v>
                </c:pt>
                <c:pt idx="406">
                  <c:v>43038</c:v>
                </c:pt>
                <c:pt idx="407">
                  <c:v>43045</c:v>
                </c:pt>
                <c:pt idx="408">
                  <c:v>43052</c:v>
                </c:pt>
                <c:pt idx="409">
                  <c:v>43059</c:v>
                </c:pt>
                <c:pt idx="410">
                  <c:v>43066</c:v>
                </c:pt>
                <c:pt idx="411">
                  <c:v>43073</c:v>
                </c:pt>
                <c:pt idx="412">
                  <c:v>43080</c:v>
                </c:pt>
                <c:pt idx="413">
                  <c:v>43087</c:v>
                </c:pt>
                <c:pt idx="414">
                  <c:v>43095</c:v>
                </c:pt>
                <c:pt idx="415">
                  <c:v>43102</c:v>
                </c:pt>
                <c:pt idx="416">
                  <c:v>43108</c:v>
                </c:pt>
                <c:pt idx="417">
                  <c:v>43116</c:v>
                </c:pt>
                <c:pt idx="418">
                  <c:v>43122</c:v>
                </c:pt>
                <c:pt idx="419">
                  <c:v>43129</c:v>
                </c:pt>
                <c:pt idx="420">
                  <c:v>43136</c:v>
                </c:pt>
                <c:pt idx="421">
                  <c:v>43151</c:v>
                </c:pt>
                <c:pt idx="422">
                  <c:v>42792</c:v>
                </c:pt>
                <c:pt idx="423">
                  <c:v>43164</c:v>
                </c:pt>
                <c:pt idx="424">
                  <c:v>43171</c:v>
                </c:pt>
                <c:pt idx="425">
                  <c:v>43178</c:v>
                </c:pt>
                <c:pt idx="426">
                  <c:v>43185</c:v>
                </c:pt>
                <c:pt idx="427">
                  <c:v>43192</c:v>
                </c:pt>
                <c:pt idx="428">
                  <c:v>43199</c:v>
                </c:pt>
                <c:pt idx="429">
                  <c:v>43206</c:v>
                </c:pt>
                <c:pt idx="430">
                  <c:v>43213</c:v>
                </c:pt>
                <c:pt idx="431">
                  <c:v>43220</c:v>
                </c:pt>
                <c:pt idx="432">
                  <c:v>43227</c:v>
                </c:pt>
                <c:pt idx="433">
                  <c:v>43238</c:v>
                </c:pt>
                <c:pt idx="434">
                  <c:v>43241</c:v>
                </c:pt>
                <c:pt idx="435">
                  <c:v>43249</c:v>
                </c:pt>
                <c:pt idx="436">
                  <c:v>43255</c:v>
                </c:pt>
                <c:pt idx="437">
                  <c:v>43262</c:v>
                </c:pt>
                <c:pt idx="438">
                  <c:v>43269</c:v>
                </c:pt>
                <c:pt idx="439">
                  <c:v>43276</c:v>
                </c:pt>
                <c:pt idx="440">
                  <c:v>43283</c:v>
                </c:pt>
                <c:pt idx="441">
                  <c:v>43290</c:v>
                </c:pt>
                <c:pt idx="442">
                  <c:v>43297</c:v>
                </c:pt>
                <c:pt idx="443">
                  <c:v>43304</c:v>
                </c:pt>
                <c:pt idx="444">
                  <c:v>43311</c:v>
                </c:pt>
                <c:pt idx="445">
                  <c:v>43318</c:v>
                </c:pt>
                <c:pt idx="446">
                  <c:v>43325</c:v>
                </c:pt>
                <c:pt idx="447">
                  <c:v>43339</c:v>
                </c:pt>
                <c:pt idx="448">
                  <c:v>43346</c:v>
                </c:pt>
                <c:pt idx="449">
                  <c:v>43353</c:v>
                </c:pt>
                <c:pt idx="450">
                  <c:v>43360</c:v>
                </c:pt>
                <c:pt idx="451">
                  <c:v>43367</c:v>
                </c:pt>
                <c:pt idx="452">
                  <c:v>43374</c:v>
                </c:pt>
                <c:pt idx="453">
                  <c:v>43381</c:v>
                </c:pt>
                <c:pt idx="454">
                  <c:v>43388</c:v>
                </c:pt>
                <c:pt idx="455">
                  <c:v>43395</c:v>
                </c:pt>
                <c:pt idx="456">
                  <c:v>43402</c:v>
                </c:pt>
                <c:pt idx="457">
                  <c:v>43417</c:v>
                </c:pt>
                <c:pt idx="458">
                  <c:v>43423</c:v>
                </c:pt>
                <c:pt idx="459">
                  <c:v>43430</c:v>
                </c:pt>
                <c:pt idx="460">
                  <c:v>43437</c:v>
                </c:pt>
                <c:pt idx="461">
                  <c:v>43444</c:v>
                </c:pt>
                <c:pt idx="462">
                  <c:v>43451</c:v>
                </c:pt>
                <c:pt idx="463">
                  <c:v>43460</c:v>
                </c:pt>
                <c:pt idx="464">
                  <c:v>43467</c:v>
                </c:pt>
                <c:pt idx="465">
                  <c:v>43472</c:v>
                </c:pt>
                <c:pt idx="466">
                  <c:v>43479</c:v>
                </c:pt>
                <c:pt idx="467">
                  <c:v>43487</c:v>
                </c:pt>
                <c:pt idx="468">
                  <c:v>43493</c:v>
                </c:pt>
                <c:pt idx="469">
                  <c:v>43500</c:v>
                </c:pt>
                <c:pt idx="470">
                  <c:v>43507</c:v>
                </c:pt>
                <c:pt idx="471">
                  <c:v>43523</c:v>
                </c:pt>
                <c:pt idx="472">
                  <c:v>43528</c:v>
                </c:pt>
                <c:pt idx="473">
                  <c:v>43535</c:v>
                </c:pt>
                <c:pt idx="474">
                  <c:v>43542</c:v>
                </c:pt>
                <c:pt idx="475">
                  <c:v>43549</c:v>
                </c:pt>
                <c:pt idx="476">
                  <c:v>43556</c:v>
                </c:pt>
                <c:pt idx="477">
                  <c:v>43563</c:v>
                </c:pt>
                <c:pt idx="478">
                  <c:v>43570</c:v>
                </c:pt>
                <c:pt idx="479">
                  <c:v>43577</c:v>
                </c:pt>
                <c:pt idx="480">
                  <c:v>43584</c:v>
                </c:pt>
                <c:pt idx="481">
                  <c:v>43591</c:v>
                </c:pt>
                <c:pt idx="482">
                  <c:v>43598</c:v>
                </c:pt>
                <c:pt idx="483">
                  <c:v>43605</c:v>
                </c:pt>
                <c:pt idx="484">
                  <c:v>43613</c:v>
                </c:pt>
                <c:pt idx="485">
                  <c:v>43619</c:v>
                </c:pt>
                <c:pt idx="486">
                  <c:v>43626</c:v>
                </c:pt>
                <c:pt idx="487">
                  <c:v>43633</c:v>
                </c:pt>
                <c:pt idx="488">
                  <c:v>43640</c:v>
                </c:pt>
                <c:pt idx="489">
                  <c:v>43648</c:v>
                </c:pt>
                <c:pt idx="490">
                  <c:v>43654</c:v>
                </c:pt>
                <c:pt idx="491">
                  <c:v>43661</c:v>
                </c:pt>
                <c:pt idx="492">
                  <c:v>43668</c:v>
                </c:pt>
                <c:pt idx="493">
                  <c:v>43678</c:v>
                </c:pt>
                <c:pt idx="494">
                  <c:v>43682</c:v>
                </c:pt>
                <c:pt idx="495">
                  <c:v>43689</c:v>
                </c:pt>
                <c:pt idx="496">
                  <c:v>43696</c:v>
                </c:pt>
                <c:pt idx="497">
                  <c:v>43703</c:v>
                </c:pt>
                <c:pt idx="498">
                  <c:v>43711</c:v>
                </c:pt>
                <c:pt idx="499">
                  <c:v>43717</c:v>
                </c:pt>
                <c:pt idx="500">
                  <c:v>43724</c:v>
                </c:pt>
                <c:pt idx="501">
                  <c:v>43731</c:v>
                </c:pt>
                <c:pt idx="502">
                  <c:v>43738</c:v>
                </c:pt>
                <c:pt idx="503">
                  <c:v>43745</c:v>
                </c:pt>
                <c:pt idx="504">
                  <c:v>43752</c:v>
                </c:pt>
                <c:pt idx="505">
                  <c:v>43759</c:v>
                </c:pt>
                <c:pt idx="506">
                  <c:v>43766</c:v>
                </c:pt>
                <c:pt idx="507">
                  <c:v>43773</c:v>
                </c:pt>
                <c:pt idx="508">
                  <c:v>43781</c:v>
                </c:pt>
                <c:pt idx="509">
                  <c:v>43787</c:v>
                </c:pt>
                <c:pt idx="510">
                  <c:v>43794</c:v>
                </c:pt>
                <c:pt idx="511">
                  <c:v>43801</c:v>
                </c:pt>
                <c:pt idx="512">
                  <c:v>43815</c:v>
                </c:pt>
                <c:pt idx="513">
                  <c:v>43822</c:v>
                </c:pt>
                <c:pt idx="514">
                  <c:v>43829</c:v>
                </c:pt>
                <c:pt idx="515">
                  <c:v>43836</c:v>
                </c:pt>
                <c:pt idx="516">
                  <c:v>43843</c:v>
                </c:pt>
                <c:pt idx="517">
                  <c:v>43851</c:v>
                </c:pt>
                <c:pt idx="518">
                  <c:v>43857</c:v>
                </c:pt>
                <c:pt idx="519">
                  <c:v>43864</c:v>
                </c:pt>
                <c:pt idx="520">
                  <c:v>43871</c:v>
                </c:pt>
                <c:pt idx="521">
                  <c:v>43879</c:v>
                </c:pt>
                <c:pt idx="522">
                  <c:v>43885</c:v>
                </c:pt>
                <c:pt idx="523">
                  <c:v>43892</c:v>
                </c:pt>
                <c:pt idx="524">
                  <c:v>43906</c:v>
                </c:pt>
                <c:pt idx="525">
                  <c:v>43913</c:v>
                </c:pt>
                <c:pt idx="526">
                  <c:v>43920</c:v>
                </c:pt>
                <c:pt idx="527">
                  <c:v>43927</c:v>
                </c:pt>
                <c:pt idx="528">
                  <c:v>43934</c:v>
                </c:pt>
                <c:pt idx="529">
                  <c:v>43941</c:v>
                </c:pt>
                <c:pt idx="530">
                  <c:v>43948</c:v>
                </c:pt>
                <c:pt idx="531">
                  <c:v>43955</c:v>
                </c:pt>
                <c:pt idx="532">
                  <c:v>43962</c:v>
                </c:pt>
                <c:pt idx="533">
                  <c:v>43969</c:v>
                </c:pt>
                <c:pt idx="534">
                  <c:v>43977</c:v>
                </c:pt>
                <c:pt idx="535">
                  <c:v>43983</c:v>
                </c:pt>
                <c:pt idx="536">
                  <c:v>43990</c:v>
                </c:pt>
                <c:pt idx="537">
                  <c:v>43997</c:v>
                </c:pt>
                <c:pt idx="538">
                  <c:v>44004</c:v>
                </c:pt>
                <c:pt idx="539">
                  <c:v>44011</c:v>
                </c:pt>
                <c:pt idx="540">
                  <c:v>44018</c:v>
                </c:pt>
                <c:pt idx="541">
                  <c:v>44025</c:v>
                </c:pt>
                <c:pt idx="542">
                  <c:v>44032</c:v>
                </c:pt>
                <c:pt idx="543">
                  <c:v>44039</c:v>
                </c:pt>
                <c:pt idx="544">
                  <c:v>44046</c:v>
                </c:pt>
                <c:pt idx="545">
                  <c:v>44053</c:v>
                </c:pt>
                <c:pt idx="546">
                  <c:v>44060</c:v>
                </c:pt>
                <c:pt idx="547">
                  <c:v>44068</c:v>
                </c:pt>
                <c:pt idx="548">
                  <c:v>44074</c:v>
                </c:pt>
                <c:pt idx="549">
                  <c:v>44082</c:v>
                </c:pt>
                <c:pt idx="550">
                  <c:v>44088</c:v>
                </c:pt>
                <c:pt idx="551">
                  <c:v>44095</c:v>
                </c:pt>
                <c:pt idx="552">
                  <c:v>44102</c:v>
                </c:pt>
                <c:pt idx="553">
                  <c:v>44109</c:v>
                </c:pt>
                <c:pt idx="554">
                  <c:v>44116</c:v>
                </c:pt>
                <c:pt idx="555">
                  <c:v>44123</c:v>
                </c:pt>
                <c:pt idx="556">
                  <c:v>44130</c:v>
                </c:pt>
                <c:pt idx="557">
                  <c:v>44137</c:v>
                </c:pt>
                <c:pt idx="558">
                  <c:v>44144</c:v>
                </c:pt>
                <c:pt idx="559">
                  <c:v>44151</c:v>
                </c:pt>
                <c:pt idx="560">
                  <c:v>44158</c:v>
                </c:pt>
                <c:pt idx="561">
                  <c:v>44165</c:v>
                </c:pt>
                <c:pt idx="562">
                  <c:v>44172</c:v>
                </c:pt>
                <c:pt idx="563">
                  <c:v>44179</c:v>
                </c:pt>
                <c:pt idx="564">
                  <c:v>44186</c:v>
                </c:pt>
                <c:pt idx="565">
                  <c:v>44193</c:v>
                </c:pt>
                <c:pt idx="566">
                  <c:v>44200</c:v>
                </c:pt>
                <c:pt idx="567">
                  <c:v>44207</c:v>
                </c:pt>
                <c:pt idx="568">
                  <c:v>44215</c:v>
                </c:pt>
                <c:pt idx="569">
                  <c:v>44221</c:v>
                </c:pt>
                <c:pt idx="570">
                  <c:v>44228</c:v>
                </c:pt>
                <c:pt idx="571">
                  <c:v>44235</c:v>
                </c:pt>
                <c:pt idx="572">
                  <c:v>44249</c:v>
                </c:pt>
                <c:pt idx="573">
                  <c:v>44256</c:v>
                </c:pt>
                <c:pt idx="574">
                  <c:v>44263</c:v>
                </c:pt>
                <c:pt idx="575">
                  <c:v>44270</c:v>
                </c:pt>
                <c:pt idx="576">
                  <c:v>44277</c:v>
                </c:pt>
                <c:pt idx="577">
                  <c:v>44284</c:v>
                </c:pt>
                <c:pt idx="578">
                  <c:v>44291</c:v>
                </c:pt>
                <c:pt idx="579">
                  <c:v>44298</c:v>
                </c:pt>
                <c:pt idx="580">
                  <c:v>44305</c:v>
                </c:pt>
                <c:pt idx="581">
                  <c:v>44312</c:v>
                </c:pt>
                <c:pt idx="582">
                  <c:v>44319</c:v>
                </c:pt>
                <c:pt idx="583">
                  <c:v>44326</c:v>
                </c:pt>
                <c:pt idx="584">
                  <c:v>44333</c:v>
                </c:pt>
                <c:pt idx="585">
                  <c:v>44340</c:v>
                </c:pt>
                <c:pt idx="586">
                  <c:v>44354</c:v>
                </c:pt>
                <c:pt idx="587">
                  <c:v>44361</c:v>
                </c:pt>
                <c:pt idx="588">
                  <c:v>44368</c:v>
                </c:pt>
                <c:pt idx="589">
                  <c:v>44375</c:v>
                </c:pt>
                <c:pt idx="590">
                  <c:v>44383</c:v>
                </c:pt>
                <c:pt idx="591">
                  <c:v>44389</c:v>
                </c:pt>
                <c:pt idx="592">
                  <c:v>44396</c:v>
                </c:pt>
                <c:pt idx="593">
                  <c:v>44403</c:v>
                </c:pt>
                <c:pt idx="594">
                  <c:v>44410</c:v>
                </c:pt>
                <c:pt idx="595">
                  <c:v>44417</c:v>
                </c:pt>
                <c:pt idx="596">
                  <c:v>44426</c:v>
                </c:pt>
                <c:pt idx="597">
                  <c:v>44431</c:v>
                </c:pt>
                <c:pt idx="598">
                  <c:v>44438</c:v>
                </c:pt>
                <c:pt idx="599">
                  <c:v>44446</c:v>
                </c:pt>
                <c:pt idx="600">
                  <c:v>44452</c:v>
                </c:pt>
                <c:pt idx="601">
                  <c:v>44459</c:v>
                </c:pt>
                <c:pt idx="602">
                  <c:v>44466</c:v>
                </c:pt>
                <c:pt idx="603">
                  <c:v>44473</c:v>
                </c:pt>
                <c:pt idx="604">
                  <c:v>44480</c:v>
                </c:pt>
                <c:pt idx="605">
                  <c:v>44487</c:v>
                </c:pt>
                <c:pt idx="606">
                  <c:v>44494</c:v>
                </c:pt>
                <c:pt idx="607">
                  <c:v>44501</c:v>
                </c:pt>
                <c:pt idx="608">
                  <c:v>44508</c:v>
                </c:pt>
                <c:pt idx="609">
                  <c:v>44515</c:v>
                </c:pt>
                <c:pt idx="610">
                  <c:v>44522</c:v>
                </c:pt>
                <c:pt idx="611">
                  <c:v>44529</c:v>
                </c:pt>
                <c:pt idx="612">
                  <c:v>44536</c:v>
                </c:pt>
                <c:pt idx="613">
                  <c:v>44543</c:v>
                </c:pt>
                <c:pt idx="614">
                  <c:v>44550</c:v>
                </c:pt>
                <c:pt idx="615">
                  <c:v>44557</c:v>
                </c:pt>
                <c:pt idx="616">
                  <c:v>44564</c:v>
                </c:pt>
                <c:pt idx="617">
                  <c:v>44571</c:v>
                </c:pt>
                <c:pt idx="618">
                  <c:v>44579</c:v>
                </c:pt>
                <c:pt idx="619">
                  <c:v>44585</c:v>
                </c:pt>
                <c:pt idx="620">
                  <c:v>44599</c:v>
                </c:pt>
                <c:pt idx="621">
                  <c:v>44606</c:v>
                </c:pt>
                <c:pt idx="622">
                  <c:v>44614</c:v>
                </c:pt>
                <c:pt idx="623">
                  <c:v>44620</c:v>
                </c:pt>
                <c:pt idx="624">
                  <c:v>44627</c:v>
                </c:pt>
                <c:pt idx="625">
                  <c:v>44634</c:v>
                </c:pt>
                <c:pt idx="626">
                  <c:v>44641</c:v>
                </c:pt>
                <c:pt idx="627">
                  <c:v>44655</c:v>
                </c:pt>
                <c:pt idx="628">
                  <c:v>44669</c:v>
                </c:pt>
                <c:pt idx="629">
                  <c:v>44676</c:v>
                </c:pt>
                <c:pt idx="630">
                  <c:v>44683</c:v>
                </c:pt>
                <c:pt idx="631">
                  <c:v>44690</c:v>
                </c:pt>
                <c:pt idx="632">
                  <c:v>44697</c:v>
                </c:pt>
                <c:pt idx="633">
                  <c:v>44704</c:v>
                </c:pt>
                <c:pt idx="634">
                  <c:v>44712</c:v>
                </c:pt>
                <c:pt idx="635">
                  <c:v>44718</c:v>
                </c:pt>
                <c:pt idx="636">
                  <c:v>44725</c:v>
                </c:pt>
                <c:pt idx="637">
                  <c:v>44732</c:v>
                </c:pt>
                <c:pt idx="638">
                  <c:v>44739</c:v>
                </c:pt>
                <c:pt idx="639">
                  <c:v>44747</c:v>
                </c:pt>
                <c:pt idx="640">
                  <c:v>44753</c:v>
                </c:pt>
                <c:pt idx="641">
                  <c:v>44760</c:v>
                </c:pt>
                <c:pt idx="642">
                  <c:v>44766</c:v>
                </c:pt>
                <c:pt idx="643">
                  <c:v>44781</c:v>
                </c:pt>
                <c:pt idx="644">
                  <c:v>44788</c:v>
                </c:pt>
                <c:pt idx="645">
                  <c:v>44795</c:v>
                </c:pt>
                <c:pt idx="646">
                  <c:v>44802</c:v>
                </c:pt>
                <c:pt idx="647">
                  <c:v>44810</c:v>
                </c:pt>
                <c:pt idx="648">
                  <c:v>44816</c:v>
                </c:pt>
                <c:pt idx="649">
                  <c:v>44823</c:v>
                </c:pt>
                <c:pt idx="650">
                  <c:v>44830</c:v>
                </c:pt>
                <c:pt idx="651">
                  <c:v>44837</c:v>
                </c:pt>
                <c:pt idx="652">
                  <c:v>44844</c:v>
                </c:pt>
                <c:pt idx="653">
                  <c:v>44851</c:v>
                </c:pt>
                <c:pt idx="654">
                  <c:v>44858</c:v>
                </c:pt>
                <c:pt idx="655">
                  <c:v>44865</c:v>
                </c:pt>
                <c:pt idx="656">
                  <c:v>44872</c:v>
                </c:pt>
                <c:pt idx="657">
                  <c:v>44879</c:v>
                </c:pt>
                <c:pt idx="658">
                  <c:v>44886</c:v>
                </c:pt>
                <c:pt idx="659">
                  <c:v>44893</c:v>
                </c:pt>
                <c:pt idx="660">
                  <c:v>44907</c:v>
                </c:pt>
                <c:pt idx="661">
                  <c:v>44914</c:v>
                </c:pt>
                <c:pt idx="662">
                  <c:v>44922</c:v>
                </c:pt>
                <c:pt idx="663">
                  <c:v>44929</c:v>
                </c:pt>
                <c:pt idx="664">
                  <c:v>44935</c:v>
                </c:pt>
                <c:pt idx="665">
                  <c:v>44943</c:v>
                </c:pt>
                <c:pt idx="666">
                  <c:v>44949</c:v>
                </c:pt>
                <c:pt idx="667">
                  <c:v>44956</c:v>
                </c:pt>
                <c:pt idx="668">
                  <c:v>44963</c:v>
                </c:pt>
                <c:pt idx="669">
                  <c:v>44970</c:v>
                </c:pt>
                <c:pt idx="670">
                  <c:v>44978</c:v>
                </c:pt>
                <c:pt idx="671">
                  <c:v>44984</c:v>
                </c:pt>
                <c:pt idx="672">
                  <c:v>44991</c:v>
                </c:pt>
                <c:pt idx="673">
                  <c:v>44998</c:v>
                </c:pt>
                <c:pt idx="674">
                  <c:v>45006</c:v>
                </c:pt>
                <c:pt idx="675">
                  <c:v>45012</c:v>
                </c:pt>
                <c:pt idx="676">
                  <c:v>45019</c:v>
                </c:pt>
                <c:pt idx="677">
                  <c:v>45026</c:v>
                </c:pt>
                <c:pt idx="678">
                  <c:v>45034</c:v>
                </c:pt>
                <c:pt idx="679">
                  <c:v>45041</c:v>
                </c:pt>
                <c:pt idx="680">
                  <c:v>45050</c:v>
                </c:pt>
                <c:pt idx="681">
                  <c:v>45054</c:v>
                </c:pt>
                <c:pt idx="682">
                  <c:v>45061</c:v>
                </c:pt>
                <c:pt idx="683">
                  <c:v>45068</c:v>
                </c:pt>
                <c:pt idx="684">
                  <c:v>45076</c:v>
                </c:pt>
                <c:pt idx="685">
                  <c:v>45082</c:v>
                </c:pt>
                <c:pt idx="686">
                  <c:v>45089</c:v>
                </c:pt>
                <c:pt idx="687">
                  <c:v>45096</c:v>
                </c:pt>
                <c:pt idx="688">
                  <c:v>45103</c:v>
                </c:pt>
                <c:pt idx="689">
                  <c:v>45117</c:v>
                </c:pt>
                <c:pt idx="690">
                  <c:v>45124</c:v>
                </c:pt>
                <c:pt idx="691">
                  <c:v>45131</c:v>
                </c:pt>
                <c:pt idx="692">
                  <c:v>45138</c:v>
                </c:pt>
                <c:pt idx="693">
                  <c:v>45145</c:v>
                </c:pt>
                <c:pt idx="694">
                  <c:v>45152</c:v>
                </c:pt>
                <c:pt idx="695">
                  <c:v>45159</c:v>
                </c:pt>
                <c:pt idx="696">
                  <c:v>45167</c:v>
                </c:pt>
                <c:pt idx="697">
                  <c:v>45174</c:v>
                </c:pt>
                <c:pt idx="698">
                  <c:v>45180</c:v>
                </c:pt>
                <c:pt idx="699">
                  <c:v>45187</c:v>
                </c:pt>
                <c:pt idx="700">
                  <c:v>45194</c:v>
                </c:pt>
                <c:pt idx="701">
                  <c:v>45201</c:v>
                </c:pt>
                <c:pt idx="702">
                  <c:v>45208</c:v>
                </c:pt>
                <c:pt idx="703">
                  <c:v>45215</c:v>
                </c:pt>
                <c:pt idx="704">
                  <c:v>45222</c:v>
                </c:pt>
                <c:pt idx="705">
                  <c:v>45229</c:v>
                </c:pt>
                <c:pt idx="706">
                  <c:v>45243</c:v>
                </c:pt>
                <c:pt idx="707">
                  <c:v>45250</c:v>
                </c:pt>
                <c:pt idx="708">
                  <c:v>45257</c:v>
                </c:pt>
                <c:pt idx="709">
                  <c:v>45264</c:v>
                </c:pt>
                <c:pt idx="710">
                  <c:v>45271</c:v>
                </c:pt>
                <c:pt idx="711">
                  <c:v>45278</c:v>
                </c:pt>
                <c:pt idx="712">
                  <c:v>45287</c:v>
                </c:pt>
                <c:pt idx="713">
                  <c:v>45293</c:v>
                </c:pt>
                <c:pt idx="714">
                  <c:v>45299</c:v>
                </c:pt>
                <c:pt idx="715">
                  <c:v>45307</c:v>
                </c:pt>
                <c:pt idx="716">
                  <c:v>45313</c:v>
                </c:pt>
                <c:pt idx="717">
                  <c:v>45327</c:v>
                </c:pt>
                <c:pt idx="718">
                  <c:v>45334</c:v>
                </c:pt>
                <c:pt idx="719">
                  <c:v>45342</c:v>
                </c:pt>
                <c:pt idx="720">
                  <c:v>45348</c:v>
                </c:pt>
                <c:pt idx="721">
                  <c:v>45355</c:v>
                </c:pt>
                <c:pt idx="722">
                  <c:v>45366</c:v>
                </c:pt>
                <c:pt idx="723">
                  <c:v>45376</c:v>
                </c:pt>
                <c:pt idx="724">
                  <c:v>45383</c:v>
                </c:pt>
                <c:pt idx="725">
                  <c:v>45390</c:v>
                </c:pt>
                <c:pt idx="726">
                  <c:v>45397</c:v>
                </c:pt>
                <c:pt idx="727">
                  <c:v>45404</c:v>
                </c:pt>
                <c:pt idx="728">
                  <c:v>45411</c:v>
                </c:pt>
                <c:pt idx="729">
                  <c:v>45418</c:v>
                </c:pt>
                <c:pt idx="730">
                  <c:v>45425</c:v>
                </c:pt>
                <c:pt idx="731">
                  <c:v>45432</c:v>
                </c:pt>
                <c:pt idx="732">
                  <c:v>45440</c:v>
                </c:pt>
                <c:pt idx="733">
                  <c:v>45446</c:v>
                </c:pt>
                <c:pt idx="734">
                  <c:v>45453</c:v>
                </c:pt>
                <c:pt idx="735">
                  <c:v>45460</c:v>
                </c:pt>
                <c:pt idx="736">
                  <c:v>45467</c:v>
                </c:pt>
                <c:pt idx="737">
                  <c:v>45474</c:v>
                </c:pt>
                <c:pt idx="738">
                  <c:v>45481</c:v>
                </c:pt>
                <c:pt idx="739">
                  <c:v>45488</c:v>
                </c:pt>
                <c:pt idx="740">
                  <c:v>45495</c:v>
                </c:pt>
                <c:pt idx="741">
                  <c:v>45502</c:v>
                </c:pt>
                <c:pt idx="742">
                  <c:v>45509</c:v>
                </c:pt>
                <c:pt idx="743">
                  <c:v>45523</c:v>
                </c:pt>
                <c:pt idx="744">
                  <c:v>45530</c:v>
                </c:pt>
                <c:pt idx="745">
                  <c:v>45538</c:v>
                </c:pt>
                <c:pt idx="746">
                  <c:v>45544</c:v>
                </c:pt>
                <c:pt idx="747">
                  <c:v>45552</c:v>
                </c:pt>
                <c:pt idx="748">
                  <c:v>45558</c:v>
                </c:pt>
                <c:pt idx="749">
                  <c:v>45565</c:v>
                </c:pt>
                <c:pt idx="750">
                  <c:v>45572</c:v>
                </c:pt>
                <c:pt idx="751">
                  <c:v>45579</c:v>
                </c:pt>
                <c:pt idx="752">
                  <c:v>45586</c:v>
                </c:pt>
                <c:pt idx="753">
                  <c:v>45593</c:v>
                </c:pt>
                <c:pt idx="754">
                  <c:v>45600</c:v>
                </c:pt>
                <c:pt idx="755">
                  <c:v>45608</c:v>
                </c:pt>
                <c:pt idx="756">
                  <c:v>45614</c:v>
                </c:pt>
                <c:pt idx="757">
                  <c:v>45621</c:v>
                </c:pt>
                <c:pt idx="758">
                  <c:v>45628</c:v>
                </c:pt>
                <c:pt idx="759">
                  <c:v>45635</c:v>
                </c:pt>
                <c:pt idx="760">
                  <c:v>45642</c:v>
                </c:pt>
                <c:pt idx="761">
                  <c:v>45649</c:v>
                </c:pt>
                <c:pt idx="762">
                  <c:v>45656</c:v>
                </c:pt>
                <c:pt idx="763">
                  <c:v>45663</c:v>
                </c:pt>
                <c:pt idx="764">
                  <c:v>45670</c:v>
                </c:pt>
                <c:pt idx="765">
                  <c:v>45678</c:v>
                </c:pt>
                <c:pt idx="766">
                  <c:v>45684</c:v>
                </c:pt>
                <c:pt idx="767">
                  <c:v>45698</c:v>
                </c:pt>
                <c:pt idx="768">
                  <c:v>45706</c:v>
                </c:pt>
                <c:pt idx="769">
                  <c:v>45712</c:v>
                </c:pt>
                <c:pt idx="770">
                  <c:v>45719</c:v>
                </c:pt>
                <c:pt idx="771">
                  <c:v>45726</c:v>
                </c:pt>
                <c:pt idx="772">
                  <c:v>45733</c:v>
                </c:pt>
                <c:pt idx="773">
                  <c:v>45740</c:v>
                </c:pt>
                <c:pt idx="774">
                  <c:v>45747</c:v>
                </c:pt>
                <c:pt idx="775">
                  <c:v>45761</c:v>
                </c:pt>
                <c:pt idx="776">
                  <c:v>45768</c:v>
                </c:pt>
                <c:pt idx="777">
                  <c:v>45775</c:v>
                </c:pt>
                <c:pt idx="778">
                  <c:v>45782</c:v>
                </c:pt>
                <c:pt idx="779">
                  <c:v>45789</c:v>
                </c:pt>
                <c:pt idx="780">
                  <c:v>45796</c:v>
                </c:pt>
                <c:pt idx="781">
                  <c:v>45804</c:v>
                </c:pt>
                <c:pt idx="782">
                  <c:v>45810</c:v>
                </c:pt>
                <c:pt idx="783">
                  <c:v>45817</c:v>
                </c:pt>
                <c:pt idx="784">
                  <c:v>45824</c:v>
                </c:pt>
                <c:pt idx="785">
                  <c:v>45831</c:v>
                </c:pt>
                <c:pt idx="786">
                  <c:v>45840</c:v>
                </c:pt>
                <c:pt idx="787">
                  <c:v>45845</c:v>
                </c:pt>
                <c:pt idx="788">
                  <c:v>45852</c:v>
                </c:pt>
                <c:pt idx="789">
                  <c:v>45859</c:v>
                </c:pt>
                <c:pt idx="790">
                  <c:v>45866</c:v>
                </c:pt>
                <c:pt idx="791">
                  <c:v>45873</c:v>
                </c:pt>
                <c:pt idx="792">
                  <c:v>45880</c:v>
                </c:pt>
                <c:pt idx="793">
                  <c:v>45887</c:v>
                </c:pt>
                <c:pt idx="794">
                  <c:v>45894</c:v>
                </c:pt>
                <c:pt idx="795">
                  <c:v>45902</c:v>
                </c:pt>
                <c:pt idx="796">
                  <c:v>45908</c:v>
                </c:pt>
                <c:pt idx="797">
                  <c:v>45916</c:v>
                </c:pt>
                <c:pt idx="798">
                  <c:v>45922</c:v>
                </c:pt>
                <c:pt idx="799">
                  <c:v>45929</c:v>
                </c:pt>
                <c:pt idx="800">
                  <c:v>45936</c:v>
                </c:pt>
                <c:pt idx="801">
                  <c:v>45943</c:v>
                </c:pt>
                <c:pt idx="802" formatCode="m/d/yyyy">
                  <c:v>45950</c:v>
                </c:pt>
                <c:pt idx="803" formatCode="m/d/yyyy">
                  <c:v>45957</c:v>
                </c:pt>
                <c:pt idx="804" formatCode="m/d/yyyy">
                  <c:v>45964</c:v>
                </c:pt>
              </c:numCache>
            </c:numRef>
          </c:cat>
          <c:val>
            <c:numRef>
              <c:f>Sheet1!$C$4:$C$808</c:f>
              <c:numCache>
                <c:formatCode>0.00</c:formatCode>
                <c:ptCount val="805"/>
                <c:pt idx="0">
                  <c:v>3.98</c:v>
                </c:pt>
                <c:pt idx="1">
                  <c:v>4.12</c:v>
                </c:pt>
                <c:pt idx="2">
                  <c:v>4.04</c:v>
                </c:pt>
                <c:pt idx="3">
                  <c:v>4.18</c:v>
                </c:pt>
                <c:pt idx="4">
                  <c:v>4.17</c:v>
                </c:pt>
                <c:pt idx="5">
                  <c:v>4.0999999999999996</c:v>
                </c:pt>
                <c:pt idx="6">
                  <c:v>4.0999999999999996</c:v>
                </c:pt>
                <c:pt idx="7">
                  <c:v>4.1100000000000003</c:v>
                </c:pt>
                <c:pt idx="8">
                  <c:v>4.12</c:v>
                </c:pt>
                <c:pt idx="9">
                  <c:v>4.08</c:v>
                </c:pt>
                <c:pt idx="10">
                  <c:v>4.08</c:v>
                </c:pt>
                <c:pt idx="11">
                  <c:v>4.0599999999999996</c:v>
                </c:pt>
                <c:pt idx="12">
                  <c:v>4.01</c:v>
                </c:pt>
                <c:pt idx="13">
                  <c:v>3.99</c:v>
                </c:pt>
                <c:pt idx="14">
                  <c:v>3.83</c:v>
                </c:pt>
                <c:pt idx="15">
                  <c:v>3.66</c:v>
                </c:pt>
                <c:pt idx="16">
                  <c:v>3.61</c:v>
                </c:pt>
                <c:pt idx="17">
                  <c:v>3.54</c:v>
                </c:pt>
                <c:pt idx="18">
                  <c:v>3.56</c:v>
                </c:pt>
                <c:pt idx="19">
                  <c:v>3.59</c:v>
                </c:pt>
                <c:pt idx="20">
                  <c:v>3.59</c:v>
                </c:pt>
                <c:pt idx="21">
                  <c:v>3.75</c:v>
                </c:pt>
                <c:pt idx="22">
                  <c:v>3.72</c:v>
                </c:pt>
                <c:pt idx="23">
                  <c:v>3.75</c:v>
                </c:pt>
                <c:pt idx="24">
                  <c:v>3.75</c:v>
                </c:pt>
                <c:pt idx="25">
                  <c:v>3.73</c:v>
                </c:pt>
                <c:pt idx="26">
                  <c:v>3.85</c:v>
                </c:pt>
                <c:pt idx="27">
                  <c:v>3.93</c:v>
                </c:pt>
                <c:pt idx="28">
                  <c:v>4.0999999999999996</c:v>
                </c:pt>
                <c:pt idx="29">
                  <c:v>4.5999999999999996</c:v>
                </c:pt>
                <c:pt idx="30">
                  <c:v>4.6100000000000003</c:v>
                </c:pt>
                <c:pt idx="31">
                  <c:v>4.5999999999999996</c:v>
                </c:pt>
                <c:pt idx="32">
                  <c:v>4.6900000000000004</c:v>
                </c:pt>
                <c:pt idx="33">
                  <c:v>4.78</c:v>
                </c:pt>
                <c:pt idx="34">
                  <c:v>5</c:v>
                </c:pt>
                <c:pt idx="35">
                  <c:v>5.5</c:v>
                </c:pt>
                <c:pt idx="36">
                  <c:v>6.5</c:v>
                </c:pt>
                <c:pt idx="37">
                  <c:v>6.53</c:v>
                </c:pt>
                <c:pt idx="38">
                  <c:v>6</c:v>
                </c:pt>
                <c:pt idx="39">
                  <c:v>5.83</c:v>
                </c:pt>
                <c:pt idx="40">
                  <c:v>6.33</c:v>
                </c:pt>
                <c:pt idx="41">
                  <c:v>6.75</c:v>
                </c:pt>
                <c:pt idx="42">
                  <c:v>7.05</c:v>
                </c:pt>
                <c:pt idx="43">
                  <c:v>7.03</c:v>
                </c:pt>
                <c:pt idx="44">
                  <c:v>6.81</c:v>
                </c:pt>
                <c:pt idx="45">
                  <c:v>6.81</c:v>
                </c:pt>
                <c:pt idx="46">
                  <c:v>7.05</c:v>
                </c:pt>
                <c:pt idx="47">
                  <c:v>7.21</c:v>
                </c:pt>
                <c:pt idx="48">
                  <c:v>7.34</c:v>
                </c:pt>
                <c:pt idx="49">
                  <c:v>7.58</c:v>
                </c:pt>
                <c:pt idx="50">
                  <c:v>7.74</c:v>
                </c:pt>
                <c:pt idx="51">
                  <c:v>8.07</c:v>
                </c:pt>
                <c:pt idx="52">
                  <c:v>8.25</c:v>
                </c:pt>
                <c:pt idx="53">
                  <c:v>8.7899999999999991</c:v>
                </c:pt>
                <c:pt idx="54">
                  <c:v>9.94</c:v>
                </c:pt>
                <c:pt idx="55">
                  <c:v>10.39</c:v>
                </c:pt>
                <c:pt idx="56">
                  <c:v>10.68</c:v>
                </c:pt>
                <c:pt idx="57">
                  <c:v>9.61</c:v>
                </c:pt>
                <c:pt idx="58">
                  <c:v>8.64</c:v>
                </c:pt>
                <c:pt idx="59">
                  <c:v>9</c:v>
                </c:pt>
                <c:pt idx="60">
                  <c:v>8.25</c:v>
                </c:pt>
                <c:pt idx="61">
                  <c:v>7.63</c:v>
                </c:pt>
                <c:pt idx="62">
                  <c:v>7.94</c:v>
                </c:pt>
                <c:pt idx="63">
                  <c:v>8.19</c:v>
                </c:pt>
                <c:pt idx="64">
                  <c:v>8.43</c:v>
                </c:pt>
                <c:pt idx="65">
                  <c:v>8.49</c:v>
                </c:pt>
                <c:pt idx="66">
                  <c:v>8.5299999999999994</c:v>
                </c:pt>
                <c:pt idx="67">
                  <c:v>9.14</c:v>
                </c:pt>
                <c:pt idx="68">
                  <c:v>9.07</c:v>
                </c:pt>
                <c:pt idx="69">
                  <c:v>9.3800000000000008</c:v>
                </c:pt>
                <c:pt idx="70">
                  <c:v>10.56</c:v>
                </c:pt>
                <c:pt idx="71">
                  <c:v>11.94</c:v>
                </c:pt>
                <c:pt idx="72">
                  <c:v>12.38</c:v>
                </c:pt>
                <c:pt idx="73">
                  <c:v>13.83</c:v>
                </c:pt>
                <c:pt idx="74">
                  <c:v>14.75</c:v>
                </c:pt>
                <c:pt idx="75">
                  <c:v>15</c:v>
                </c:pt>
                <c:pt idx="76">
                  <c:v>14.38</c:v>
                </c:pt>
                <c:pt idx="77">
                  <c:v>14.18</c:v>
                </c:pt>
                <c:pt idx="78">
                  <c:v>13.5</c:v>
                </c:pt>
                <c:pt idx="79">
                  <c:v>13.25</c:v>
                </c:pt>
                <c:pt idx="80">
                  <c:v>11.75</c:v>
                </c:pt>
                <c:pt idx="81">
                  <c:v>10.42</c:v>
                </c:pt>
                <c:pt idx="82">
                  <c:v>10.56</c:v>
                </c:pt>
                <c:pt idx="83">
                  <c:v>11.06</c:v>
                </c:pt>
                <c:pt idx="84">
                  <c:v>11.75</c:v>
                </c:pt>
                <c:pt idx="85">
                  <c:v>11.75</c:v>
                </c:pt>
                <c:pt idx="86">
                  <c:v>11.81</c:v>
                </c:pt>
                <c:pt idx="87">
                  <c:v>11.92</c:v>
                </c:pt>
                <c:pt idx="88">
                  <c:v>12</c:v>
                </c:pt>
                <c:pt idx="89">
                  <c:v>12</c:v>
                </c:pt>
                <c:pt idx="90">
                  <c:v>12</c:v>
                </c:pt>
                <c:pt idx="91">
                  <c:v>12</c:v>
                </c:pt>
                <c:pt idx="92">
                  <c:v>12</c:v>
                </c:pt>
                <c:pt idx="93">
                  <c:v>12.06</c:v>
                </c:pt>
                <c:pt idx="94">
                  <c:v>11.58</c:v>
                </c:pt>
                <c:pt idx="95">
                  <c:v>11.58</c:v>
                </c:pt>
                <c:pt idx="96">
                  <c:v>11.55</c:v>
                </c:pt>
                <c:pt idx="97">
                  <c:v>10.33</c:v>
                </c:pt>
                <c:pt idx="98">
                  <c:v>9.8800000000000008</c:v>
                </c:pt>
                <c:pt idx="99">
                  <c:v>9.67</c:v>
                </c:pt>
                <c:pt idx="100">
                  <c:v>9.0399999999999991</c:v>
                </c:pt>
                <c:pt idx="101">
                  <c:v>8.1300000000000008</c:v>
                </c:pt>
                <c:pt idx="102">
                  <c:v>8</c:v>
                </c:pt>
                <c:pt idx="103">
                  <c:v>8.1300000000000008</c:v>
                </c:pt>
                <c:pt idx="104">
                  <c:v>7.94</c:v>
                </c:pt>
                <c:pt idx="105">
                  <c:v>7.75</c:v>
                </c:pt>
                <c:pt idx="106">
                  <c:v>7.88</c:v>
                </c:pt>
                <c:pt idx="107">
                  <c:v>7.88</c:v>
                </c:pt>
                <c:pt idx="108">
                  <c:v>8.06</c:v>
                </c:pt>
                <c:pt idx="109">
                  <c:v>8.19</c:v>
                </c:pt>
                <c:pt idx="110">
                  <c:v>8.19</c:v>
                </c:pt>
                <c:pt idx="111">
                  <c:v>8.35</c:v>
                </c:pt>
                <c:pt idx="112">
                  <c:v>8.35</c:v>
                </c:pt>
                <c:pt idx="113">
                  <c:v>8.35</c:v>
                </c:pt>
                <c:pt idx="114">
                  <c:v>8.4499999999999993</c:v>
                </c:pt>
                <c:pt idx="115">
                  <c:v>8.41</c:v>
                </c:pt>
                <c:pt idx="116">
                  <c:v>8.5399999999999991</c:v>
                </c:pt>
                <c:pt idx="117">
                  <c:v>8.3800000000000008</c:v>
                </c:pt>
                <c:pt idx="118">
                  <c:v>8.25</c:v>
                </c:pt>
                <c:pt idx="119">
                  <c:v>7.28</c:v>
                </c:pt>
                <c:pt idx="120">
                  <c:v>7.34</c:v>
                </c:pt>
                <c:pt idx="121">
                  <c:v>7.06</c:v>
                </c:pt>
                <c:pt idx="122">
                  <c:v>6.94</c:v>
                </c:pt>
                <c:pt idx="123">
                  <c:v>7.1</c:v>
                </c:pt>
                <c:pt idx="124">
                  <c:v>7.15</c:v>
                </c:pt>
                <c:pt idx="125">
                  <c:v>6.92</c:v>
                </c:pt>
                <c:pt idx="126">
                  <c:v>7</c:v>
                </c:pt>
                <c:pt idx="127">
                  <c:v>7</c:v>
                </c:pt>
                <c:pt idx="128">
                  <c:v>7.23</c:v>
                </c:pt>
                <c:pt idx="129">
                  <c:v>7.7</c:v>
                </c:pt>
                <c:pt idx="130">
                  <c:v>8.0500000000000007</c:v>
                </c:pt>
                <c:pt idx="131">
                  <c:v>8.3800000000000008</c:v>
                </c:pt>
                <c:pt idx="132">
                  <c:v>7.98</c:v>
                </c:pt>
                <c:pt idx="133">
                  <c:v>7.75</c:v>
                </c:pt>
                <c:pt idx="134">
                  <c:v>7.63</c:v>
                </c:pt>
                <c:pt idx="135">
                  <c:v>7.5</c:v>
                </c:pt>
                <c:pt idx="136">
                  <c:v>7.69</c:v>
                </c:pt>
                <c:pt idx="137">
                  <c:v>7.85</c:v>
                </c:pt>
                <c:pt idx="138">
                  <c:v>7.94</c:v>
                </c:pt>
                <c:pt idx="139">
                  <c:v>8.0399999999999991</c:v>
                </c:pt>
                <c:pt idx="140">
                  <c:v>8.01</c:v>
                </c:pt>
                <c:pt idx="141">
                  <c:v>7.94</c:v>
                </c:pt>
                <c:pt idx="142">
                  <c:v>7.98</c:v>
                </c:pt>
                <c:pt idx="143">
                  <c:v>7.97</c:v>
                </c:pt>
                <c:pt idx="144">
                  <c:v>8.1300000000000008</c:v>
                </c:pt>
                <c:pt idx="145">
                  <c:v>8.2799999999999994</c:v>
                </c:pt>
                <c:pt idx="146">
                  <c:v>8.2899999999999991</c:v>
                </c:pt>
                <c:pt idx="147">
                  <c:v>8.2799999999999994</c:v>
                </c:pt>
                <c:pt idx="148">
                  <c:v>8.18</c:v>
                </c:pt>
                <c:pt idx="149">
                  <c:v>8.18</c:v>
                </c:pt>
                <c:pt idx="150">
                  <c:v>8.24</c:v>
                </c:pt>
                <c:pt idx="151">
                  <c:v>8.1199999999999992</c:v>
                </c:pt>
                <c:pt idx="152">
                  <c:v>8.08</c:v>
                </c:pt>
                <c:pt idx="153">
                  <c:v>7.94</c:v>
                </c:pt>
                <c:pt idx="154">
                  <c:v>7.92</c:v>
                </c:pt>
                <c:pt idx="155">
                  <c:v>7.86</c:v>
                </c:pt>
                <c:pt idx="156">
                  <c:v>7.83</c:v>
                </c:pt>
                <c:pt idx="157">
                  <c:v>7.83</c:v>
                </c:pt>
                <c:pt idx="158">
                  <c:v>7.88</c:v>
                </c:pt>
                <c:pt idx="159">
                  <c:v>7.97</c:v>
                </c:pt>
                <c:pt idx="160">
                  <c:v>7.97</c:v>
                </c:pt>
                <c:pt idx="161" formatCode="General">
                  <c:v>7.8</c:v>
                </c:pt>
                <c:pt idx="162">
                  <c:v>7.78</c:v>
                </c:pt>
                <c:pt idx="163">
                  <c:v>7.78</c:v>
                </c:pt>
                <c:pt idx="164">
                  <c:v>7.65</c:v>
                </c:pt>
                <c:pt idx="165">
                  <c:v>7.65</c:v>
                </c:pt>
                <c:pt idx="166">
                  <c:v>7.78</c:v>
                </c:pt>
                <c:pt idx="167">
                  <c:v>7.78</c:v>
                </c:pt>
                <c:pt idx="168">
                  <c:v>7.65</c:v>
                </c:pt>
                <c:pt idx="169">
                  <c:v>7.75</c:v>
                </c:pt>
                <c:pt idx="170">
                  <c:v>7.88</c:v>
                </c:pt>
                <c:pt idx="171">
                  <c:v>8</c:v>
                </c:pt>
                <c:pt idx="172">
                  <c:v>8</c:v>
                </c:pt>
                <c:pt idx="173">
                  <c:v>7.9</c:v>
                </c:pt>
                <c:pt idx="174">
                  <c:v>7.93</c:v>
                </c:pt>
                <c:pt idx="175">
                  <c:v>7.95</c:v>
                </c:pt>
                <c:pt idx="176">
                  <c:v>8.08</c:v>
                </c:pt>
                <c:pt idx="177">
                  <c:v>8.1199999999999992</c:v>
                </c:pt>
                <c:pt idx="178">
                  <c:v>8.08</c:v>
                </c:pt>
                <c:pt idx="179">
                  <c:v>8.18</c:v>
                </c:pt>
                <c:pt idx="180">
                  <c:v>8.18</c:v>
                </c:pt>
                <c:pt idx="181">
                  <c:v>7.85</c:v>
                </c:pt>
                <c:pt idx="182">
                  <c:v>7.85</c:v>
                </c:pt>
                <c:pt idx="183">
                  <c:v>7.72</c:v>
                </c:pt>
                <c:pt idx="184">
                  <c:v>7.53</c:v>
                </c:pt>
                <c:pt idx="185">
                  <c:v>7.3</c:v>
                </c:pt>
                <c:pt idx="186">
                  <c:v>7.15</c:v>
                </c:pt>
                <c:pt idx="187" formatCode="#,##0.00">
                  <c:v>7.2</c:v>
                </c:pt>
                <c:pt idx="188" formatCode="#,##0.00">
                  <c:v>6.97</c:v>
                </c:pt>
                <c:pt idx="189" formatCode="#,##0.00">
                  <c:v>6.9</c:v>
                </c:pt>
                <c:pt idx="190" formatCode="#,##0.00">
                  <c:v>6.88</c:v>
                </c:pt>
                <c:pt idx="191" formatCode="#,##0.00">
                  <c:v>6.95</c:v>
                </c:pt>
                <c:pt idx="192" formatCode="#,##0.00">
                  <c:v>6.97</c:v>
                </c:pt>
                <c:pt idx="193" formatCode="#,##0.00">
                  <c:v>6.97</c:v>
                </c:pt>
                <c:pt idx="194" formatCode="#,##0.00">
                  <c:v>7</c:v>
                </c:pt>
                <c:pt idx="195" formatCode="#,##0.00">
                  <c:v>7</c:v>
                </c:pt>
                <c:pt idx="196" formatCode="#,##0.00">
                  <c:v>7</c:v>
                </c:pt>
                <c:pt idx="197" formatCode="#,##0.00">
                  <c:v>7</c:v>
                </c:pt>
                <c:pt idx="198" formatCode="#,##0.00">
                  <c:v>7</c:v>
                </c:pt>
                <c:pt idx="199" formatCode="#,##0.00">
                  <c:v>7</c:v>
                </c:pt>
                <c:pt idx="200" formatCode="General">
                  <c:v>7</c:v>
                </c:pt>
                <c:pt idx="201" formatCode="General">
                  <c:v>7</c:v>
                </c:pt>
                <c:pt idx="202" formatCode="General">
                  <c:v>6.93</c:v>
                </c:pt>
                <c:pt idx="203" formatCode="General">
                  <c:v>6.97</c:v>
                </c:pt>
                <c:pt idx="204">
                  <c:v>6.95</c:v>
                </c:pt>
                <c:pt idx="205">
                  <c:v>6.93</c:v>
                </c:pt>
                <c:pt idx="206">
                  <c:v>6.93</c:v>
                </c:pt>
                <c:pt idx="207">
                  <c:v>6.9</c:v>
                </c:pt>
                <c:pt idx="208">
                  <c:v>6.93</c:v>
                </c:pt>
                <c:pt idx="209">
                  <c:v>6.8</c:v>
                </c:pt>
                <c:pt idx="210">
                  <c:v>6.93</c:v>
                </c:pt>
                <c:pt idx="211">
                  <c:v>7</c:v>
                </c:pt>
                <c:pt idx="212">
                  <c:v>6.93</c:v>
                </c:pt>
                <c:pt idx="213">
                  <c:v>6.85</c:v>
                </c:pt>
                <c:pt idx="214">
                  <c:v>6.9</c:v>
                </c:pt>
                <c:pt idx="215">
                  <c:v>6.93</c:v>
                </c:pt>
                <c:pt idx="216">
                  <c:v>7</c:v>
                </c:pt>
                <c:pt idx="217">
                  <c:v>7</c:v>
                </c:pt>
                <c:pt idx="218">
                  <c:v>7.06</c:v>
                </c:pt>
                <c:pt idx="219">
                  <c:v>7.08</c:v>
                </c:pt>
                <c:pt idx="220">
                  <c:v>7.06</c:v>
                </c:pt>
                <c:pt idx="221">
                  <c:v>7.06</c:v>
                </c:pt>
                <c:pt idx="222">
                  <c:v>6.81</c:v>
                </c:pt>
                <c:pt idx="223">
                  <c:v>7.06</c:v>
                </c:pt>
                <c:pt idx="224">
                  <c:v>7.12</c:v>
                </c:pt>
                <c:pt idx="225">
                  <c:v>7.15</c:v>
                </c:pt>
                <c:pt idx="226">
                  <c:v>7.13</c:v>
                </c:pt>
                <c:pt idx="227">
                  <c:v>7.13</c:v>
                </c:pt>
                <c:pt idx="228">
                  <c:v>7.15</c:v>
                </c:pt>
                <c:pt idx="229">
                  <c:v>7.34</c:v>
                </c:pt>
                <c:pt idx="230">
                  <c:v>7.83</c:v>
                </c:pt>
                <c:pt idx="231">
                  <c:v>8.81</c:v>
                </c:pt>
                <c:pt idx="232">
                  <c:v>8.75</c:v>
                </c:pt>
                <c:pt idx="233">
                  <c:v>8.33</c:v>
                </c:pt>
                <c:pt idx="234">
                  <c:v>8.83</c:v>
                </c:pt>
                <c:pt idx="235">
                  <c:v>8.8800000000000008</c:v>
                </c:pt>
                <c:pt idx="236">
                  <c:v>8.83</c:v>
                </c:pt>
                <c:pt idx="237">
                  <c:v>8.42</c:v>
                </c:pt>
                <c:pt idx="238">
                  <c:v>8.75</c:v>
                </c:pt>
                <c:pt idx="239">
                  <c:v>8.58</c:v>
                </c:pt>
                <c:pt idx="240">
                  <c:v>8.64</c:v>
                </c:pt>
                <c:pt idx="241">
                  <c:v>8.65</c:v>
                </c:pt>
                <c:pt idx="242">
                  <c:v>8.8800000000000008</c:v>
                </c:pt>
                <c:pt idx="243">
                  <c:v>9.3800000000000008</c:v>
                </c:pt>
                <c:pt idx="244">
                  <c:v>10.75</c:v>
                </c:pt>
                <c:pt idx="245">
                  <c:v>11.69</c:v>
                </c:pt>
                <c:pt idx="246">
                  <c:v>12.1</c:v>
                </c:pt>
                <c:pt idx="247">
                  <c:v>13.5</c:v>
                </c:pt>
                <c:pt idx="248">
                  <c:v>13.7</c:v>
                </c:pt>
                <c:pt idx="249">
                  <c:v>14.13</c:v>
                </c:pt>
                <c:pt idx="250">
                  <c:v>15.4</c:v>
                </c:pt>
                <c:pt idx="251">
                  <c:v>14.6</c:v>
                </c:pt>
                <c:pt idx="252">
                  <c:v>14.45</c:v>
                </c:pt>
                <c:pt idx="253">
                  <c:v>14.05</c:v>
                </c:pt>
                <c:pt idx="254">
                  <c:v>13.88</c:v>
                </c:pt>
                <c:pt idx="255">
                  <c:v>13.5</c:v>
                </c:pt>
                <c:pt idx="256">
                  <c:v>13</c:v>
                </c:pt>
                <c:pt idx="257">
                  <c:v>12.75</c:v>
                </c:pt>
                <c:pt idx="258">
                  <c:v>12.65</c:v>
                </c:pt>
                <c:pt idx="259">
                  <c:v>12.44</c:v>
                </c:pt>
                <c:pt idx="260">
                  <c:v>11.25</c:v>
                </c:pt>
                <c:pt idx="261">
                  <c:v>9.75</c:v>
                </c:pt>
                <c:pt idx="262">
                  <c:v>9.75</c:v>
                </c:pt>
                <c:pt idx="263">
                  <c:v>7.67</c:v>
                </c:pt>
                <c:pt idx="264">
                  <c:v>8</c:v>
                </c:pt>
                <c:pt idx="265">
                  <c:v>8</c:v>
                </c:pt>
                <c:pt idx="266">
                  <c:v>9.75</c:v>
                </c:pt>
                <c:pt idx="267">
                  <c:v>9.25</c:v>
                </c:pt>
                <c:pt idx="268">
                  <c:v>9.25</c:v>
                </c:pt>
                <c:pt idx="269">
                  <c:v>8.5</c:v>
                </c:pt>
                <c:pt idx="270">
                  <c:v>8.25</c:v>
                </c:pt>
                <c:pt idx="271">
                  <c:v>8</c:v>
                </c:pt>
                <c:pt idx="272">
                  <c:v>7.33</c:v>
                </c:pt>
                <c:pt idx="273">
                  <c:v>7.17</c:v>
                </c:pt>
                <c:pt idx="274">
                  <c:v>7</c:v>
                </c:pt>
                <c:pt idx="275">
                  <c:v>6.92</c:v>
                </c:pt>
                <c:pt idx="276">
                  <c:v>7</c:v>
                </c:pt>
                <c:pt idx="277">
                  <c:v>6.75</c:v>
                </c:pt>
                <c:pt idx="278">
                  <c:v>6.5</c:v>
                </c:pt>
                <c:pt idx="279">
                  <c:v>6.5</c:v>
                </c:pt>
                <c:pt idx="280">
                  <c:v>7.6</c:v>
                </c:pt>
                <c:pt idx="281">
                  <c:v>8.1999999999999993</c:v>
                </c:pt>
                <c:pt idx="282">
                  <c:v>8.35</c:v>
                </c:pt>
                <c:pt idx="283">
                  <c:v>8.35</c:v>
                </c:pt>
                <c:pt idx="284">
                  <c:v>8.35</c:v>
                </c:pt>
                <c:pt idx="285">
                  <c:v>7.8</c:v>
                </c:pt>
                <c:pt idx="286">
                  <c:v>8.0500000000000007</c:v>
                </c:pt>
                <c:pt idx="287">
                  <c:v>8.4</c:v>
                </c:pt>
                <c:pt idx="288">
                  <c:v>8.0500000000000007</c:v>
                </c:pt>
                <c:pt idx="289">
                  <c:v>7.65</c:v>
                </c:pt>
                <c:pt idx="290">
                  <c:v>6.95</c:v>
                </c:pt>
                <c:pt idx="291">
                  <c:v>6.54</c:v>
                </c:pt>
                <c:pt idx="292">
                  <c:v>6.44</c:v>
                </c:pt>
                <c:pt idx="293">
                  <c:v>6.5</c:v>
                </c:pt>
                <c:pt idx="294">
                  <c:v>6.42</c:v>
                </c:pt>
                <c:pt idx="295">
                  <c:v>6.42</c:v>
                </c:pt>
                <c:pt idx="296">
                  <c:v>6.42</c:v>
                </c:pt>
                <c:pt idx="297">
                  <c:v>6.5</c:v>
                </c:pt>
                <c:pt idx="298">
                  <c:v>6.5</c:v>
                </c:pt>
                <c:pt idx="299">
                  <c:v>6.56</c:v>
                </c:pt>
                <c:pt idx="300">
                  <c:v>6.65</c:v>
                </c:pt>
                <c:pt idx="301">
                  <c:v>6.6</c:v>
                </c:pt>
                <c:pt idx="302">
                  <c:v>6.55</c:v>
                </c:pt>
                <c:pt idx="303">
                  <c:v>6.5</c:v>
                </c:pt>
                <c:pt idx="304">
                  <c:v>6.55</c:v>
                </c:pt>
                <c:pt idx="305">
                  <c:v>6.65</c:v>
                </c:pt>
                <c:pt idx="306">
                  <c:v>6.65</c:v>
                </c:pt>
                <c:pt idx="307">
                  <c:v>6.67</c:v>
                </c:pt>
                <c:pt idx="308">
                  <c:v>6.65</c:v>
                </c:pt>
                <c:pt idx="309">
                  <c:v>6.47</c:v>
                </c:pt>
                <c:pt idx="310">
                  <c:v>6.42</c:v>
                </c:pt>
                <c:pt idx="311">
                  <c:v>6.36</c:v>
                </c:pt>
                <c:pt idx="312">
                  <c:v>6.16</c:v>
                </c:pt>
                <c:pt idx="313">
                  <c:v>6.01</c:v>
                </c:pt>
                <c:pt idx="314">
                  <c:v>5.99</c:v>
                </c:pt>
                <c:pt idx="315">
                  <c:v>5.99</c:v>
                </c:pt>
                <c:pt idx="316">
                  <c:v>5.99</c:v>
                </c:pt>
                <c:pt idx="317">
                  <c:v>5.94</c:v>
                </c:pt>
                <c:pt idx="318">
                  <c:v>5.91</c:v>
                </c:pt>
                <c:pt idx="319">
                  <c:v>5.76</c:v>
                </c:pt>
                <c:pt idx="320">
                  <c:v>5.76</c:v>
                </c:pt>
                <c:pt idx="321" formatCode="General">
                  <c:v>5.87</c:v>
                </c:pt>
                <c:pt idx="322" formatCode="General">
                  <c:v>5.92</c:v>
                </c:pt>
                <c:pt idx="323" formatCode="General">
                  <c:v>5.92</c:v>
                </c:pt>
                <c:pt idx="324" formatCode="General">
                  <c:v>5.87</c:v>
                </c:pt>
                <c:pt idx="325" formatCode="General">
                  <c:v>6.04</c:v>
                </c:pt>
                <c:pt idx="326">
                  <c:v>6.08</c:v>
                </c:pt>
                <c:pt idx="327">
                  <c:v>6.09</c:v>
                </c:pt>
                <c:pt idx="328">
                  <c:v>6.09</c:v>
                </c:pt>
                <c:pt idx="329">
                  <c:v>6.09</c:v>
                </c:pt>
                <c:pt idx="330">
                  <c:v>6.14</c:v>
                </c:pt>
                <c:pt idx="331">
                  <c:v>6.2</c:v>
                </c:pt>
                <c:pt idx="332">
                  <c:v>6.2</c:v>
                </c:pt>
                <c:pt idx="333">
                  <c:v>6.26</c:v>
                </c:pt>
                <c:pt idx="334">
                  <c:v>6.18</c:v>
                </c:pt>
                <c:pt idx="335">
                  <c:v>6.14</c:v>
                </c:pt>
                <c:pt idx="336">
                  <c:v>6.25</c:v>
                </c:pt>
                <c:pt idx="337">
                  <c:v>6.18</c:v>
                </c:pt>
                <c:pt idx="338">
                  <c:v>6.18</c:v>
                </c:pt>
                <c:pt idx="339">
                  <c:v>6.03</c:v>
                </c:pt>
                <c:pt idx="340">
                  <c:v>5.89</c:v>
                </c:pt>
                <c:pt idx="341">
                  <c:v>5.75</c:v>
                </c:pt>
                <c:pt idx="342">
                  <c:v>5.51</c:v>
                </c:pt>
                <c:pt idx="343">
                  <c:v>5.53</c:v>
                </c:pt>
                <c:pt idx="344">
                  <c:v>5.71</c:v>
                </c:pt>
                <c:pt idx="345">
                  <c:v>5.97</c:v>
                </c:pt>
                <c:pt idx="346">
                  <c:v>5.96</c:v>
                </c:pt>
                <c:pt idx="347">
                  <c:v>5.96</c:v>
                </c:pt>
                <c:pt idx="348">
                  <c:v>6.08</c:v>
                </c:pt>
                <c:pt idx="349" formatCode="General">
                  <c:v>6.09</c:v>
                </c:pt>
                <c:pt idx="350" formatCode="General">
                  <c:v>6.2</c:v>
                </c:pt>
                <c:pt idx="351" formatCode="General">
                  <c:v>6.23</c:v>
                </c:pt>
                <c:pt idx="352" formatCode="General">
                  <c:v>6.29</c:v>
                </c:pt>
                <c:pt idx="353">
                  <c:v>6.3</c:v>
                </c:pt>
                <c:pt idx="354">
                  <c:v>6.22</c:v>
                </c:pt>
                <c:pt idx="355">
                  <c:v>6.63</c:v>
                </c:pt>
                <c:pt idx="356">
                  <c:v>6.6</c:v>
                </c:pt>
                <c:pt idx="357">
                  <c:v>6.6</c:v>
                </c:pt>
                <c:pt idx="358">
                  <c:v>6.6</c:v>
                </c:pt>
                <c:pt idx="359">
                  <c:v>6.45</c:v>
                </c:pt>
                <c:pt idx="360">
                  <c:v>6.45</c:v>
                </c:pt>
                <c:pt idx="361">
                  <c:v>6.45</c:v>
                </c:pt>
                <c:pt idx="362">
                  <c:v>6.45</c:v>
                </c:pt>
                <c:pt idx="363">
                  <c:v>6.35</c:v>
                </c:pt>
                <c:pt idx="364">
                  <c:v>6.43</c:v>
                </c:pt>
                <c:pt idx="365">
                  <c:v>6.45</c:v>
                </c:pt>
                <c:pt idx="366">
                  <c:v>6.45</c:v>
                </c:pt>
                <c:pt idx="367">
                  <c:v>6.45</c:v>
                </c:pt>
                <c:pt idx="368">
                  <c:v>6.5</c:v>
                </c:pt>
                <c:pt idx="369">
                  <c:v>6.1</c:v>
                </c:pt>
                <c:pt idx="370" formatCode="General">
                  <c:v>6.37</c:v>
                </c:pt>
                <c:pt idx="371" formatCode="General">
                  <c:v>6.16</c:v>
                </c:pt>
                <c:pt idx="372">
                  <c:v>6.31</c:v>
                </c:pt>
                <c:pt idx="373">
                  <c:v>6.24</c:v>
                </c:pt>
                <c:pt idx="374">
                  <c:v>6.22</c:v>
                </c:pt>
                <c:pt idx="375">
                  <c:v>6.17</c:v>
                </c:pt>
                <c:pt idx="376">
                  <c:v>5.58</c:v>
                </c:pt>
                <c:pt idx="377">
                  <c:v>5.48</c:v>
                </c:pt>
                <c:pt idx="378" formatCode="General">
                  <c:v>5.48</c:v>
                </c:pt>
                <c:pt idx="379" formatCode="General">
                  <c:v>5.48</c:v>
                </c:pt>
                <c:pt idx="380" formatCode="General">
                  <c:v>5.48</c:v>
                </c:pt>
                <c:pt idx="381">
                  <c:v>5.59</c:v>
                </c:pt>
                <c:pt idx="382">
                  <c:v>5.5</c:v>
                </c:pt>
                <c:pt idx="383">
                  <c:v>5.5</c:v>
                </c:pt>
                <c:pt idx="384">
                  <c:v>5.65</c:v>
                </c:pt>
                <c:pt idx="385">
                  <c:v>5.74</c:v>
                </c:pt>
                <c:pt idx="386">
                  <c:v>5.72</c:v>
                </c:pt>
                <c:pt idx="387">
                  <c:v>6.4</c:v>
                </c:pt>
                <c:pt idx="388">
                  <c:v>6.75</c:v>
                </c:pt>
                <c:pt idx="389">
                  <c:v>7.35</c:v>
                </c:pt>
                <c:pt idx="390">
                  <c:v>7.7</c:v>
                </c:pt>
                <c:pt idx="391">
                  <c:v>7.8</c:v>
                </c:pt>
                <c:pt idx="392">
                  <c:v>8.5</c:v>
                </c:pt>
                <c:pt idx="393">
                  <c:v>8.4</c:v>
                </c:pt>
                <c:pt idx="394">
                  <c:v>8.1999999999999993</c:v>
                </c:pt>
                <c:pt idx="395">
                  <c:v>8.1</c:v>
                </c:pt>
                <c:pt idx="396">
                  <c:v>7.45</c:v>
                </c:pt>
                <c:pt idx="397">
                  <c:v>6.95</c:v>
                </c:pt>
                <c:pt idx="398" formatCode="General">
                  <c:v>6.71</c:v>
                </c:pt>
                <c:pt idx="399" formatCode="General">
                  <c:v>6.7</c:v>
                </c:pt>
                <c:pt idx="400">
                  <c:v>6.7</c:v>
                </c:pt>
                <c:pt idx="401">
                  <c:v>6.65</c:v>
                </c:pt>
                <c:pt idx="402">
                  <c:v>6.55</c:v>
                </c:pt>
                <c:pt idx="403">
                  <c:v>6.6</c:v>
                </c:pt>
                <c:pt idx="404">
                  <c:v>6.56</c:v>
                </c:pt>
                <c:pt idx="405">
                  <c:v>6.6</c:v>
                </c:pt>
                <c:pt idx="406">
                  <c:v>6.45</c:v>
                </c:pt>
                <c:pt idx="407">
                  <c:v>6.34</c:v>
                </c:pt>
                <c:pt idx="408">
                  <c:v>6.27</c:v>
                </c:pt>
                <c:pt idx="409">
                  <c:v>6.27</c:v>
                </c:pt>
                <c:pt idx="410">
                  <c:v>6.27</c:v>
                </c:pt>
                <c:pt idx="411">
                  <c:v>6.27</c:v>
                </c:pt>
                <c:pt idx="412">
                  <c:v>6.29</c:v>
                </c:pt>
                <c:pt idx="413">
                  <c:v>6.29</c:v>
                </c:pt>
                <c:pt idx="414">
                  <c:v>6.29</c:v>
                </c:pt>
                <c:pt idx="415">
                  <c:v>6.18</c:v>
                </c:pt>
                <c:pt idx="416">
                  <c:v>6.12</c:v>
                </c:pt>
                <c:pt idx="417">
                  <c:v>6.08</c:v>
                </c:pt>
                <c:pt idx="418">
                  <c:v>6.08</c:v>
                </c:pt>
                <c:pt idx="419">
                  <c:v>6.03</c:v>
                </c:pt>
                <c:pt idx="420">
                  <c:v>5.98</c:v>
                </c:pt>
                <c:pt idx="421">
                  <c:v>5.98</c:v>
                </c:pt>
                <c:pt idx="422">
                  <c:v>6.02</c:v>
                </c:pt>
                <c:pt idx="423">
                  <c:v>6.02</c:v>
                </c:pt>
                <c:pt idx="424">
                  <c:v>6.02</c:v>
                </c:pt>
                <c:pt idx="425">
                  <c:v>6.02</c:v>
                </c:pt>
                <c:pt idx="426">
                  <c:v>6.02</c:v>
                </c:pt>
                <c:pt idx="427">
                  <c:v>5.74</c:v>
                </c:pt>
                <c:pt idx="428">
                  <c:v>5.97</c:v>
                </c:pt>
                <c:pt idx="429">
                  <c:v>5.97</c:v>
                </c:pt>
                <c:pt idx="430">
                  <c:v>5.76</c:v>
                </c:pt>
                <c:pt idx="431">
                  <c:v>5.76</c:v>
                </c:pt>
                <c:pt idx="432">
                  <c:v>5.76</c:v>
                </c:pt>
                <c:pt idx="433">
                  <c:v>5.76</c:v>
                </c:pt>
                <c:pt idx="434">
                  <c:v>5.76</c:v>
                </c:pt>
                <c:pt idx="435">
                  <c:v>5.77</c:v>
                </c:pt>
                <c:pt idx="436">
                  <c:v>5.71</c:v>
                </c:pt>
                <c:pt idx="437">
                  <c:v>5.82</c:v>
                </c:pt>
                <c:pt idx="438">
                  <c:v>5.62</c:v>
                </c:pt>
                <c:pt idx="439">
                  <c:v>5.45</c:v>
                </c:pt>
                <c:pt idx="440">
                  <c:v>5.45</c:v>
                </c:pt>
                <c:pt idx="441">
                  <c:v>5.45</c:v>
                </c:pt>
                <c:pt idx="442">
                  <c:v>5.18</c:v>
                </c:pt>
                <c:pt idx="443">
                  <c:v>5.09</c:v>
                </c:pt>
                <c:pt idx="444">
                  <c:v>5.01</c:v>
                </c:pt>
                <c:pt idx="445">
                  <c:v>5</c:v>
                </c:pt>
                <c:pt idx="446">
                  <c:v>5.05</c:v>
                </c:pt>
                <c:pt idx="447">
                  <c:v>4.95</c:v>
                </c:pt>
                <c:pt idx="448">
                  <c:v>4.96</c:v>
                </c:pt>
                <c:pt idx="449">
                  <c:v>4.9400000000000004</c:v>
                </c:pt>
                <c:pt idx="450">
                  <c:v>4.79</c:v>
                </c:pt>
                <c:pt idx="451">
                  <c:v>4.6900000000000004</c:v>
                </c:pt>
                <c:pt idx="452">
                  <c:v>4.47</c:v>
                </c:pt>
                <c:pt idx="453">
                  <c:v>4.5199999999999996</c:v>
                </c:pt>
                <c:pt idx="454">
                  <c:v>4.5</c:v>
                </c:pt>
                <c:pt idx="455">
                  <c:v>4.5199999999999996</c:v>
                </c:pt>
                <c:pt idx="456">
                  <c:v>4.5199999999999996</c:v>
                </c:pt>
                <c:pt idx="457">
                  <c:v>4.57</c:v>
                </c:pt>
                <c:pt idx="458">
                  <c:v>4.57</c:v>
                </c:pt>
                <c:pt idx="459">
                  <c:v>4.55</c:v>
                </c:pt>
                <c:pt idx="460">
                  <c:v>4.57</c:v>
                </c:pt>
                <c:pt idx="461">
                  <c:v>4.57</c:v>
                </c:pt>
                <c:pt idx="462">
                  <c:v>4.59</c:v>
                </c:pt>
                <c:pt idx="463">
                  <c:v>4.59</c:v>
                </c:pt>
                <c:pt idx="464">
                  <c:v>4.59</c:v>
                </c:pt>
                <c:pt idx="465">
                  <c:v>4.59</c:v>
                </c:pt>
                <c:pt idx="466">
                  <c:v>4.59</c:v>
                </c:pt>
                <c:pt idx="467">
                  <c:v>4.66</c:v>
                </c:pt>
                <c:pt idx="468">
                  <c:v>4.68</c:v>
                </c:pt>
                <c:pt idx="469">
                  <c:v>4.68</c:v>
                </c:pt>
                <c:pt idx="470">
                  <c:v>4.7</c:v>
                </c:pt>
                <c:pt idx="471">
                  <c:v>4.74</c:v>
                </c:pt>
                <c:pt idx="472">
                  <c:v>4.8</c:v>
                </c:pt>
                <c:pt idx="473">
                  <c:v>4.7</c:v>
                </c:pt>
                <c:pt idx="474">
                  <c:v>4.7</c:v>
                </c:pt>
                <c:pt idx="475">
                  <c:v>4.7</c:v>
                </c:pt>
                <c:pt idx="476">
                  <c:v>4.5599999999999996</c:v>
                </c:pt>
                <c:pt idx="477">
                  <c:v>4.54</c:v>
                </c:pt>
                <c:pt idx="478">
                  <c:v>4.54</c:v>
                </c:pt>
                <c:pt idx="479">
                  <c:v>4.5199999999999996</c:v>
                </c:pt>
                <c:pt idx="480">
                  <c:v>4.4800000000000004</c:v>
                </c:pt>
                <c:pt idx="481">
                  <c:v>4.58</c:v>
                </c:pt>
                <c:pt idx="482">
                  <c:v>4.58</c:v>
                </c:pt>
                <c:pt idx="483">
                  <c:v>4.58</c:v>
                </c:pt>
                <c:pt idx="484">
                  <c:v>4.58</c:v>
                </c:pt>
                <c:pt idx="485">
                  <c:v>4.62</c:v>
                </c:pt>
                <c:pt idx="486">
                  <c:v>4.71</c:v>
                </c:pt>
                <c:pt idx="487">
                  <c:v>4.87</c:v>
                </c:pt>
                <c:pt idx="488">
                  <c:v>4.87</c:v>
                </c:pt>
                <c:pt idx="489">
                  <c:v>4.91</c:v>
                </c:pt>
                <c:pt idx="490">
                  <c:v>4.8899999999999997</c:v>
                </c:pt>
                <c:pt idx="491">
                  <c:v>4.74</c:v>
                </c:pt>
                <c:pt idx="492">
                  <c:v>4.74</c:v>
                </c:pt>
                <c:pt idx="493">
                  <c:v>4.71</c:v>
                </c:pt>
                <c:pt idx="494">
                  <c:v>4.72</c:v>
                </c:pt>
                <c:pt idx="495">
                  <c:v>4.71</c:v>
                </c:pt>
                <c:pt idx="496">
                  <c:v>4.67</c:v>
                </c:pt>
                <c:pt idx="497">
                  <c:v>4.67</c:v>
                </c:pt>
                <c:pt idx="498">
                  <c:v>4.67</c:v>
                </c:pt>
                <c:pt idx="499">
                  <c:v>4.67</c:v>
                </c:pt>
                <c:pt idx="500">
                  <c:v>4.78</c:v>
                </c:pt>
                <c:pt idx="501">
                  <c:v>5.16</c:v>
                </c:pt>
                <c:pt idx="502">
                  <c:v>5.65</c:v>
                </c:pt>
                <c:pt idx="503">
                  <c:v>5.95</c:v>
                </c:pt>
                <c:pt idx="504">
                  <c:v>6.05</c:v>
                </c:pt>
                <c:pt idx="505" formatCode="General">
                  <c:v>6.15</c:v>
                </c:pt>
                <c:pt idx="506" formatCode="&quot;$&quot;#,##0.00">
                  <c:v>6.4</c:v>
                </c:pt>
                <c:pt idx="507" formatCode="&quot;$&quot;#,##0.00">
                  <c:v>6.4</c:v>
                </c:pt>
                <c:pt idx="508" formatCode="General">
                  <c:v>6.4</c:v>
                </c:pt>
                <c:pt idx="509" formatCode="General">
                  <c:v>6.4</c:v>
                </c:pt>
                <c:pt idx="510" formatCode="General">
                  <c:v>6.4</c:v>
                </c:pt>
                <c:pt idx="511" formatCode="General">
                  <c:v>6.38</c:v>
                </c:pt>
                <c:pt idx="512" formatCode="General">
                  <c:v>6.05</c:v>
                </c:pt>
                <c:pt idx="513" formatCode="General">
                  <c:v>6.13</c:v>
                </c:pt>
                <c:pt idx="514" formatCode="General">
                  <c:v>6.08</c:v>
                </c:pt>
                <c:pt idx="515" formatCode="General">
                  <c:v>6.16</c:v>
                </c:pt>
                <c:pt idx="516" formatCode="General">
                  <c:v>6.16</c:v>
                </c:pt>
                <c:pt idx="517" formatCode="General">
                  <c:v>6.16</c:v>
                </c:pt>
                <c:pt idx="518" formatCode="General">
                  <c:v>6.16</c:v>
                </c:pt>
                <c:pt idx="519" formatCode="General">
                  <c:v>6.26</c:v>
                </c:pt>
                <c:pt idx="520" formatCode="General">
                  <c:v>6.25</c:v>
                </c:pt>
                <c:pt idx="521">
                  <c:v>6.35</c:v>
                </c:pt>
                <c:pt idx="522" formatCode="General">
                  <c:v>6.3</c:v>
                </c:pt>
                <c:pt idx="523" formatCode="General">
                  <c:v>6.3</c:v>
                </c:pt>
                <c:pt idx="524" formatCode="General">
                  <c:v>5.91</c:v>
                </c:pt>
                <c:pt idx="525">
                  <c:v>6.29</c:v>
                </c:pt>
                <c:pt idx="526">
                  <c:v>5.76</c:v>
                </c:pt>
                <c:pt idx="527">
                  <c:v>5.96</c:v>
                </c:pt>
                <c:pt idx="528">
                  <c:v>5.97</c:v>
                </c:pt>
                <c:pt idx="529" formatCode="General">
                  <c:v>5.98</c:v>
                </c:pt>
                <c:pt idx="530" formatCode="General">
                  <c:v>5.98</c:v>
                </c:pt>
                <c:pt idx="531">
                  <c:v>5.98</c:v>
                </c:pt>
                <c:pt idx="532">
                  <c:v>5.98</c:v>
                </c:pt>
                <c:pt idx="533">
                  <c:v>6.03</c:v>
                </c:pt>
                <c:pt idx="534">
                  <c:v>6.03</c:v>
                </c:pt>
                <c:pt idx="535">
                  <c:v>6.03</c:v>
                </c:pt>
                <c:pt idx="536">
                  <c:v>6.03</c:v>
                </c:pt>
                <c:pt idx="537">
                  <c:v>6.08</c:v>
                </c:pt>
                <c:pt idx="538">
                  <c:v>6.08</c:v>
                </c:pt>
                <c:pt idx="539">
                  <c:v>6.08</c:v>
                </c:pt>
                <c:pt idx="540">
                  <c:v>6.08</c:v>
                </c:pt>
                <c:pt idx="541">
                  <c:v>6.08</c:v>
                </c:pt>
                <c:pt idx="542">
                  <c:v>6.1</c:v>
                </c:pt>
                <c:pt idx="543">
                  <c:v>6.05</c:v>
                </c:pt>
                <c:pt idx="544">
                  <c:v>6.05</c:v>
                </c:pt>
                <c:pt idx="545">
                  <c:v>5.9</c:v>
                </c:pt>
                <c:pt idx="546">
                  <c:v>5.64</c:v>
                </c:pt>
                <c:pt idx="547">
                  <c:v>5.64</c:v>
                </c:pt>
                <c:pt idx="548">
                  <c:v>5.46</c:v>
                </c:pt>
                <c:pt idx="549">
                  <c:v>5.29</c:v>
                </c:pt>
                <c:pt idx="550">
                  <c:v>5.29</c:v>
                </c:pt>
                <c:pt idx="551">
                  <c:v>5.29</c:v>
                </c:pt>
                <c:pt idx="552">
                  <c:v>5.41</c:v>
                </c:pt>
                <c:pt idx="553">
                  <c:v>5.48</c:v>
                </c:pt>
                <c:pt idx="554">
                  <c:v>5.52</c:v>
                </c:pt>
                <c:pt idx="555">
                  <c:v>5.52</c:v>
                </c:pt>
                <c:pt idx="556">
                  <c:v>5.63</c:v>
                </c:pt>
                <c:pt idx="557">
                  <c:v>5.9</c:v>
                </c:pt>
                <c:pt idx="558">
                  <c:v>5.95</c:v>
                </c:pt>
                <c:pt idx="559">
                  <c:v>5.82</c:v>
                </c:pt>
                <c:pt idx="560">
                  <c:v>5.86</c:v>
                </c:pt>
                <c:pt idx="561">
                  <c:v>5.86</c:v>
                </c:pt>
                <c:pt idx="562">
                  <c:v>5.92</c:v>
                </c:pt>
                <c:pt idx="563">
                  <c:v>5.92</c:v>
                </c:pt>
                <c:pt idx="564">
                  <c:v>6.02</c:v>
                </c:pt>
                <c:pt idx="565">
                  <c:v>6.02</c:v>
                </c:pt>
                <c:pt idx="566">
                  <c:v>6.05</c:v>
                </c:pt>
                <c:pt idx="567">
                  <c:v>6.19</c:v>
                </c:pt>
                <c:pt idx="568">
                  <c:v>6.28</c:v>
                </c:pt>
                <c:pt idx="569">
                  <c:v>6.28</c:v>
                </c:pt>
                <c:pt idx="570">
                  <c:v>6.4</c:v>
                </c:pt>
                <c:pt idx="571">
                  <c:v>6.41</c:v>
                </c:pt>
                <c:pt idx="572">
                  <c:v>6.46</c:v>
                </c:pt>
                <c:pt idx="573">
                  <c:v>6.56</c:v>
                </c:pt>
                <c:pt idx="574">
                  <c:v>6.69</c:v>
                </c:pt>
                <c:pt idx="575">
                  <c:v>6.71</c:v>
                </c:pt>
                <c:pt idx="576">
                  <c:v>6.67</c:v>
                </c:pt>
                <c:pt idx="577">
                  <c:v>6.64</c:v>
                </c:pt>
                <c:pt idx="578">
                  <c:v>6.62</c:v>
                </c:pt>
                <c:pt idx="579">
                  <c:v>6.62</c:v>
                </c:pt>
                <c:pt idx="580">
                  <c:v>6.62</c:v>
                </c:pt>
                <c:pt idx="581">
                  <c:v>6.82</c:v>
                </c:pt>
                <c:pt idx="582">
                  <c:v>7.03</c:v>
                </c:pt>
                <c:pt idx="583">
                  <c:v>7.3</c:v>
                </c:pt>
                <c:pt idx="584">
                  <c:v>7.5</c:v>
                </c:pt>
                <c:pt idx="585">
                  <c:v>7.6</c:v>
                </c:pt>
                <c:pt idx="586">
                  <c:v>7.56</c:v>
                </c:pt>
                <c:pt idx="587">
                  <c:v>7.56</c:v>
                </c:pt>
                <c:pt idx="588">
                  <c:v>7.5</c:v>
                </c:pt>
                <c:pt idx="589">
                  <c:v>7.7</c:v>
                </c:pt>
                <c:pt idx="590">
                  <c:v>8.07</c:v>
                </c:pt>
                <c:pt idx="591">
                  <c:v>8.19</c:v>
                </c:pt>
                <c:pt idx="592">
                  <c:v>10.38</c:v>
                </c:pt>
                <c:pt idx="593">
                  <c:v>11.15</c:v>
                </c:pt>
                <c:pt idx="594">
                  <c:v>12.22</c:v>
                </c:pt>
                <c:pt idx="595">
                  <c:v>12.62</c:v>
                </c:pt>
                <c:pt idx="596">
                  <c:v>13.45</c:v>
                </c:pt>
                <c:pt idx="597">
                  <c:v>14.1</c:v>
                </c:pt>
                <c:pt idx="598">
                  <c:v>15.32</c:v>
                </c:pt>
                <c:pt idx="599">
                  <c:v>16.8</c:v>
                </c:pt>
                <c:pt idx="600">
                  <c:v>13.4</c:v>
                </c:pt>
                <c:pt idx="601">
                  <c:v>13.44</c:v>
                </c:pt>
                <c:pt idx="602">
                  <c:v>13.59</c:v>
                </c:pt>
                <c:pt idx="603">
                  <c:v>13.97</c:v>
                </c:pt>
                <c:pt idx="604">
                  <c:v>14.5</c:v>
                </c:pt>
                <c:pt idx="605">
                  <c:v>15.02</c:v>
                </c:pt>
                <c:pt idx="606" formatCode="General">
                  <c:v>15.61</c:v>
                </c:pt>
                <c:pt idx="607" formatCode="General">
                  <c:v>15.51</c:v>
                </c:pt>
                <c:pt idx="608" formatCode="General">
                  <c:v>15.9</c:v>
                </c:pt>
                <c:pt idx="609" formatCode="General">
                  <c:v>15.95</c:v>
                </c:pt>
                <c:pt idx="610" formatCode="General">
                  <c:v>15.85</c:v>
                </c:pt>
                <c:pt idx="611" formatCode="General">
                  <c:v>15.84</c:v>
                </c:pt>
                <c:pt idx="612" formatCode="General">
                  <c:v>15.24</c:v>
                </c:pt>
                <c:pt idx="613" formatCode="General">
                  <c:v>15.74</c:v>
                </c:pt>
                <c:pt idx="614" formatCode="General">
                  <c:v>15.79</c:v>
                </c:pt>
                <c:pt idx="615" formatCode="General">
                  <c:v>15.79</c:v>
                </c:pt>
                <c:pt idx="616" formatCode="General">
                  <c:v>15.88</c:v>
                </c:pt>
                <c:pt idx="617" formatCode="General">
                  <c:v>15.8</c:v>
                </c:pt>
                <c:pt idx="618" formatCode="General">
                  <c:v>15.75</c:v>
                </c:pt>
                <c:pt idx="619" formatCode="General">
                  <c:v>15.2</c:v>
                </c:pt>
                <c:pt idx="620" formatCode="General">
                  <c:v>12.99</c:v>
                </c:pt>
                <c:pt idx="621" formatCode="General">
                  <c:v>12.99</c:v>
                </c:pt>
                <c:pt idx="622" formatCode="General">
                  <c:v>12.99</c:v>
                </c:pt>
                <c:pt idx="623" formatCode="General">
                  <c:v>13.18</c:v>
                </c:pt>
                <c:pt idx="624" formatCode="General">
                  <c:v>13.19</c:v>
                </c:pt>
                <c:pt idx="625" formatCode="General">
                  <c:v>13.29</c:v>
                </c:pt>
                <c:pt idx="626" formatCode="General">
                  <c:v>12.89</c:v>
                </c:pt>
                <c:pt idx="627" formatCode="General">
                  <c:v>12.83</c:v>
                </c:pt>
                <c:pt idx="628" formatCode="General">
                  <c:v>12.83</c:v>
                </c:pt>
                <c:pt idx="629" formatCode="General">
                  <c:v>12.88</c:v>
                </c:pt>
                <c:pt idx="630" formatCode="General">
                  <c:v>12.83</c:v>
                </c:pt>
                <c:pt idx="631" formatCode="General">
                  <c:v>12.93</c:v>
                </c:pt>
                <c:pt idx="632" formatCode="General">
                  <c:v>12.98</c:v>
                </c:pt>
                <c:pt idx="633" formatCode="General">
                  <c:v>13.25</c:v>
                </c:pt>
                <c:pt idx="634" formatCode="General">
                  <c:v>13.15</c:v>
                </c:pt>
                <c:pt idx="635" formatCode="General">
                  <c:v>13.15</c:v>
                </c:pt>
                <c:pt idx="636" formatCode="General">
                  <c:v>13.15</c:v>
                </c:pt>
                <c:pt idx="637" formatCode="General">
                  <c:v>13.2</c:v>
                </c:pt>
                <c:pt idx="638" formatCode="General">
                  <c:v>12.25</c:v>
                </c:pt>
                <c:pt idx="639" formatCode="General">
                  <c:v>10.55</c:v>
                </c:pt>
                <c:pt idx="640" formatCode="General">
                  <c:v>9.9499999999999993</c:v>
                </c:pt>
                <c:pt idx="641" formatCode="General">
                  <c:v>9.9499999999999993</c:v>
                </c:pt>
                <c:pt idx="642" formatCode="General">
                  <c:v>10</c:v>
                </c:pt>
                <c:pt idx="643" formatCode="General">
                  <c:v>9.9</c:v>
                </c:pt>
                <c:pt idx="644" formatCode="General">
                  <c:v>9.4</c:v>
                </c:pt>
                <c:pt idx="645" formatCode="General">
                  <c:v>9.35</c:v>
                </c:pt>
                <c:pt idx="646" formatCode="General">
                  <c:v>9.0500000000000007</c:v>
                </c:pt>
                <c:pt idx="647" formatCode="General">
                  <c:v>8.75</c:v>
                </c:pt>
                <c:pt idx="648" formatCode="General">
                  <c:v>8.65</c:v>
                </c:pt>
                <c:pt idx="649" formatCode="General">
                  <c:v>8.65</c:v>
                </c:pt>
                <c:pt idx="650" formatCode="General">
                  <c:v>8.6</c:v>
                </c:pt>
                <c:pt idx="651" formatCode="General">
                  <c:v>8.5</c:v>
                </c:pt>
                <c:pt idx="652" formatCode="General">
                  <c:v>9.0500000000000007</c:v>
                </c:pt>
                <c:pt idx="653" formatCode="General">
                  <c:v>9.35</c:v>
                </c:pt>
                <c:pt idx="654" formatCode="General">
                  <c:v>9.35</c:v>
                </c:pt>
                <c:pt idx="655" formatCode="General">
                  <c:v>9.4</c:v>
                </c:pt>
                <c:pt idx="656" formatCode="General">
                  <c:v>9.6</c:v>
                </c:pt>
                <c:pt idx="657" formatCode="General">
                  <c:v>9.6999999999999993</c:v>
                </c:pt>
                <c:pt idx="658" formatCode="General">
                  <c:v>9.75</c:v>
                </c:pt>
                <c:pt idx="659" formatCode="General">
                  <c:v>9.9700000000000006</c:v>
                </c:pt>
                <c:pt idx="660" formatCode="General">
                  <c:v>9.6300000000000008</c:v>
                </c:pt>
                <c:pt idx="661" formatCode="General">
                  <c:v>9.5399999999999991</c:v>
                </c:pt>
                <c:pt idx="662" formatCode="General">
                  <c:v>9.5399999999999991</c:v>
                </c:pt>
                <c:pt idx="663" formatCode="General">
                  <c:v>9.5</c:v>
                </c:pt>
                <c:pt idx="664" formatCode="General">
                  <c:v>9.5</c:v>
                </c:pt>
                <c:pt idx="665" formatCode="General">
                  <c:v>9.4</c:v>
                </c:pt>
                <c:pt idx="666" formatCode="General">
                  <c:v>9.25</c:v>
                </c:pt>
                <c:pt idx="667" formatCode="General">
                  <c:v>9.15</c:v>
                </c:pt>
                <c:pt idx="668" formatCode="General">
                  <c:v>9.1</c:v>
                </c:pt>
                <c:pt idx="669" formatCode="General">
                  <c:v>9.0500000000000007</c:v>
                </c:pt>
                <c:pt idx="670" formatCode="General">
                  <c:v>9.0500000000000007</c:v>
                </c:pt>
                <c:pt idx="671" formatCode="General">
                  <c:v>9.0500000000000007</c:v>
                </c:pt>
                <c:pt idx="672" formatCode="General">
                  <c:v>8.6999999999999993</c:v>
                </c:pt>
                <c:pt idx="673" formatCode="General">
                  <c:v>8.6999999999999993</c:v>
                </c:pt>
                <c:pt idx="674" formatCode="General">
                  <c:v>8.6999999999999993</c:v>
                </c:pt>
                <c:pt idx="675" formatCode="General">
                  <c:v>8.65</c:v>
                </c:pt>
                <c:pt idx="676" formatCode="General">
                  <c:v>8.4</c:v>
                </c:pt>
                <c:pt idx="677" formatCode="General">
                  <c:v>8.66</c:v>
                </c:pt>
                <c:pt idx="678" formatCode="General">
                  <c:v>8.74</c:v>
                </c:pt>
                <c:pt idx="679" formatCode="General">
                  <c:v>8.6999999999999993</c:v>
                </c:pt>
                <c:pt idx="680" formatCode="General">
                  <c:v>8.2899999999999991</c:v>
                </c:pt>
                <c:pt idx="681" formatCode="General">
                  <c:v>8.34</c:v>
                </c:pt>
                <c:pt idx="682" formatCode="General">
                  <c:v>8.3699999999999992</c:v>
                </c:pt>
                <c:pt idx="683" formatCode="General">
                  <c:v>8.19</c:v>
                </c:pt>
                <c:pt idx="684" formatCode="General">
                  <c:v>8.1999999999999993</c:v>
                </c:pt>
                <c:pt idx="685" formatCode="General">
                  <c:v>7.94</c:v>
                </c:pt>
                <c:pt idx="686" formatCode="General">
                  <c:v>8.02</c:v>
                </c:pt>
                <c:pt idx="687" formatCode="General">
                  <c:v>8.02</c:v>
                </c:pt>
                <c:pt idx="688" formatCode="General">
                  <c:v>8.0399999999999991</c:v>
                </c:pt>
                <c:pt idx="689" formatCode="General">
                  <c:v>8.09</c:v>
                </c:pt>
                <c:pt idx="690" formatCode="General">
                  <c:v>8.52</c:v>
                </c:pt>
                <c:pt idx="691" formatCode="General">
                  <c:v>9.09</c:v>
                </c:pt>
                <c:pt idx="692" formatCode="General">
                  <c:v>10.1</c:v>
                </c:pt>
                <c:pt idx="693" formatCode="General">
                  <c:v>10.63</c:v>
                </c:pt>
                <c:pt idx="694" formatCode="General">
                  <c:v>10.78</c:v>
                </c:pt>
                <c:pt idx="695" formatCode="General">
                  <c:v>10.9</c:v>
                </c:pt>
                <c:pt idx="696" formatCode="General">
                  <c:v>9.8800000000000008</c:v>
                </c:pt>
                <c:pt idx="697" formatCode="General">
                  <c:v>9.82</c:v>
                </c:pt>
                <c:pt idx="698" formatCode="General">
                  <c:v>9.82</c:v>
                </c:pt>
                <c:pt idx="699" formatCode="General">
                  <c:v>9.9700000000000006</c:v>
                </c:pt>
                <c:pt idx="700" formatCode="General">
                  <c:v>10.02</c:v>
                </c:pt>
                <c:pt idx="701" formatCode="General">
                  <c:v>10.02</c:v>
                </c:pt>
                <c:pt idx="702" formatCode="General">
                  <c:v>9.7200000000000006</c:v>
                </c:pt>
                <c:pt idx="703" formatCode="General">
                  <c:v>9.52</c:v>
                </c:pt>
                <c:pt idx="704" formatCode="General">
                  <c:v>9.17</c:v>
                </c:pt>
                <c:pt idx="705" formatCode="General">
                  <c:v>9.1199999999999992</c:v>
                </c:pt>
                <c:pt idx="706" formatCode="General">
                  <c:v>9.1199999999999992</c:v>
                </c:pt>
                <c:pt idx="707" formatCode="General">
                  <c:v>9.2200000000000006</c:v>
                </c:pt>
                <c:pt idx="708" formatCode="General">
                  <c:v>9.2200000000000006</c:v>
                </c:pt>
                <c:pt idx="709" formatCode="General">
                  <c:v>9.19</c:v>
                </c:pt>
                <c:pt idx="710" formatCode="General">
                  <c:v>9.09</c:v>
                </c:pt>
                <c:pt idx="711" formatCode="General">
                  <c:v>8.99</c:v>
                </c:pt>
                <c:pt idx="712" formatCode="General">
                  <c:v>8.94</c:v>
                </c:pt>
                <c:pt idx="713" formatCode="General">
                  <c:v>8.94</c:v>
                </c:pt>
                <c:pt idx="714" formatCode="General">
                  <c:v>8.8699999999999992</c:v>
                </c:pt>
                <c:pt idx="715" formatCode="General">
                  <c:v>8.68</c:v>
                </c:pt>
                <c:pt idx="716" formatCode="General">
                  <c:v>8.65</c:v>
                </c:pt>
                <c:pt idx="717" formatCode="General">
                  <c:v>8.4499999999999993</c:v>
                </c:pt>
                <c:pt idx="718" formatCode="General">
                  <c:v>8.4</c:v>
                </c:pt>
                <c:pt idx="719" formatCode="General">
                  <c:v>8.15</c:v>
                </c:pt>
                <c:pt idx="720" formatCode="General">
                  <c:v>8.0500000000000007</c:v>
                </c:pt>
                <c:pt idx="721" formatCode="General">
                  <c:v>8</c:v>
                </c:pt>
                <c:pt idx="722" formatCode="General">
                  <c:v>7.63</c:v>
                </c:pt>
                <c:pt idx="723" formatCode="General">
                  <c:v>7.6</c:v>
                </c:pt>
                <c:pt idx="724" formatCode="General">
                  <c:v>7.6</c:v>
                </c:pt>
                <c:pt idx="725" formatCode="General">
                  <c:v>7.6</c:v>
                </c:pt>
                <c:pt idx="726" formatCode="General">
                  <c:v>7.6</c:v>
                </c:pt>
                <c:pt idx="727" formatCode="General">
                  <c:v>7.6</c:v>
                </c:pt>
                <c:pt idx="728" formatCode="General">
                  <c:v>7.8</c:v>
                </c:pt>
                <c:pt idx="729" formatCode="General">
                  <c:v>7.8</c:v>
                </c:pt>
                <c:pt idx="730" formatCode="General">
                  <c:v>7.8</c:v>
                </c:pt>
                <c:pt idx="731" formatCode="General">
                  <c:v>7.85</c:v>
                </c:pt>
                <c:pt idx="732" formatCode="General">
                  <c:v>7.85</c:v>
                </c:pt>
                <c:pt idx="733" formatCode="General">
                  <c:v>7.75</c:v>
                </c:pt>
                <c:pt idx="734" formatCode="General">
                  <c:v>7.55</c:v>
                </c:pt>
                <c:pt idx="735" formatCode="General">
                  <c:v>7.45</c:v>
                </c:pt>
                <c:pt idx="736" formatCode="General">
                  <c:v>7.2</c:v>
                </c:pt>
                <c:pt idx="737" formatCode="General">
                  <c:v>7</c:v>
                </c:pt>
                <c:pt idx="738" formatCode="General">
                  <c:v>6.9</c:v>
                </c:pt>
                <c:pt idx="739" formatCode="General">
                  <c:v>6.58</c:v>
                </c:pt>
                <c:pt idx="740" formatCode="General">
                  <c:v>6.33</c:v>
                </c:pt>
                <c:pt idx="741" formatCode="General">
                  <c:v>6.33</c:v>
                </c:pt>
                <c:pt idx="742" formatCode="General">
                  <c:v>6.17</c:v>
                </c:pt>
                <c:pt idx="743" formatCode="General">
                  <c:v>6.22</c:v>
                </c:pt>
                <c:pt idx="744" formatCode="General">
                  <c:v>6.3</c:v>
                </c:pt>
                <c:pt idx="745" formatCode="General">
                  <c:v>6.3</c:v>
                </c:pt>
                <c:pt idx="746" formatCode="General">
                  <c:v>6.5</c:v>
                </c:pt>
                <c:pt idx="747" formatCode="General">
                  <c:v>6.48</c:v>
                </c:pt>
                <c:pt idx="748" formatCode="General">
                  <c:v>6.38</c:v>
                </c:pt>
                <c:pt idx="749" formatCode="General">
                  <c:v>6.28</c:v>
                </c:pt>
                <c:pt idx="750" formatCode="General">
                  <c:v>6.33</c:v>
                </c:pt>
                <c:pt idx="751" formatCode="General">
                  <c:v>6.38</c:v>
                </c:pt>
                <c:pt idx="752" formatCode="General">
                  <c:v>6.41</c:v>
                </c:pt>
                <c:pt idx="753" formatCode="General">
                  <c:v>6.43</c:v>
                </c:pt>
                <c:pt idx="754" formatCode="General">
                  <c:v>6.53</c:v>
                </c:pt>
                <c:pt idx="755" formatCode="General">
                  <c:v>6.53</c:v>
                </c:pt>
                <c:pt idx="756" formatCode="General">
                  <c:v>6.46</c:v>
                </c:pt>
                <c:pt idx="757" formatCode="General">
                  <c:v>6.43</c:v>
                </c:pt>
                <c:pt idx="758" formatCode="General">
                  <c:v>6.33</c:v>
                </c:pt>
                <c:pt idx="759" formatCode="General">
                  <c:v>6.48</c:v>
                </c:pt>
                <c:pt idx="760" formatCode="General">
                  <c:v>6.48</c:v>
                </c:pt>
                <c:pt idx="761" formatCode="General">
                  <c:v>6.48</c:v>
                </c:pt>
                <c:pt idx="762" formatCode="General">
                  <c:v>6.48</c:v>
                </c:pt>
                <c:pt idx="763" formatCode="General">
                  <c:v>6.49</c:v>
                </c:pt>
                <c:pt idx="764" formatCode="General">
                  <c:v>6.53</c:v>
                </c:pt>
                <c:pt idx="765" formatCode="General">
                  <c:v>6.55</c:v>
                </c:pt>
                <c:pt idx="766" formatCode="General">
                  <c:v>6.55</c:v>
                </c:pt>
                <c:pt idx="767" formatCode="General">
                  <c:v>6.81</c:v>
                </c:pt>
                <c:pt idx="768" formatCode="General">
                  <c:v>6.81</c:v>
                </c:pt>
                <c:pt idx="769" formatCode="General">
                  <c:v>6.81</c:v>
                </c:pt>
                <c:pt idx="770" formatCode="General">
                  <c:v>6.81</c:v>
                </c:pt>
                <c:pt idx="771" formatCode="General">
                  <c:v>6.8</c:v>
                </c:pt>
                <c:pt idx="772" formatCode="General">
                  <c:v>6.76</c:v>
                </c:pt>
                <c:pt idx="773" formatCode="General">
                  <c:v>6.71</c:v>
                </c:pt>
                <c:pt idx="774" formatCode="General">
                  <c:v>6.71</c:v>
                </c:pt>
                <c:pt idx="775" formatCode="General">
                  <c:v>6.71</c:v>
                </c:pt>
                <c:pt idx="776" formatCode="General">
                  <c:v>6.73</c:v>
                </c:pt>
                <c:pt idx="777" formatCode="General">
                  <c:v>6.73</c:v>
                </c:pt>
                <c:pt idx="778" formatCode="General">
                  <c:v>6.73</c:v>
                </c:pt>
                <c:pt idx="779" formatCode="General">
                  <c:v>6.73</c:v>
                </c:pt>
                <c:pt idx="780" formatCode="General">
                  <c:v>6.73</c:v>
                </c:pt>
                <c:pt idx="781" formatCode="General">
                  <c:v>6.7</c:v>
                </c:pt>
                <c:pt idx="782" formatCode="General">
                  <c:v>6.73</c:v>
                </c:pt>
                <c:pt idx="783" formatCode="General">
                  <c:v>6.7</c:v>
                </c:pt>
                <c:pt idx="784" formatCode="General">
                  <c:v>6.7</c:v>
                </c:pt>
                <c:pt idx="785" formatCode="General">
                  <c:v>6.72</c:v>
                </c:pt>
                <c:pt idx="786" formatCode="General">
                  <c:v>6.58</c:v>
                </c:pt>
                <c:pt idx="787" formatCode="General">
                  <c:v>6.46</c:v>
                </c:pt>
                <c:pt idx="788" formatCode="General">
                  <c:v>6.65</c:v>
                </c:pt>
                <c:pt idx="789" formatCode="General">
                  <c:v>6.61</c:v>
                </c:pt>
                <c:pt idx="790" formatCode="General">
                  <c:v>6.52</c:v>
                </c:pt>
                <c:pt idx="791" formatCode="General">
                  <c:v>6.48</c:v>
                </c:pt>
                <c:pt idx="792" formatCode="General">
                  <c:v>6.31</c:v>
                </c:pt>
                <c:pt idx="793" formatCode="General">
                  <c:v>6.04</c:v>
                </c:pt>
                <c:pt idx="794" formatCode="General">
                  <c:v>5.88</c:v>
                </c:pt>
                <c:pt idx="795" formatCode="General">
                  <c:v>5.81</c:v>
                </c:pt>
                <c:pt idx="796" formatCode="General">
                  <c:v>5.75</c:v>
                </c:pt>
                <c:pt idx="797" formatCode="General">
                  <c:v>5.69</c:v>
                </c:pt>
                <c:pt idx="798" formatCode="General">
                  <c:v>5.69</c:v>
                </c:pt>
                <c:pt idx="799" formatCode="General">
                  <c:v>5.63</c:v>
                </c:pt>
                <c:pt idx="800" formatCode="General">
                  <c:v>5.63</c:v>
                </c:pt>
                <c:pt idx="801" formatCode="General">
                  <c:v>5.63</c:v>
                </c:pt>
                <c:pt idx="802" formatCode="General">
                  <c:v>5.63</c:v>
                </c:pt>
                <c:pt idx="803" formatCode="General">
                  <c:v>5.75</c:v>
                </c:pt>
                <c:pt idx="804" formatCode="General">
                  <c:v>5.69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A2C-4F28-8E2B-C95D4A7D6A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7313856"/>
        <c:axId val="477321696"/>
      </c:lineChart>
      <c:lineChart>
        <c:grouping val="standard"/>
        <c:varyColors val="0"/>
        <c:ser>
          <c:idx val="2"/>
          <c:order val="1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ln w="57150" cap="rnd" cmpd="sng" algn="ctr">
              <a:noFill/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Sheet1!$A$4:$A$808</c:f>
              <c:numCache>
                <c:formatCode>m/d/yy;@</c:formatCode>
                <c:ptCount val="805"/>
                <c:pt idx="0">
                  <c:v>40196</c:v>
                </c:pt>
                <c:pt idx="1">
                  <c:v>40203</c:v>
                </c:pt>
                <c:pt idx="2">
                  <c:v>40210</c:v>
                </c:pt>
                <c:pt idx="3">
                  <c:v>40217</c:v>
                </c:pt>
                <c:pt idx="4">
                  <c:v>40224</c:v>
                </c:pt>
                <c:pt idx="5">
                  <c:v>40231</c:v>
                </c:pt>
                <c:pt idx="6">
                  <c:v>40238</c:v>
                </c:pt>
                <c:pt idx="7">
                  <c:v>40245</c:v>
                </c:pt>
                <c:pt idx="8">
                  <c:v>40252</c:v>
                </c:pt>
                <c:pt idx="9">
                  <c:v>40259</c:v>
                </c:pt>
                <c:pt idx="10">
                  <c:v>40266</c:v>
                </c:pt>
                <c:pt idx="11">
                  <c:v>40273</c:v>
                </c:pt>
                <c:pt idx="12">
                  <c:v>40280</c:v>
                </c:pt>
                <c:pt idx="13">
                  <c:v>40287</c:v>
                </c:pt>
                <c:pt idx="14">
                  <c:v>40294</c:v>
                </c:pt>
                <c:pt idx="15">
                  <c:v>40301</c:v>
                </c:pt>
                <c:pt idx="16">
                  <c:v>40308</c:v>
                </c:pt>
                <c:pt idx="17">
                  <c:v>40315</c:v>
                </c:pt>
                <c:pt idx="18">
                  <c:v>40322</c:v>
                </c:pt>
                <c:pt idx="19">
                  <c:v>40329</c:v>
                </c:pt>
                <c:pt idx="20">
                  <c:v>40336</c:v>
                </c:pt>
                <c:pt idx="21">
                  <c:v>40343</c:v>
                </c:pt>
                <c:pt idx="22">
                  <c:v>40350</c:v>
                </c:pt>
                <c:pt idx="23">
                  <c:v>40357</c:v>
                </c:pt>
                <c:pt idx="24">
                  <c:v>40365</c:v>
                </c:pt>
                <c:pt idx="25">
                  <c:v>40371</c:v>
                </c:pt>
                <c:pt idx="26">
                  <c:v>40378</c:v>
                </c:pt>
                <c:pt idx="27">
                  <c:v>40385</c:v>
                </c:pt>
                <c:pt idx="28">
                  <c:v>40392</c:v>
                </c:pt>
                <c:pt idx="29">
                  <c:v>40399</c:v>
                </c:pt>
                <c:pt idx="30">
                  <c:v>40406</c:v>
                </c:pt>
                <c:pt idx="31">
                  <c:v>40413</c:v>
                </c:pt>
                <c:pt idx="32" formatCode="m/d/yyyy">
                  <c:v>40420</c:v>
                </c:pt>
                <c:pt idx="33" formatCode="m/d/yyyy">
                  <c:v>40427</c:v>
                </c:pt>
                <c:pt idx="34" formatCode="m/d/yyyy">
                  <c:v>40434</c:v>
                </c:pt>
                <c:pt idx="35" formatCode="m/d/yyyy">
                  <c:v>40441</c:v>
                </c:pt>
                <c:pt idx="36" formatCode="m/d/yyyy">
                  <c:v>40448</c:v>
                </c:pt>
                <c:pt idx="37" formatCode="m/d/yyyy">
                  <c:v>40455</c:v>
                </c:pt>
                <c:pt idx="38" formatCode="m/d/yyyy">
                  <c:v>40462</c:v>
                </c:pt>
                <c:pt idx="39" formatCode="m/d/yyyy">
                  <c:v>40469</c:v>
                </c:pt>
                <c:pt idx="40" formatCode="m/d/yyyy">
                  <c:v>40476</c:v>
                </c:pt>
                <c:pt idx="41" formatCode="m/d/yyyy">
                  <c:v>40483</c:v>
                </c:pt>
                <c:pt idx="42" formatCode="m/d/yyyy">
                  <c:v>40490</c:v>
                </c:pt>
                <c:pt idx="43" formatCode="m/d/yyyy">
                  <c:v>40497</c:v>
                </c:pt>
                <c:pt idx="44" formatCode="m/d/yyyy">
                  <c:v>40504</c:v>
                </c:pt>
                <c:pt idx="45" formatCode="m/d/yyyy">
                  <c:v>40511</c:v>
                </c:pt>
                <c:pt idx="46" formatCode="m/d/yyyy">
                  <c:v>40518</c:v>
                </c:pt>
                <c:pt idx="47" formatCode="m/d/yyyy">
                  <c:v>40525</c:v>
                </c:pt>
                <c:pt idx="48" formatCode="m/d/yyyy">
                  <c:v>40532</c:v>
                </c:pt>
                <c:pt idx="49" formatCode="m/d/yyyy">
                  <c:v>40539</c:v>
                </c:pt>
                <c:pt idx="50" formatCode="m/d/yyyy">
                  <c:v>40546</c:v>
                </c:pt>
                <c:pt idx="51" formatCode="m/d/yyyy">
                  <c:v>40553</c:v>
                </c:pt>
                <c:pt idx="52" formatCode="m/d/yyyy">
                  <c:v>40560</c:v>
                </c:pt>
                <c:pt idx="53" formatCode="m/d/yyyy">
                  <c:v>40567</c:v>
                </c:pt>
                <c:pt idx="54">
                  <c:v>40574</c:v>
                </c:pt>
                <c:pt idx="55">
                  <c:v>40581</c:v>
                </c:pt>
                <c:pt idx="56">
                  <c:v>40588</c:v>
                </c:pt>
                <c:pt idx="57">
                  <c:v>40595</c:v>
                </c:pt>
                <c:pt idx="58">
                  <c:v>40602</c:v>
                </c:pt>
                <c:pt idx="59">
                  <c:v>40609</c:v>
                </c:pt>
                <c:pt idx="60">
                  <c:v>40616</c:v>
                </c:pt>
                <c:pt idx="61">
                  <c:v>40623</c:v>
                </c:pt>
                <c:pt idx="62">
                  <c:v>40630</c:v>
                </c:pt>
                <c:pt idx="63">
                  <c:v>40637</c:v>
                </c:pt>
                <c:pt idx="64">
                  <c:v>40644</c:v>
                </c:pt>
                <c:pt idx="65">
                  <c:v>40651</c:v>
                </c:pt>
                <c:pt idx="66">
                  <c:v>40658</c:v>
                </c:pt>
                <c:pt idx="67">
                  <c:v>40665</c:v>
                </c:pt>
                <c:pt idx="68">
                  <c:v>40672</c:v>
                </c:pt>
                <c:pt idx="69">
                  <c:v>40679</c:v>
                </c:pt>
                <c:pt idx="70">
                  <c:v>40686</c:v>
                </c:pt>
                <c:pt idx="71">
                  <c:v>40693</c:v>
                </c:pt>
                <c:pt idx="72">
                  <c:v>40700</c:v>
                </c:pt>
                <c:pt idx="73">
                  <c:v>40707</c:v>
                </c:pt>
                <c:pt idx="74">
                  <c:v>40714</c:v>
                </c:pt>
                <c:pt idx="75">
                  <c:v>40721</c:v>
                </c:pt>
                <c:pt idx="76">
                  <c:v>40728</c:v>
                </c:pt>
                <c:pt idx="77">
                  <c:v>40735</c:v>
                </c:pt>
                <c:pt idx="78">
                  <c:v>40742</c:v>
                </c:pt>
                <c:pt idx="79">
                  <c:v>40749</c:v>
                </c:pt>
                <c:pt idx="80">
                  <c:v>40756</c:v>
                </c:pt>
                <c:pt idx="81">
                  <c:v>40763</c:v>
                </c:pt>
                <c:pt idx="82">
                  <c:v>40770</c:v>
                </c:pt>
                <c:pt idx="83">
                  <c:v>40777</c:v>
                </c:pt>
                <c:pt idx="84">
                  <c:v>40784</c:v>
                </c:pt>
                <c:pt idx="85">
                  <c:v>40791</c:v>
                </c:pt>
                <c:pt idx="86">
                  <c:v>40798</c:v>
                </c:pt>
                <c:pt idx="87">
                  <c:v>40805</c:v>
                </c:pt>
                <c:pt idx="88">
                  <c:v>40812</c:v>
                </c:pt>
                <c:pt idx="89">
                  <c:v>40819</c:v>
                </c:pt>
                <c:pt idx="90">
                  <c:v>40827</c:v>
                </c:pt>
                <c:pt idx="91">
                  <c:v>40833</c:v>
                </c:pt>
                <c:pt idx="92">
                  <c:v>40840</c:v>
                </c:pt>
                <c:pt idx="93">
                  <c:v>40847</c:v>
                </c:pt>
                <c:pt idx="94">
                  <c:v>40854</c:v>
                </c:pt>
                <c:pt idx="95">
                  <c:v>40861</c:v>
                </c:pt>
                <c:pt idx="96">
                  <c:v>40868</c:v>
                </c:pt>
                <c:pt idx="97">
                  <c:v>40875</c:v>
                </c:pt>
                <c:pt idx="98">
                  <c:v>40882</c:v>
                </c:pt>
                <c:pt idx="99">
                  <c:v>40888</c:v>
                </c:pt>
                <c:pt idx="100">
                  <c:v>40896</c:v>
                </c:pt>
                <c:pt idx="101">
                  <c:v>40903</c:v>
                </c:pt>
                <c:pt idx="102">
                  <c:v>40910</c:v>
                </c:pt>
                <c:pt idx="103">
                  <c:v>40917</c:v>
                </c:pt>
                <c:pt idx="104">
                  <c:v>40924</c:v>
                </c:pt>
                <c:pt idx="105">
                  <c:v>40931</c:v>
                </c:pt>
                <c:pt idx="106">
                  <c:v>40938</c:v>
                </c:pt>
                <c:pt idx="107">
                  <c:v>40945</c:v>
                </c:pt>
                <c:pt idx="108">
                  <c:v>40952</c:v>
                </c:pt>
                <c:pt idx="109">
                  <c:v>40959</c:v>
                </c:pt>
                <c:pt idx="110">
                  <c:v>40966</c:v>
                </c:pt>
                <c:pt idx="111">
                  <c:v>40973</c:v>
                </c:pt>
                <c:pt idx="112">
                  <c:v>40980</c:v>
                </c:pt>
                <c:pt idx="113">
                  <c:v>40987</c:v>
                </c:pt>
                <c:pt idx="114">
                  <c:v>40994</c:v>
                </c:pt>
                <c:pt idx="115">
                  <c:v>41001</c:v>
                </c:pt>
                <c:pt idx="116">
                  <c:v>41008</c:v>
                </c:pt>
                <c:pt idx="117">
                  <c:v>41015</c:v>
                </c:pt>
                <c:pt idx="118">
                  <c:v>41022</c:v>
                </c:pt>
                <c:pt idx="119">
                  <c:v>41029</c:v>
                </c:pt>
                <c:pt idx="120">
                  <c:v>41036</c:v>
                </c:pt>
                <c:pt idx="121">
                  <c:v>41043</c:v>
                </c:pt>
                <c:pt idx="122">
                  <c:v>41050</c:v>
                </c:pt>
                <c:pt idx="123">
                  <c:v>41058</c:v>
                </c:pt>
                <c:pt idx="124">
                  <c:v>41064</c:v>
                </c:pt>
                <c:pt idx="125">
                  <c:v>41072</c:v>
                </c:pt>
                <c:pt idx="126">
                  <c:v>41078</c:v>
                </c:pt>
                <c:pt idx="127">
                  <c:v>41085</c:v>
                </c:pt>
                <c:pt idx="128">
                  <c:v>41092</c:v>
                </c:pt>
                <c:pt idx="129">
                  <c:v>41099</c:v>
                </c:pt>
                <c:pt idx="130">
                  <c:v>41106</c:v>
                </c:pt>
                <c:pt idx="131">
                  <c:v>41113</c:v>
                </c:pt>
                <c:pt idx="132">
                  <c:v>41120</c:v>
                </c:pt>
                <c:pt idx="133">
                  <c:v>41127</c:v>
                </c:pt>
                <c:pt idx="134">
                  <c:v>41134</c:v>
                </c:pt>
                <c:pt idx="135">
                  <c:v>41141</c:v>
                </c:pt>
                <c:pt idx="136">
                  <c:v>41148</c:v>
                </c:pt>
                <c:pt idx="137">
                  <c:v>41155</c:v>
                </c:pt>
                <c:pt idx="138">
                  <c:v>41162</c:v>
                </c:pt>
                <c:pt idx="139">
                  <c:v>41169</c:v>
                </c:pt>
                <c:pt idx="140">
                  <c:v>41176</c:v>
                </c:pt>
                <c:pt idx="141">
                  <c:v>41183</c:v>
                </c:pt>
                <c:pt idx="142">
                  <c:v>41190</c:v>
                </c:pt>
                <c:pt idx="143">
                  <c:v>41197</c:v>
                </c:pt>
                <c:pt idx="144">
                  <c:v>41204</c:v>
                </c:pt>
                <c:pt idx="145">
                  <c:v>41211</c:v>
                </c:pt>
                <c:pt idx="146">
                  <c:v>41218</c:v>
                </c:pt>
                <c:pt idx="147">
                  <c:v>41225</c:v>
                </c:pt>
                <c:pt idx="148">
                  <c:v>41232</c:v>
                </c:pt>
                <c:pt idx="149">
                  <c:v>41239</c:v>
                </c:pt>
                <c:pt idx="150">
                  <c:v>41246</c:v>
                </c:pt>
                <c:pt idx="151">
                  <c:v>41253</c:v>
                </c:pt>
                <c:pt idx="152">
                  <c:v>41260</c:v>
                </c:pt>
                <c:pt idx="153">
                  <c:v>41267</c:v>
                </c:pt>
                <c:pt idx="154">
                  <c:v>41274</c:v>
                </c:pt>
                <c:pt idx="155">
                  <c:v>41281</c:v>
                </c:pt>
                <c:pt idx="156">
                  <c:v>41288</c:v>
                </c:pt>
                <c:pt idx="157">
                  <c:v>41295</c:v>
                </c:pt>
                <c:pt idx="158">
                  <c:v>41302</c:v>
                </c:pt>
                <c:pt idx="159">
                  <c:v>41309</c:v>
                </c:pt>
                <c:pt idx="160">
                  <c:v>41316</c:v>
                </c:pt>
                <c:pt idx="161">
                  <c:v>41323</c:v>
                </c:pt>
                <c:pt idx="162">
                  <c:v>41330</c:v>
                </c:pt>
                <c:pt idx="163">
                  <c:v>41337</c:v>
                </c:pt>
                <c:pt idx="164">
                  <c:v>41344</c:v>
                </c:pt>
                <c:pt idx="165">
                  <c:v>40620</c:v>
                </c:pt>
                <c:pt idx="166">
                  <c:v>41358</c:v>
                </c:pt>
                <c:pt idx="167">
                  <c:v>41365</c:v>
                </c:pt>
                <c:pt idx="168">
                  <c:v>41372</c:v>
                </c:pt>
                <c:pt idx="169">
                  <c:v>41377</c:v>
                </c:pt>
                <c:pt idx="170">
                  <c:v>41386</c:v>
                </c:pt>
                <c:pt idx="171">
                  <c:v>41393</c:v>
                </c:pt>
                <c:pt idx="172">
                  <c:v>41400</c:v>
                </c:pt>
                <c:pt idx="173">
                  <c:v>41407</c:v>
                </c:pt>
                <c:pt idx="174">
                  <c:v>41414</c:v>
                </c:pt>
                <c:pt idx="175">
                  <c:v>41421</c:v>
                </c:pt>
                <c:pt idx="176">
                  <c:v>41428</c:v>
                </c:pt>
                <c:pt idx="177">
                  <c:v>41435</c:v>
                </c:pt>
                <c:pt idx="178">
                  <c:v>41442</c:v>
                </c:pt>
                <c:pt idx="179">
                  <c:v>41449</c:v>
                </c:pt>
                <c:pt idx="180">
                  <c:v>41456</c:v>
                </c:pt>
                <c:pt idx="181">
                  <c:v>41463</c:v>
                </c:pt>
                <c:pt idx="182">
                  <c:v>41470</c:v>
                </c:pt>
                <c:pt idx="183">
                  <c:v>41477</c:v>
                </c:pt>
                <c:pt idx="184">
                  <c:v>41484</c:v>
                </c:pt>
                <c:pt idx="185">
                  <c:v>41491</c:v>
                </c:pt>
                <c:pt idx="186">
                  <c:v>41498</c:v>
                </c:pt>
                <c:pt idx="187">
                  <c:v>41505</c:v>
                </c:pt>
                <c:pt idx="188">
                  <c:v>41512</c:v>
                </c:pt>
                <c:pt idx="189">
                  <c:v>41520</c:v>
                </c:pt>
                <c:pt idx="190">
                  <c:v>41526</c:v>
                </c:pt>
                <c:pt idx="191">
                  <c:v>41533</c:v>
                </c:pt>
                <c:pt idx="192">
                  <c:v>41540</c:v>
                </c:pt>
                <c:pt idx="193">
                  <c:v>41547</c:v>
                </c:pt>
                <c:pt idx="194">
                  <c:v>41554</c:v>
                </c:pt>
                <c:pt idx="195">
                  <c:v>41560</c:v>
                </c:pt>
                <c:pt idx="196">
                  <c:v>41568</c:v>
                </c:pt>
                <c:pt idx="197">
                  <c:v>41575</c:v>
                </c:pt>
                <c:pt idx="198">
                  <c:v>41582</c:v>
                </c:pt>
                <c:pt idx="199">
                  <c:v>41590</c:v>
                </c:pt>
                <c:pt idx="200">
                  <c:v>41596</c:v>
                </c:pt>
                <c:pt idx="201">
                  <c:v>41603</c:v>
                </c:pt>
                <c:pt idx="202">
                  <c:v>41610</c:v>
                </c:pt>
                <c:pt idx="203">
                  <c:v>41617</c:v>
                </c:pt>
                <c:pt idx="204">
                  <c:v>41624</c:v>
                </c:pt>
                <c:pt idx="205">
                  <c:v>41631</c:v>
                </c:pt>
                <c:pt idx="206">
                  <c:v>41638</c:v>
                </c:pt>
                <c:pt idx="207">
                  <c:v>41645</c:v>
                </c:pt>
                <c:pt idx="208">
                  <c:v>41652</c:v>
                </c:pt>
                <c:pt idx="209">
                  <c:v>41659</c:v>
                </c:pt>
                <c:pt idx="210">
                  <c:v>41666</c:v>
                </c:pt>
                <c:pt idx="211">
                  <c:v>41673</c:v>
                </c:pt>
                <c:pt idx="212">
                  <c:v>41680</c:v>
                </c:pt>
                <c:pt idx="213">
                  <c:v>41687</c:v>
                </c:pt>
                <c:pt idx="214">
                  <c:v>41694</c:v>
                </c:pt>
                <c:pt idx="215">
                  <c:v>41701</c:v>
                </c:pt>
                <c:pt idx="216">
                  <c:v>41708</c:v>
                </c:pt>
                <c:pt idx="217">
                  <c:v>41715</c:v>
                </c:pt>
                <c:pt idx="218">
                  <c:v>41722</c:v>
                </c:pt>
                <c:pt idx="219">
                  <c:v>41729</c:v>
                </c:pt>
                <c:pt idx="220">
                  <c:v>41736</c:v>
                </c:pt>
                <c:pt idx="221">
                  <c:v>41743</c:v>
                </c:pt>
                <c:pt idx="222">
                  <c:v>41750</c:v>
                </c:pt>
                <c:pt idx="223">
                  <c:v>41757</c:v>
                </c:pt>
                <c:pt idx="224">
                  <c:v>41764</c:v>
                </c:pt>
                <c:pt idx="225">
                  <c:v>41771</c:v>
                </c:pt>
                <c:pt idx="226">
                  <c:v>41778</c:v>
                </c:pt>
                <c:pt idx="227">
                  <c:v>41785</c:v>
                </c:pt>
                <c:pt idx="228">
                  <c:v>41792</c:v>
                </c:pt>
                <c:pt idx="229">
                  <c:v>41799</c:v>
                </c:pt>
                <c:pt idx="230">
                  <c:v>41806</c:v>
                </c:pt>
                <c:pt idx="231">
                  <c:v>41813</c:v>
                </c:pt>
                <c:pt idx="232">
                  <c:v>41820</c:v>
                </c:pt>
                <c:pt idx="233">
                  <c:v>41827</c:v>
                </c:pt>
                <c:pt idx="234">
                  <c:v>41834</c:v>
                </c:pt>
                <c:pt idx="235">
                  <c:v>41841</c:v>
                </c:pt>
                <c:pt idx="236">
                  <c:v>41848</c:v>
                </c:pt>
                <c:pt idx="237">
                  <c:v>41855</c:v>
                </c:pt>
                <c:pt idx="238">
                  <c:v>41862</c:v>
                </c:pt>
                <c:pt idx="239">
                  <c:v>41869</c:v>
                </c:pt>
                <c:pt idx="240">
                  <c:v>41876</c:v>
                </c:pt>
                <c:pt idx="241">
                  <c:v>41883</c:v>
                </c:pt>
                <c:pt idx="242">
                  <c:v>41890</c:v>
                </c:pt>
                <c:pt idx="243">
                  <c:v>41897</c:v>
                </c:pt>
                <c:pt idx="244">
                  <c:v>41904</c:v>
                </c:pt>
                <c:pt idx="245">
                  <c:v>41911</c:v>
                </c:pt>
                <c:pt idx="246">
                  <c:v>41918</c:v>
                </c:pt>
                <c:pt idx="247">
                  <c:v>40464</c:v>
                </c:pt>
                <c:pt idx="248">
                  <c:v>41932</c:v>
                </c:pt>
                <c:pt idx="249">
                  <c:v>41939</c:v>
                </c:pt>
                <c:pt idx="250">
                  <c:v>41946</c:v>
                </c:pt>
                <c:pt idx="251">
                  <c:v>41953</c:v>
                </c:pt>
                <c:pt idx="252">
                  <c:v>41960</c:v>
                </c:pt>
                <c:pt idx="253">
                  <c:v>41967</c:v>
                </c:pt>
                <c:pt idx="254">
                  <c:v>41974</c:v>
                </c:pt>
                <c:pt idx="255">
                  <c:v>41981</c:v>
                </c:pt>
                <c:pt idx="256">
                  <c:v>41988</c:v>
                </c:pt>
                <c:pt idx="257">
                  <c:v>41995</c:v>
                </c:pt>
                <c:pt idx="258">
                  <c:v>42002</c:v>
                </c:pt>
                <c:pt idx="259">
                  <c:v>42009</c:v>
                </c:pt>
                <c:pt idx="260">
                  <c:v>42016</c:v>
                </c:pt>
                <c:pt idx="261">
                  <c:v>42023</c:v>
                </c:pt>
                <c:pt idx="262">
                  <c:v>42030</c:v>
                </c:pt>
                <c:pt idx="263">
                  <c:v>42040</c:v>
                </c:pt>
                <c:pt idx="264">
                  <c:v>42044</c:v>
                </c:pt>
                <c:pt idx="265">
                  <c:v>42051</c:v>
                </c:pt>
                <c:pt idx="266">
                  <c:v>42058</c:v>
                </c:pt>
                <c:pt idx="267">
                  <c:v>42066</c:v>
                </c:pt>
                <c:pt idx="268">
                  <c:v>42072</c:v>
                </c:pt>
                <c:pt idx="269">
                  <c:v>42079</c:v>
                </c:pt>
                <c:pt idx="270">
                  <c:v>42086</c:v>
                </c:pt>
                <c:pt idx="271">
                  <c:v>42093</c:v>
                </c:pt>
                <c:pt idx="272">
                  <c:v>42100</c:v>
                </c:pt>
                <c:pt idx="273">
                  <c:v>42107</c:v>
                </c:pt>
                <c:pt idx="274">
                  <c:v>42114</c:v>
                </c:pt>
                <c:pt idx="275">
                  <c:v>42121</c:v>
                </c:pt>
                <c:pt idx="276">
                  <c:v>42128</c:v>
                </c:pt>
                <c:pt idx="277">
                  <c:v>42135</c:v>
                </c:pt>
                <c:pt idx="278">
                  <c:v>42142</c:v>
                </c:pt>
                <c:pt idx="279">
                  <c:v>42149</c:v>
                </c:pt>
                <c:pt idx="280">
                  <c:v>42156</c:v>
                </c:pt>
                <c:pt idx="281">
                  <c:v>42163</c:v>
                </c:pt>
                <c:pt idx="282">
                  <c:v>42170</c:v>
                </c:pt>
                <c:pt idx="283">
                  <c:v>42177</c:v>
                </c:pt>
                <c:pt idx="284">
                  <c:v>42184</c:v>
                </c:pt>
                <c:pt idx="285">
                  <c:v>42191</c:v>
                </c:pt>
                <c:pt idx="286">
                  <c:v>42198</c:v>
                </c:pt>
                <c:pt idx="287">
                  <c:v>42205</c:v>
                </c:pt>
                <c:pt idx="288">
                  <c:v>42212</c:v>
                </c:pt>
                <c:pt idx="289">
                  <c:v>42219</c:v>
                </c:pt>
                <c:pt idx="290">
                  <c:v>42226</c:v>
                </c:pt>
                <c:pt idx="291">
                  <c:v>42233</c:v>
                </c:pt>
                <c:pt idx="292">
                  <c:v>42240</c:v>
                </c:pt>
                <c:pt idx="293">
                  <c:v>42247</c:v>
                </c:pt>
                <c:pt idx="294">
                  <c:v>42254</c:v>
                </c:pt>
                <c:pt idx="295">
                  <c:v>42261</c:v>
                </c:pt>
                <c:pt idx="296">
                  <c:v>42268</c:v>
                </c:pt>
                <c:pt idx="297">
                  <c:v>42275</c:v>
                </c:pt>
                <c:pt idx="298">
                  <c:v>42282</c:v>
                </c:pt>
                <c:pt idx="299">
                  <c:v>42289</c:v>
                </c:pt>
                <c:pt idx="300">
                  <c:v>42296</c:v>
                </c:pt>
                <c:pt idx="301">
                  <c:v>42303</c:v>
                </c:pt>
                <c:pt idx="302">
                  <c:v>42310</c:v>
                </c:pt>
                <c:pt idx="303">
                  <c:v>42317</c:v>
                </c:pt>
                <c:pt idx="304">
                  <c:v>42324</c:v>
                </c:pt>
                <c:pt idx="305">
                  <c:v>42331</c:v>
                </c:pt>
                <c:pt idx="306">
                  <c:v>42338</c:v>
                </c:pt>
                <c:pt idx="307">
                  <c:v>42345</c:v>
                </c:pt>
                <c:pt idx="308">
                  <c:v>42352</c:v>
                </c:pt>
                <c:pt idx="309">
                  <c:v>42359</c:v>
                </c:pt>
                <c:pt idx="310">
                  <c:v>42366</c:v>
                </c:pt>
                <c:pt idx="311">
                  <c:v>42373</c:v>
                </c:pt>
                <c:pt idx="312">
                  <c:v>42380</c:v>
                </c:pt>
                <c:pt idx="313">
                  <c:v>42387</c:v>
                </c:pt>
                <c:pt idx="314">
                  <c:v>42394</c:v>
                </c:pt>
                <c:pt idx="315">
                  <c:v>42401</c:v>
                </c:pt>
                <c:pt idx="316">
                  <c:v>42408</c:v>
                </c:pt>
                <c:pt idx="317">
                  <c:v>42415</c:v>
                </c:pt>
                <c:pt idx="318">
                  <c:v>42422</c:v>
                </c:pt>
                <c:pt idx="319">
                  <c:v>42429</c:v>
                </c:pt>
                <c:pt idx="320">
                  <c:v>42436</c:v>
                </c:pt>
                <c:pt idx="321">
                  <c:v>42443</c:v>
                </c:pt>
                <c:pt idx="322">
                  <c:v>42450</c:v>
                </c:pt>
                <c:pt idx="323">
                  <c:v>42457</c:v>
                </c:pt>
                <c:pt idx="324">
                  <c:v>42464</c:v>
                </c:pt>
                <c:pt idx="325">
                  <c:v>42471</c:v>
                </c:pt>
                <c:pt idx="326">
                  <c:v>42478</c:v>
                </c:pt>
                <c:pt idx="327">
                  <c:v>42485</c:v>
                </c:pt>
                <c:pt idx="328">
                  <c:v>42492</c:v>
                </c:pt>
                <c:pt idx="329">
                  <c:v>42496</c:v>
                </c:pt>
                <c:pt idx="330">
                  <c:v>42504</c:v>
                </c:pt>
                <c:pt idx="331">
                  <c:v>42513</c:v>
                </c:pt>
                <c:pt idx="332">
                  <c:v>42520</c:v>
                </c:pt>
                <c:pt idx="333">
                  <c:v>42527</c:v>
                </c:pt>
                <c:pt idx="334">
                  <c:v>42534</c:v>
                </c:pt>
                <c:pt idx="335">
                  <c:v>42541</c:v>
                </c:pt>
                <c:pt idx="336">
                  <c:v>42548</c:v>
                </c:pt>
                <c:pt idx="337">
                  <c:v>42556</c:v>
                </c:pt>
                <c:pt idx="338">
                  <c:v>42562</c:v>
                </c:pt>
                <c:pt idx="339">
                  <c:v>42569</c:v>
                </c:pt>
                <c:pt idx="340">
                  <c:v>42576</c:v>
                </c:pt>
                <c:pt idx="341">
                  <c:v>42583</c:v>
                </c:pt>
                <c:pt idx="342">
                  <c:v>42590</c:v>
                </c:pt>
                <c:pt idx="343">
                  <c:v>42597</c:v>
                </c:pt>
                <c:pt idx="344">
                  <c:v>42604</c:v>
                </c:pt>
                <c:pt idx="345">
                  <c:v>42611</c:v>
                </c:pt>
                <c:pt idx="346">
                  <c:v>42619</c:v>
                </c:pt>
                <c:pt idx="347">
                  <c:v>42625</c:v>
                </c:pt>
                <c:pt idx="348">
                  <c:v>42632</c:v>
                </c:pt>
                <c:pt idx="349">
                  <c:v>42639</c:v>
                </c:pt>
                <c:pt idx="350">
                  <c:v>42646</c:v>
                </c:pt>
                <c:pt idx="351">
                  <c:v>42653</c:v>
                </c:pt>
                <c:pt idx="352">
                  <c:v>42660</c:v>
                </c:pt>
                <c:pt idx="353">
                  <c:v>42667</c:v>
                </c:pt>
                <c:pt idx="354">
                  <c:v>42674</c:v>
                </c:pt>
                <c:pt idx="355">
                  <c:v>42681</c:v>
                </c:pt>
                <c:pt idx="356">
                  <c:v>42688</c:v>
                </c:pt>
                <c:pt idx="357">
                  <c:v>42695</c:v>
                </c:pt>
                <c:pt idx="358">
                  <c:v>42702</c:v>
                </c:pt>
                <c:pt idx="359">
                  <c:v>42709</c:v>
                </c:pt>
                <c:pt idx="360">
                  <c:v>42716</c:v>
                </c:pt>
                <c:pt idx="361">
                  <c:v>42723</c:v>
                </c:pt>
                <c:pt idx="362">
                  <c:v>42730</c:v>
                </c:pt>
                <c:pt idx="363">
                  <c:v>42738</c:v>
                </c:pt>
                <c:pt idx="364">
                  <c:v>42744</c:v>
                </c:pt>
                <c:pt idx="365">
                  <c:v>42751</c:v>
                </c:pt>
                <c:pt idx="366">
                  <c:v>42758</c:v>
                </c:pt>
                <c:pt idx="367">
                  <c:v>42765</c:v>
                </c:pt>
                <c:pt idx="368">
                  <c:v>42772</c:v>
                </c:pt>
                <c:pt idx="369">
                  <c:v>42779</c:v>
                </c:pt>
                <c:pt idx="370">
                  <c:v>42786</c:v>
                </c:pt>
                <c:pt idx="371">
                  <c:v>42793</c:v>
                </c:pt>
                <c:pt idx="372">
                  <c:v>42800</c:v>
                </c:pt>
                <c:pt idx="373">
                  <c:v>42807</c:v>
                </c:pt>
                <c:pt idx="374">
                  <c:v>42814</c:v>
                </c:pt>
                <c:pt idx="375">
                  <c:v>42821</c:v>
                </c:pt>
                <c:pt idx="376">
                  <c:v>42828</c:v>
                </c:pt>
                <c:pt idx="377">
                  <c:v>42835</c:v>
                </c:pt>
                <c:pt idx="378">
                  <c:v>42842</c:v>
                </c:pt>
                <c:pt idx="379">
                  <c:v>42850</c:v>
                </c:pt>
                <c:pt idx="380">
                  <c:v>42856</c:v>
                </c:pt>
                <c:pt idx="381">
                  <c:v>42863</c:v>
                </c:pt>
                <c:pt idx="382">
                  <c:v>42870</c:v>
                </c:pt>
                <c:pt idx="383">
                  <c:v>42877</c:v>
                </c:pt>
                <c:pt idx="384">
                  <c:v>42884</c:v>
                </c:pt>
                <c:pt idx="385">
                  <c:v>42891</c:v>
                </c:pt>
                <c:pt idx="386">
                  <c:v>42898</c:v>
                </c:pt>
                <c:pt idx="387">
                  <c:v>42905</c:v>
                </c:pt>
                <c:pt idx="388">
                  <c:v>42913</c:v>
                </c:pt>
                <c:pt idx="389">
                  <c:v>42921</c:v>
                </c:pt>
                <c:pt idx="390">
                  <c:v>42926</c:v>
                </c:pt>
                <c:pt idx="391">
                  <c:v>42933</c:v>
                </c:pt>
                <c:pt idx="392">
                  <c:v>42941</c:v>
                </c:pt>
                <c:pt idx="393">
                  <c:v>39294</c:v>
                </c:pt>
                <c:pt idx="394">
                  <c:v>42954</c:v>
                </c:pt>
                <c:pt idx="395">
                  <c:v>42958</c:v>
                </c:pt>
                <c:pt idx="396">
                  <c:v>42968</c:v>
                </c:pt>
                <c:pt idx="397">
                  <c:v>42975</c:v>
                </c:pt>
                <c:pt idx="398">
                  <c:v>42983</c:v>
                </c:pt>
                <c:pt idx="399">
                  <c:v>42989</c:v>
                </c:pt>
                <c:pt idx="400">
                  <c:v>42996</c:v>
                </c:pt>
                <c:pt idx="401">
                  <c:v>43003</c:v>
                </c:pt>
                <c:pt idx="402">
                  <c:v>43010</c:v>
                </c:pt>
                <c:pt idx="403">
                  <c:v>43017</c:v>
                </c:pt>
                <c:pt idx="404">
                  <c:v>43024</c:v>
                </c:pt>
                <c:pt idx="405">
                  <c:v>43031</c:v>
                </c:pt>
                <c:pt idx="406">
                  <c:v>43038</c:v>
                </c:pt>
                <c:pt idx="407">
                  <c:v>43045</c:v>
                </c:pt>
                <c:pt idx="408">
                  <c:v>43052</c:v>
                </c:pt>
                <c:pt idx="409">
                  <c:v>43059</c:v>
                </c:pt>
                <c:pt idx="410">
                  <c:v>43066</c:v>
                </c:pt>
                <c:pt idx="411">
                  <c:v>43073</c:v>
                </c:pt>
                <c:pt idx="412">
                  <c:v>43080</c:v>
                </c:pt>
                <c:pt idx="413">
                  <c:v>43087</c:v>
                </c:pt>
                <c:pt idx="414">
                  <c:v>43095</c:v>
                </c:pt>
                <c:pt idx="415">
                  <c:v>43102</c:v>
                </c:pt>
                <c:pt idx="416">
                  <c:v>43108</c:v>
                </c:pt>
                <c:pt idx="417">
                  <c:v>43116</c:v>
                </c:pt>
                <c:pt idx="418">
                  <c:v>43122</c:v>
                </c:pt>
                <c:pt idx="419">
                  <c:v>43129</c:v>
                </c:pt>
                <c:pt idx="420">
                  <c:v>43136</c:v>
                </c:pt>
                <c:pt idx="421">
                  <c:v>43151</c:v>
                </c:pt>
                <c:pt idx="422">
                  <c:v>42792</c:v>
                </c:pt>
                <c:pt idx="423">
                  <c:v>43164</c:v>
                </c:pt>
                <c:pt idx="424">
                  <c:v>43171</c:v>
                </c:pt>
                <c:pt idx="425">
                  <c:v>43178</c:v>
                </c:pt>
                <c:pt idx="426">
                  <c:v>43185</c:v>
                </c:pt>
                <c:pt idx="427">
                  <c:v>43192</c:v>
                </c:pt>
                <c:pt idx="428">
                  <c:v>43199</c:v>
                </c:pt>
                <c:pt idx="429">
                  <c:v>43206</c:v>
                </c:pt>
                <c:pt idx="430">
                  <c:v>43213</c:v>
                </c:pt>
                <c:pt idx="431">
                  <c:v>43220</c:v>
                </c:pt>
                <c:pt idx="432">
                  <c:v>43227</c:v>
                </c:pt>
                <c:pt idx="433">
                  <c:v>43238</c:v>
                </c:pt>
                <c:pt idx="434">
                  <c:v>43241</c:v>
                </c:pt>
                <c:pt idx="435">
                  <c:v>43249</c:v>
                </c:pt>
                <c:pt idx="436">
                  <c:v>43255</c:v>
                </c:pt>
                <c:pt idx="437">
                  <c:v>43262</c:v>
                </c:pt>
                <c:pt idx="438">
                  <c:v>43269</c:v>
                </c:pt>
                <c:pt idx="439">
                  <c:v>43276</c:v>
                </c:pt>
                <c:pt idx="440">
                  <c:v>43283</c:v>
                </c:pt>
                <c:pt idx="441">
                  <c:v>43290</c:v>
                </c:pt>
                <c:pt idx="442">
                  <c:v>43297</c:v>
                </c:pt>
                <c:pt idx="443">
                  <c:v>43304</c:v>
                </c:pt>
                <c:pt idx="444">
                  <c:v>43311</c:v>
                </c:pt>
                <c:pt idx="445">
                  <c:v>43318</c:v>
                </c:pt>
                <c:pt idx="446">
                  <c:v>43325</c:v>
                </c:pt>
                <c:pt idx="447">
                  <c:v>43339</c:v>
                </c:pt>
                <c:pt idx="448">
                  <c:v>43346</c:v>
                </c:pt>
                <c:pt idx="449">
                  <c:v>43353</c:v>
                </c:pt>
                <c:pt idx="450">
                  <c:v>43360</c:v>
                </c:pt>
                <c:pt idx="451">
                  <c:v>43367</c:v>
                </c:pt>
                <c:pt idx="452">
                  <c:v>43374</c:v>
                </c:pt>
                <c:pt idx="453">
                  <c:v>43381</c:v>
                </c:pt>
                <c:pt idx="454">
                  <c:v>43388</c:v>
                </c:pt>
                <c:pt idx="455">
                  <c:v>43395</c:v>
                </c:pt>
                <c:pt idx="456">
                  <c:v>43402</c:v>
                </c:pt>
                <c:pt idx="457">
                  <c:v>43417</c:v>
                </c:pt>
                <c:pt idx="458">
                  <c:v>43423</c:v>
                </c:pt>
                <c:pt idx="459">
                  <c:v>43430</c:v>
                </c:pt>
                <c:pt idx="460">
                  <c:v>43437</c:v>
                </c:pt>
                <c:pt idx="461">
                  <c:v>43444</c:v>
                </c:pt>
                <c:pt idx="462">
                  <c:v>43451</c:v>
                </c:pt>
                <c:pt idx="463">
                  <c:v>43460</c:v>
                </c:pt>
                <c:pt idx="464">
                  <c:v>43467</c:v>
                </c:pt>
                <c:pt idx="465">
                  <c:v>43472</c:v>
                </c:pt>
                <c:pt idx="466">
                  <c:v>43479</c:v>
                </c:pt>
                <c:pt idx="467">
                  <c:v>43487</c:v>
                </c:pt>
                <c:pt idx="468">
                  <c:v>43493</c:v>
                </c:pt>
                <c:pt idx="469">
                  <c:v>43500</c:v>
                </c:pt>
                <c:pt idx="470">
                  <c:v>43507</c:v>
                </c:pt>
                <c:pt idx="471">
                  <c:v>43523</c:v>
                </c:pt>
                <c:pt idx="472">
                  <c:v>43528</c:v>
                </c:pt>
                <c:pt idx="473">
                  <c:v>43535</c:v>
                </c:pt>
                <c:pt idx="474">
                  <c:v>43542</c:v>
                </c:pt>
                <c:pt idx="475">
                  <c:v>43549</c:v>
                </c:pt>
                <c:pt idx="476">
                  <c:v>43556</c:v>
                </c:pt>
                <c:pt idx="477">
                  <c:v>43563</c:v>
                </c:pt>
                <c:pt idx="478">
                  <c:v>43570</c:v>
                </c:pt>
                <c:pt idx="479">
                  <c:v>43577</c:v>
                </c:pt>
                <c:pt idx="480">
                  <c:v>43584</c:v>
                </c:pt>
                <c:pt idx="481">
                  <c:v>43591</c:v>
                </c:pt>
                <c:pt idx="482">
                  <c:v>43598</c:v>
                </c:pt>
                <c:pt idx="483">
                  <c:v>43605</c:v>
                </c:pt>
                <c:pt idx="484">
                  <c:v>43613</c:v>
                </c:pt>
                <c:pt idx="485">
                  <c:v>43619</c:v>
                </c:pt>
                <c:pt idx="486">
                  <c:v>43626</c:v>
                </c:pt>
                <c:pt idx="487">
                  <c:v>43633</c:v>
                </c:pt>
                <c:pt idx="488">
                  <c:v>43640</c:v>
                </c:pt>
                <c:pt idx="489">
                  <c:v>43648</c:v>
                </c:pt>
                <c:pt idx="490">
                  <c:v>43654</c:v>
                </c:pt>
                <c:pt idx="491">
                  <c:v>43661</c:v>
                </c:pt>
                <c:pt idx="492">
                  <c:v>43668</c:v>
                </c:pt>
                <c:pt idx="493">
                  <c:v>43678</c:v>
                </c:pt>
                <c:pt idx="494">
                  <c:v>43682</c:v>
                </c:pt>
                <c:pt idx="495">
                  <c:v>43689</c:v>
                </c:pt>
                <c:pt idx="496">
                  <c:v>43696</c:v>
                </c:pt>
                <c:pt idx="497">
                  <c:v>43703</c:v>
                </c:pt>
                <c:pt idx="498">
                  <c:v>43711</c:v>
                </c:pt>
                <c:pt idx="499">
                  <c:v>43717</c:v>
                </c:pt>
                <c:pt idx="500">
                  <c:v>43724</c:v>
                </c:pt>
                <c:pt idx="501">
                  <c:v>43731</c:v>
                </c:pt>
                <c:pt idx="502">
                  <c:v>43738</c:v>
                </c:pt>
                <c:pt idx="503">
                  <c:v>43745</c:v>
                </c:pt>
                <c:pt idx="504">
                  <c:v>43752</c:v>
                </c:pt>
                <c:pt idx="505">
                  <c:v>43759</c:v>
                </c:pt>
                <c:pt idx="506">
                  <c:v>43766</c:v>
                </c:pt>
                <c:pt idx="507">
                  <c:v>43773</c:v>
                </c:pt>
                <c:pt idx="508">
                  <c:v>43781</c:v>
                </c:pt>
                <c:pt idx="509">
                  <c:v>43787</c:v>
                </c:pt>
                <c:pt idx="510">
                  <c:v>43794</c:v>
                </c:pt>
                <c:pt idx="511">
                  <c:v>43801</c:v>
                </c:pt>
                <c:pt idx="512">
                  <c:v>43815</c:v>
                </c:pt>
                <c:pt idx="513">
                  <c:v>43822</c:v>
                </c:pt>
                <c:pt idx="514">
                  <c:v>43829</c:v>
                </c:pt>
                <c:pt idx="515">
                  <c:v>43836</c:v>
                </c:pt>
                <c:pt idx="516">
                  <c:v>43843</c:v>
                </c:pt>
                <c:pt idx="517">
                  <c:v>43851</c:v>
                </c:pt>
                <c:pt idx="518">
                  <c:v>43857</c:v>
                </c:pt>
                <c:pt idx="519">
                  <c:v>43864</c:v>
                </c:pt>
                <c:pt idx="520">
                  <c:v>43871</c:v>
                </c:pt>
                <c:pt idx="521">
                  <c:v>43879</c:v>
                </c:pt>
                <c:pt idx="522">
                  <c:v>43885</c:v>
                </c:pt>
                <c:pt idx="523">
                  <c:v>43892</c:v>
                </c:pt>
                <c:pt idx="524">
                  <c:v>43906</c:v>
                </c:pt>
                <c:pt idx="525">
                  <c:v>43913</c:v>
                </c:pt>
                <c:pt idx="526">
                  <c:v>43920</c:v>
                </c:pt>
                <c:pt idx="527">
                  <c:v>43927</c:v>
                </c:pt>
                <c:pt idx="528">
                  <c:v>43934</c:v>
                </c:pt>
                <c:pt idx="529">
                  <c:v>43941</c:v>
                </c:pt>
                <c:pt idx="530">
                  <c:v>43948</c:v>
                </c:pt>
                <c:pt idx="531">
                  <c:v>43955</c:v>
                </c:pt>
                <c:pt idx="532">
                  <c:v>43962</c:v>
                </c:pt>
                <c:pt idx="533">
                  <c:v>43969</c:v>
                </c:pt>
                <c:pt idx="534">
                  <c:v>43977</c:v>
                </c:pt>
                <c:pt idx="535">
                  <c:v>43983</c:v>
                </c:pt>
                <c:pt idx="536">
                  <c:v>43990</c:v>
                </c:pt>
                <c:pt idx="537">
                  <c:v>43997</c:v>
                </c:pt>
                <c:pt idx="538">
                  <c:v>44004</c:v>
                </c:pt>
                <c:pt idx="539">
                  <c:v>44011</c:v>
                </c:pt>
                <c:pt idx="540">
                  <c:v>44018</c:v>
                </c:pt>
                <c:pt idx="541">
                  <c:v>44025</c:v>
                </c:pt>
                <c:pt idx="542">
                  <c:v>44032</c:v>
                </c:pt>
                <c:pt idx="543">
                  <c:v>44039</c:v>
                </c:pt>
                <c:pt idx="544">
                  <c:v>44046</c:v>
                </c:pt>
                <c:pt idx="545">
                  <c:v>44053</c:v>
                </c:pt>
                <c:pt idx="546">
                  <c:v>44060</c:v>
                </c:pt>
                <c:pt idx="547">
                  <c:v>44068</c:v>
                </c:pt>
                <c:pt idx="548">
                  <c:v>44074</c:v>
                </c:pt>
                <c:pt idx="549">
                  <c:v>44082</c:v>
                </c:pt>
                <c:pt idx="550">
                  <c:v>44088</c:v>
                </c:pt>
                <c:pt idx="551">
                  <c:v>44095</c:v>
                </c:pt>
                <c:pt idx="552">
                  <c:v>44102</c:v>
                </c:pt>
                <c:pt idx="553">
                  <c:v>44109</c:v>
                </c:pt>
                <c:pt idx="554">
                  <c:v>44116</c:v>
                </c:pt>
                <c:pt idx="555">
                  <c:v>44123</c:v>
                </c:pt>
                <c:pt idx="556">
                  <c:v>44130</c:v>
                </c:pt>
                <c:pt idx="557">
                  <c:v>44137</c:v>
                </c:pt>
                <c:pt idx="558">
                  <c:v>44144</c:v>
                </c:pt>
                <c:pt idx="559">
                  <c:v>44151</c:v>
                </c:pt>
                <c:pt idx="560">
                  <c:v>44158</c:v>
                </c:pt>
                <c:pt idx="561">
                  <c:v>44165</c:v>
                </c:pt>
                <c:pt idx="562">
                  <c:v>44172</c:v>
                </c:pt>
                <c:pt idx="563">
                  <c:v>44179</c:v>
                </c:pt>
                <c:pt idx="564">
                  <c:v>44186</c:v>
                </c:pt>
                <c:pt idx="565">
                  <c:v>44193</c:v>
                </c:pt>
                <c:pt idx="566">
                  <c:v>44200</c:v>
                </c:pt>
                <c:pt idx="567">
                  <c:v>44207</c:v>
                </c:pt>
                <c:pt idx="568">
                  <c:v>44215</c:v>
                </c:pt>
                <c:pt idx="569">
                  <c:v>44221</c:v>
                </c:pt>
                <c:pt idx="570">
                  <c:v>44228</c:v>
                </c:pt>
                <c:pt idx="571">
                  <c:v>44235</c:v>
                </c:pt>
                <c:pt idx="572">
                  <c:v>44249</c:v>
                </c:pt>
                <c:pt idx="573">
                  <c:v>44256</c:v>
                </c:pt>
                <c:pt idx="574">
                  <c:v>44263</c:v>
                </c:pt>
                <c:pt idx="575">
                  <c:v>44270</c:v>
                </c:pt>
                <c:pt idx="576">
                  <c:v>44277</c:v>
                </c:pt>
                <c:pt idx="577">
                  <c:v>44284</c:v>
                </c:pt>
                <c:pt idx="578">
                  <c:v>44291</c:v>
                </c:pt>
                <c:pt idx="579">
                  <c:v>44298</c:v>
                </c:pt>
                <c:pt idx="580">
                  <c:v>44305</c:v>
                </c:pt>
                <c:pt idx="581">
                  <c:v>44312</c:v>
                </c:pt>
                <c:pt idx="582">
                  <c:v>44319</c:v>
                </c:pt>
                <c:pt idx="583">
                  <c:v>44326</c:v>
                </c:pt>
                <c:pt idx="584">
                  <c:v>44333</c:v>
                </c:pt>
                <c:pt idx="585">
                  <c:v>44340</c:v>
                </c:pt>
                <c:pt idx="586">
                  <c:v>44354</c:v>
                </c:pt>
                <c:pt idx="587">
                  <c:v>44361</c:v>
                </c:pt>
                <c:pt idx="588">
                  <c:v>44368</c:v>
                </c:pt>
                <c:pt idx="589">
                  <c:v>44375</c:v>
                </c:pt>
                <c:pt idx="590">
                  <c:v>44383</c:v>
                </c:pt>
                <c:pt idx="591">
                  <c:v>44389</c:v>
                </c:pt>
                <c:pt idx="592">
                  <c:v>44396</c:v>
                </c:pt>
                <c:pt idx="593">
                  <c:v>44403</c:v>
                </c:pt>
                <c:pt idx="594">
                  <c:v>44410</c:v>
                </c:pt>
                <c:pt idx="595">
                  <c:v>44417</c:v>
                </c:pt>
                <c:pt idx="596">
                  <c:v>44426</c:v>
                </c:pt>
                <c:pt idx="597">
                  <c:v>44431</c:v>
                </c:pt>
                <c:pt idx="598">
                  <c:v>44438</c:v>
                </c:pt>
                <c:pt idx="599">
                  <c:v>44446</c:v>
                </c:pt>
                <c:pt idx="600">
                  <c:v>44452</c:v>
                </c:pt>
                <c:pt idx="601">
                  <c:v>44459</c:v>
                </c:pt>
                <c:pt idx="602">
                  <c:v>44466</c:v>
                </c:pt>
                <c:pt idx="603">
                  <c:v>44473</c:v>
                </c:pt>
                <c:pt idx="604">
                  <c:v>44480</c:v>
                </c:pt>
                <c:pt idx="605">
                  <c:v>44487</c:v>
                </c:pt>
                <c:pt idx="606">
                  <c:v>44494</c:v>
                </c:pt>
                <c:pt idx="607">
                  <c:v>44501</c:v>
                </c:pt>
                <c:pt idx="608">
                  <c:v>44508</c:v>
                </c:pt>
                <c:pt idx="609">
                  <c:v>44515</c:v>
                </c:pt>
                <c:pt idx="610">
                  <c:v>44522</c:v>
                </c:pt>
                <c:pt idx="611">
                  <c:v>44529</c:v>
                </c:pt>
                <c:pt idx="612">
                  <c:v>44536</c:v>
                </c:pt>
                <c:pt idx="613">
                  <c:v>44543</c:v>
                </c:pt>
                <c:pt idx="614">
                  <c:v>44550</c:v>
                </c:pt>
                <c:pt idx="615">
                  <c:v>44557</c:v>
                </c:pt>
                <c:pt idx="616">
                  <c:v>44564</c:v>
                </c:pt>
                <c:pt idx="617">
                  <c:v>44571</c:v>
                </c:pt>
                <c:pt idx="618">
                  <c:v>44579</c:v>
                </c:pt>
                <c:pt idx="619">
                  <c:v>44585</c:v>
                </c:pt>
                <c:pt idx="620">
                  <c:v>44599</c:v>
                </c:pt>
                <c:pt idx="621">
                  <c:v>44606</c:v>
                </c:pt>
                <c:pt idx="622">
                  <c:v>44614</c:v>
                </c:pt>
                <c:pt idx="623">
                  <c:v>44620</c:v>
                </c:pt>
                <c:pt idx="624">
                  <c:v>44627</c:v>
                </c:pt>
                <c:pt idx="625">
                  <c:v>44634</c:v>
                </c:pt>
                <c:pt idx="626">
                  <c:v>44641</c:v>
                </c:pt>
                <c:pt idx="627">
                  <c:v>44655</c:v>
                </c:pt>
                <c:pt idx="628">
                  <c:v>44669</c:v>
                </c:pt>
                <c:pt idx="629">
                  <c:v>44676</c:v>
                </c:pt>
                <c:pt idx="630">
                  <c:v>44683</c:v>
                </c:pt>
                <c:pt idx="631">
                  <c:v>44690</c:v>
                </c:pt>
                <c:pt idx="632">
                  <c:v>44697</c:v>
                </c:pt>
                <c:pt idx="633">
                  <c:v>44704</c:v>
                </c:pt>
                <c:pt idx="634">
                  <c:v>44712</c:v>
                </c:pt>
                <c:pt idx="635">
                  <c:v>44718</c:v>
                </c:pt>
                <c:pt idx="636">
                  <c:v>44725</c:v>
                </c:pt>
                <c:pt idx="637">
                  <c:v>44732</c:v>
                </c:pt>
                <c:pt idx="638">
                  <c:v>44739</c:v>
                </c:pt>
                <c:pt idx="639">
                  <c:v>44747</c:v>
                </c:pt>
                <c:pt idx="640">
                  <c:v>44753</c:v>
                </c:pt>
                <c:pt idx="641">
                  <c:v>44760</c:v>
                </c:pt>
                <c:pt idx="642">
                  <c:v>44766</c:v>
                </c:pt>
                <c:pt idx="643">
                  <c:v>44781</c:v>
                </c:pt>
                <c:pt idx="644">
                  <c:v>44788</c:v>
                </c:pt>
                <c:pt idx="645">
                  <c:v>44795</c:v>
                </c:pt>
                <c:pt idx="646">
                  <c:v>44802</c:v>
                </c:pt>
                <c:pt idx="647">
                  <c:v>44810</c:v>
                </c:pt>
                <c:pt idx="648">
                  <c:v>44816</c:v>
                </c:pt>
                <c:pt idx="649">
                  <c:v>44823</c:v>
                </c:pt>
                <c:pt idx="650">
                  <c:v>44830</c:v>
                </c:pt>
                <c:pt idx="651">
                  <c:v>44837</c:v>
                </c:pt>
                <c:pt idx="652">
                  <c:v>44844</c:v>
                </c:pt>
                <c:pt idx="653">
                  <c:v>44851</c:v>
                </c:pt>
                <c:pt idx="654">
                  <c:v>44858</c:v>
                </c:pt>
                <c:pt idx="655">
                  <c:v>44865</c:v>
                </c:pt>
                <c:pt idx="656">
                  <c:v>44872</c:v>
                </c:pt>
                <c:pt idx="657">
                  <c:v>44879</c:v>
                </c:pt>
                <c:pt idx="658">
                  <c:v>44886</c:v>
                </c:pt>
                <c:pt idx="659">
                  <c:v>44893</c:v>
                </c:pt>
                <c:pt idx="660">
                  <c:v>44907</c:v>
                </c:pt>
                <c:pt idx="661">
                  <c:v>44914</c:v>
                </c:pt>
                <c:pt idx="662">
                  <c:v>44922</c:v>
                </c:pt>
                <c:pt idx="663">
                  <c:v>44929</c:v>
                </c:pt>
                <c:pt idx="664">
                  <c:v>44935</c:v>
                </c:pt>
                <c:pt idx="665">
                  <c:v>44943</c:v>
                </c:pt>
                <c:pt idx="666">
                  <c:v>44949</c:v>
                </c:pt>
                <c:pt idx="667">
                  <c:v>44956</c:v>
                </c:pt>
                <c:pt idx="668">
                  <c:v>44963</c:v>
                </c:pt>
                <c:pt idx="669">
                  <c:v>44970</c:v>
                </c:pt>
                <c:pt idx="670">
                  <c:v>44978</c:v>
                </c:pt>
                <c:pt idx="671">
                  <c:v>44984</c:v>
                </c:pt>
                <c:pt idx="672">
                  <c:v>44991</c:v>
                </c:pt>
                <c:pt idx="673">
                  <c:v>44998</c:v>
                </c:pt>
                <c:pt idx="674">
                  <c:v>45006</c:v>
                </c:pt>
                <c:pt idx="675">
                  <c:v>45012</c:v>
                </c:pt>
                <c:pt idx="676">
                  <c:v>45019</c:v>
                </c:pt>
                <c:pt idx="677">
                  <c:v>45026</c:v>
                </c:pt>
                <c:pt idx="678">
                  <c:v>45034</c:v>
                </c:pt>
                <c:pt idx="679">
                  <c:v>45041</c:v>
                </c:pt>
                <c:pt idx="680">
                  <c:v>45050</c:v>
                </c:pt>
                <c:pt idx="681">
                  <c:v>45054</c:v>
                </c:pt>
                <c:pt idx="682">
                  <c:v>45061</c:v>
                </c:pt>
                <c:pt idx="683">
                  <c:v>45068</c:v>
                </c:pt>
                <c:pt idx="684">
                  <c:v>45076</c:v>
                </c:pt>
                <c:pt idx="685">
                  <c:v>45082</c:v>
                </c:pt>
                <c:pt idx="686">
                  <c:v>45089</c:v>
                </c:pt>
                <c:pt idx="687">
                  <c:v>45096</c:v>
                </c:pt>
                <c:pt idx="688">
                  <c:v>45103</c:v>
                </c:pt>
                <c:pt idx="689">
                  <c:v>45117</c:v>
                </c:pt>
                <c:pt idx="690">
                  <c:v>45124</c:v>
                </c:pt>
                <c:pt idx="691">
                  <c:v>45131</c:v>
                </c:pt>
                <c:pt idx="692">
                  <c:v>45138</c:v>
                </c:pt>
                <c:pt idx="693">
                  <c:v>45145</c:v>
                </c:pt>
                <c:pt idx="694">
                  <c:v>45152</c:v>
                </c:pt>
                <c:pt idx="695">
                  <c:v>45159</c:v>
                </c:pt>
                <c:pt idx="696">
                  <c:v>45167</c:v>
                </c:pt>
                <c:pt idx="697">
                  <c:v>45174</c:v>
                </c:pt>
                <c:pt idx="698">
                  <c:v>45180</c:v>
                </c:pt>
                <c:pt idx="699">
                  <c:v>45187</c:v>
                </c:pt>
                <c:pt idx="700">
                  <c:v>45194</c:v>
                </c:pt>
                <c:pt idx="701">
                  <c:v>45201</c:v>
                </c:pt>
                <c:pt idx="702">
                  <c:v>45208</c:v>
                </c:pt>
                <c:pt idx="703">
                  <c:v>45215</c:v>
                </c:pt>
                <c:pt idx="704">
                  <c:v>45222</c:v>
                </c:pt>
                <c:pt idx="705">
                  <c:v>45229</c:v>
                </c:pt>
                <c:pt idx="706">
                  <c:v>45243</c:v>
                </c:pt>
                <c:pt idx="707">
                  <c:v>45250</c:v>
                </c:pt>
                <c:pt idx="708">
                  <c:v>45257</c:v>
                </c:pt>
                <c:pt idx="709">
                  <c:v>45264</c:v>
                </c:pt>
                <c:pt idx="710">
                  <c:v>45271</c:v>
                </c:pt>
                <c:pt idx="711">
                  <c:v>45278</c:v>
                </c:pt>
                <c:pt idx="712">
                  <c:v>45287</c:v>
                </c:pt>
                <c:pt idx="713">
                  <c:v>45293</c:v>
                </c:pt>
                <c:pt idx="714">
                  <c:v>45299</c:v>
                </c:pt>
                <c:pt idx="715">
                  <c:v>45307</c:v>
                </c:pt>
                <c:pt idx="716">
                  <c:v>45313</c:v>
                </c:pt>
                <c:pt idx="717">
                  <c:v>45327</c:v>
                </c:pt>
                <c:pt idx="718">
                  <c:v>45334</c:v>
                </c:pt>
                <c:pt idx="719">
                  <c:v>45342</c:v>
                </c:pt>
                <c:pt idx="720">
                  <c:v>45348</c:v>
                </c:pt>
                <c:pt idx="721">
                  <c:v>45355</c:v>
                </c:pt>
                <c:pt idx="722">
                  <c:v>45366</c:v>
                </c:pt>
                <c:pt idx="723">
                  <c:v>45376</c:v>
                </c:pt>
                <c:pt idx="724">
                  <c:v>45383</c:v>
                </c:pt>
                <c:pt idx="725">
                  <c:v>45390</c:v>
                </c:pt>
                <c:pt idx="726">
                  <c:v>45397</c:v>
                </c:pt>
                <c:pt idx="727">
                  <c:v>45404</c:v>
                </c:pt>
                <c:pt idx="728">
                  <c:v>45411</c:v>
                </c:pt>
                <c:pt idx="729">
                  <c:v>45418</c:v>
                </c:pt>
                <c:pt idx="730">
                  <c:v>45425</c:v>
                </c:pt>
                <c:pt idx="731">
                  <c:v>45432</c:v>
                </c:pt>
                <c:pt idx="732">
                  <c:v>45440</c:v>
                </c:pt>
                <c:pt idx="733">
                  <c:v>45446</c:v>
                </c:pt>
                <c:pt idx="734">
                  <c:v>45453</c:v>
                </c:pt>
                <c:pt idx="735">
                  <c:v>45460</c:v>
                </c:pt>
                <c:pt idx="736">
                  <c:v>45467</c:v>
                </c:pt>
                <c:pt idx="737">
                  <c:v>45474</c:v>
                </c:pt>
                <c:pt idx="738">
                  <c:v>45481</c:v>
                </c:pt>
                <c:pt idx="739">
                  <c:v>45488</c:v>
                </c:pt>
                <c:pt idx="740">
                  <c:v>45495</c:v>
                </c:pt>
                <c:pt idx="741">
                  <c:v>45502</c:v>
                </c:pt>
                <c:pt idx="742">
                  <c:v>45509</c:v>
                </c:pt>
                <c:pt idx="743">
                  <c:v>45523</c:v>
                </c:pt>
                <c:pt idx="744">
                  <c:v>45530</c:v>
                </c:pt>
                <c:pt idx="745">
                  <c:v>45538</c:v>
                </c:pt>
                <c:pt idx="746">
                  <c:v>45544</c:v>
                </c:pt>
                <c:pt idx="747">
                  <c:v>45552</c:v>
                </c:pt>
                <c:pt idx="748">
                  <c:v>45558</c:v>
                </c:pt>
                <c:pt idx="749">
                  <c:v>45565</c:v>
                </c:pt>
                <c:pt idx="750">
                  <c:v>45572</c:v>
                </c:pt>
                <c:pt idx="751">
                  <c:v>45579</c:v>
                </c:pt>
                <c:pt idx="752">
                  <c:v>45586</c:v>
                </c:pt>
                <c:pt idx="753">
                  <c:v>45593</c:v>
                </c:pt>
                <c:pt idx="754">
                  <c:v>45600</c:v>
                </c:pt>
                <c:pt idx="755">
                  <c:v>45608</c:v>
                </c:pt>
                <c:pt idx="756">
                  <c:v>45614</c:v>
                </c:pt>
                <c:pt idx="757">
                  <c:v>45621</c:v>
                </c:pt>
                <c:pt idx="758">
                  <c:v>45628</c:v>
                </c:pt>
                <c:pt idx="759">
                  <c:v>45635</c:v>
                </c:pt>
                <c:pt idx="760">
                  <c:v>45642</c:v>
                </c:pt>
                <c:pt idx="761">
                  <c:v>45649</c:v>
                </c:pt>
                <c:pt idx="762">
                  <c:v>45656</c:v>
                </c:pt>
                <c:pt idx="763">
                  <c:v>45663</c:v>
                </c:pt>
                <c:pt idx="764">
                  <c:v>45670</c:v>
                </c:pt>
                <c:pt idx="765">
                  <c:v>45678</c:v>
                </c:pt>
                <c:pt idx="766">
                  <c:v>45684</c:v>
                </c:pt>
                <c:pt idx="767">
                  <c:v>45698</c:v>
                </c:pt>
                <c:pt idx="768">
                  <c:v>45706</c:v>
                </c:pt>
                <c:pt idx="769">
                  <c:v>45712</c:v>
                </c:pt>
                <c:pt idx="770">
                  <c:v>45719</c:v>
                </c:pt>
                <c:pt idx="771">
                  <c:v>45726</c:v>
                </c:pt>
                <c:pt idx="772">
                  <c:v>45733</c:v>
                </c:pt>
                <c:pt idx="773">
                  <c:v>45740</c:v>
                </c:pt>
                <c:pt idx="774">
                  <c:v>45747</c:v>
                </c:pt>
                <c:pt idx="775">
                  <c:v>45761</c:v>
                </c:pt>
                <c:pt idx="776">
                  <c:v>45768</c:v>
                </c:pt>
                <c:pt idx="777">
                  <c:v>45775</c:v>
                </c:pt>
                <c:pt idx="778">
                  <c:v>45782</c:v>
                </c:pt>
                <c:pt idx="779">
                  <c:v>45789</c:v>
                </c:pt>
                <c:pt idx="780">
                  <c:v>45796</c:v>
                </c:pt>
                <c:pt idx="781">
                  <c:v>45804</c:v>
                </c:pt>
                <c:pt idx="782">
                  <c:v>45810</c:v>
                </c:pt>
                <c:pt idx="783">
                  <c:v>45817</c:v>
                </c:pt>
                <c:pt idx="784">
                  <c:v>45824</c:v>
                </c:pt>
                <c:pt idx="785">
                  <c:v>45831</c:v>
                </c:pt>
                <c:pt idx="786">
                  <c:v>45840</c:v>
                </c:pt>
                <c:pt idx="787">
                  <c:v>45845</c:v>
                </c:pt>
                <c:pt idx="788">
                  <c:v>45852</c:v>
                </c:pt>
                <c:pt idx="789">
                  <c:v>45859</c:v>
                </c:pt>
                <c:pt idx="790">
                  <c:v>45866</c:v>
                </c:pt>
                <c:pt idx="791">
                  <c:v>45873</c:v>
                </c:pt>
                <c:pt idx="792">
                  <c:v>45880</c:v>
                </c:pt>
                <c:pt idx="793">
                  <c:v>45887</c:v>
                </c:pt>
                <c:pt idx="794">
                  <c:v>45894</c:v>
                </c:pt>
                <c:pt idx="795">
                  <c:v>45902</c:v>
                </c:pt>
                <c:pt idx="796">
                  <c:v>45908</c:v>
                </c:pt>
                <c:pt idx="797">
                  <c:v>45916</c:v>
                </c:pt>
                <c:pt idx="798">
                  <c:v>45922</c:v>
                </c:pt>
                <c:pt idx="799">
                  <c:v>45929</c:v>
                </c:pt>
                <c:pt idx="800">
                  <c:v>45936</c:v>
                </c:pt>
                <c:pt idx="801">
                  <c:v>45943</c:v>
                </c:pt>
                <c:pt idx="802" formatCode="m/d/yyyy">
                  <c:v>45950</c:v>
                </c:pt>
                <c:pt idx="803" formatCode="m/d/yyyy">
                  <c:v>45957</c:v>
                </c:pt>
                <c:pt idx="804" formatCode="m/d/yyyy">
                  <c:v>45964</c:v>
                </c:pt>
              </c:numCache>
            </c:numRef>
          </c:cat>
          <c:val>
            <c:numRef>
              <c:f>Sheet1!$D$4:$D$808</c:f>
              <c:numCache>
                <c:formatCode>General</c:formatCode>
                <c:ptCount val="80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A2C-4F28-8E2B-C95D4A7D6A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7303272"/>
        <c:axId val="477324440"/>
      </c:lineChart>
      <c:dateAx>
        <c:axId val="477313856"/>
        <c:scaling>
          <c:orientation val="minMax"/>
          <c:max val="45964"/>
          <c:min val="40179"/>
        </c:scaling>
        <c:delete val="0"/>
        <c:axPos val="b"/>
        <c:numFmt formatCode="m/d/yy;@" sourceLinked="0"/>
        <c:majorTickMark val="out"/>
        <c:minorTickMark val="none"/>
        <c:tickLblPos val="nextTo"/>
        <c:spPr>
          <a:noFill/>
          <a:ln w="9525" cap="rnd" cmpd="sng" algn="ctr">
            <a:solidFill>
              <a:schemeClr val="tx1">
                <a:tint val="75000"/>
                <a:shade val="90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7321696"/>
        <c:crosses val="autoZero"/>
        <c:auto val="1"/>
        <c:lblOffset val="100"/>
        <c:baseTimeUnit val="days"/>
        <c:majorUnit val="365"/>
        <c:majorTimeUnit val="days"/>
        <c:minorUnit val="30"/>
        <c:minorTimeUnit val="days"/>
      </c:dateAx>
      <c:valAx>
        <c:axId val="477321696"/>
        <c:scaling>
          <c:orientation val="minMax"/>
          <c:max val="18"/>
          <c:min val="3"/>
        </c:scaling>
        <c:delete val="0"/>
        <c:axPos val="l"/>
        <c:majorGridlines>
          <c:spPr>
            <a:ln w="9525" cap="rnd" cmpd="sng" algn="ctr">
              <a:solidFill>
                <a:schemeClr val="tx1">
                  <a:tint val="75000"/>
                  <a:shade val="90000"/>
                </a:schemeClr>
              </a:solidFill>
              <a:prstDash val="solid"/>
              <a:round/>
            </a:ln>
            <a:effectLst/>
          </c:spPr>
        </c:majorGridlines>
        <c:numFmt formatCode="&quot;$&quot;#,##0.00" sourceLinked="0"/>
        <c:majorTickMark val="out"/>
        <c:minorTickMark val="none"/>
        <c:tickLblPos val="nextTo"/>
        <c:spPr>
          <a:noFill/>
          <a:ln w="9525" cap="rnd" cmpd="sng" algn="ctr">
            <a:solidFill>
              <a:schemeClr val="tx1">
                <a:tint val="75000"/>
                <a:shade val="9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7313856"/>
        <c:crosses val="autoZero"/>
        <c:crossBetween val="between"/>
        <c:majorUnit val="3"/>
      </c:valAx>
      <c:valAx>
        <c:axId val="477324440"/>
        <c:scaling>
          <c:orientation val="minMax"/>
          <c:max val="661.32998999999995"/>
          <c:min val="110.22"/>
        </c:scaling>
        <c:delete val="0"/>
        <c:axPos val="r"/>
        <c:numFmt formatCode="&quot;$&quot;#,##0" sourceLinked="0"/>
        <c:majorTickMark val="out"/>
        <c:minorTickMark val="none"/>
        <c:tickLblPos val="nextTo"/>
        <c:spPr>
          <a:noFill/>
          <a:ln w="9525" cap="rnd" cmpd="sng" algn="ctr">
            <a:solidFill>
              <a:schemeClr val="tx1">
                <a:tint val="75000"/>
                <a:shade val="9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7303272"/>
        <c:crosses val="max"/>
        <c:crossBetween val="between"/>
        <c:majorUnit val="110.22"/>
        <c:minorUnit val="110.22"/>
      </c:valAx>
      <c:dateAx>
        <c:axId val="477303272"/>
        <c:scaling>
          <c:orientation val="minMax"/>
        </c:scaling>
        <c:delete val="1"/>
        <c:axPos val="b"/>
        <c:numFmt formatCode="m/d/yy;@" sourceLinked="1"/>
        <c:majorTickMark val="out"/>
        <c:minorTickMark val="none"/>
        <c:tickLblPos val="none"/>
        <c:crossAx val="477324440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t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 w="12700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Million Acres</a:t>
            </a:r>
          </a:p>
        </c:rich>
      </c:tx>
      <c:layout>
        <c:manualLayout>
          <c:xMode val="edge"/>
          <c:yMode val="edge"/>
          <c:x val="0"/>
          <c:y val="1.75118549742630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North Dakota</c:v>
                </c:pt>
                <c:pt idx="1">
                  <c:v>Montana</c:v>
                </c:pt>
                <c:pt idx="2">
                  <c:v>South Dakota</c:v>
                </c:pt>
                <c:pt idx="3">
                  <c:v>Minnesota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5.5</c:v>
                </c:pt>
                <c:pt idx="1">
                  <c:v>2.9</c:v>
                </c:pt>
                <c:pt idx="2">
                  <c:v>0.72</c:v>
                </c:pt>
                <c:pt idx="3">
                  <c:v>1.21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FE-4005-9194-D27E6A41DE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North Dakota</c:v>
                </c:pt>
                <c:pt idx="1">
                  <c:v>Montana</c:v>
                </c:pt>
                <c:pt idx="2">
                  <c:v>South Dakota</c:v>
                </c:pt>
                <c:pt idx="3">
                  <c:v>Minnesota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5.3</c:v>
                </c:pt>
                <c:pt idx="1">
                  <c:v>2.7</c:v>
                </c:pt>
                <c:pt idx="2">
                  <c:v>0.73</c:v>
                </c:pt>
                <c:pt idx="3">
                  <c:v>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FE-4005-9194-D27E6A41DE2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North Dakota</c:v>
                </c:pt>
                <c:pt idx="1">
                  <c:v>Montana</c:v>
                </c:pt>
                <c:pt idx="2">
                  <c:v>South Dakota</c:v>
                </c:pt>
                <c:pt idx="3">
                  <c:v>Minnesota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5.6</c:v>
                </c:pt>
                <c:pt idx="1">
                  <c:v>2.7</c:v>
                </c:pt>
                <c:pt idx="2">
                  <c:v>0.73</c:v>
                </c:pt>
                <c:pt idx="3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FE-4005-9194-D27E6A41DE2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North Dakota</c:v>
                </c:pt>
                <c:pt idx="1">
                  <c:v>Montana</c:v>
                </c:pt>
                <c:pt idx="2">
                  <c:v>South Dakota</c:v>
                </c:pt>
                <c:pt idx="3">
                  <c:v>Minnesota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5.35</c:v>
                </c:pt>
                <c:pt idx="1">
                  <c:v>2.4500000000000002</c:v>
                </c:pt>
                <c:pt idx="2">
                  <c:v>0.66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FE-4005-9194-D27E6A41DE2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North Dakota</c:v>
                </c:pt>
                <c:pt idx="1">
                  <c:v>Montana</c:v>
                </c:pt>
                <c:pt idx="2">
                  <c:v>South Dakota</c:v>
                </c:pt>
                <c:pt idx="3">
                  <c:v>Minnesota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5</c:v>
                </c:pt>
                <c:pt idx="1">
                  <c:v>2.2999999999999998</c:v>
                </c:pt>
                <c:pt idx="2">
                  <c:v>0.63500000000000001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FE-4005-9194-D27E6A41DE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60660864"/>
        <c:axId val="1263648544"/>
      </c:barChart>
      <c:barChart>
        <c:barDir val="col"/>
        <c:grouping val="clustered"/>
        <c:varyColors val="0"/>
        <c:ser>
          <c:idx val="5"/>
          <c:order val="5"/>
          <c:tx>
            <c:strRef>
              <c:f>Sheet1!$G$1</c:f>
              <c:strCache>
                <c:ptCount val="1"/>
                <c:pt idx="0">
                  <c:v>26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North Dakota</c:v>
                </c:pt>
                <c:pt idx="1">
                  <c:v>Montana</c:v>
                </c:pt>
                <c:pt idx="2">
                  <c:v>South Dakota</c:v>
                </c:pt>
                <c:pt idx="3">
                  <c:v>Minnesota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DFE-4005-9194-D27E6A41DE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68082896"/>
        <c:axId val="1263661440"/>
      </c:barChart>
      <c:catAx>
        <c:axId val="126066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3648544"/>
        <c:crosses val="autoZero"/>
        <c:auto val="1"/>
        <c:lblAlgn val="ctr"/>
        <c:lblOffset val="100"/>
        <c:noMultiLvlLbl val="0"/>
      </c:catAx>
      <c:valAx>
        <c:axId val="1263648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0660864"/>
        <c:crosses val="autoZero"/>
        <c:crossBetween val="between"/>
      </c:valAx>
      <c:valAx>
        <c:axId val="1263661440"/>
        <c:scaling>
          <c:orientation val="minMax"/>
          <c:max val="2.4299999999999997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8082896"/>
        <c:crosses val="max"/>
        <c:crossBetween val="between"/>
        <c:majorUnit val="0.4"/>
      </c:valAx>
      <c:catAx>
        <c:axId val="1268082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636614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egendEntry>
        <c:idx val="5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Bushels per acre</a:t>
            </a:r>
          </a:p>
        </c:rich>
      </c:tx>
      <c:layout>
        <c:manualLayout>
          <c:xMode val="edge"/>
          <c:yMode val="edge"/>
          <c:x val="9.6262811869013171E-4"/>
          <c:y val="1.75118549742630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9823785053896799E-2"/>
          <c:y val="0.11905878145986361"/>
          <c:w val="0.86400459830417009"/>
          <c:h val="0.7313035668569070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ND</c:v>
                </c:pt>
              </c:strCache>
            </c:strRef>
          </c:tx>
          <c:spPr>
            <a:ln w="444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Sheet1!$A$2:$A$27</c:f>
              <c:numCache>
                <c:formatCode>General</c:formatCod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numCache>
            </c:numRef>
          </c:cat>
          <c:val>
            <c:numRef>
              <c:f>Sheet1!$B$2:$B$27</c:f>
              <c:numCache>
                <c:formatCode>General</c:formatCode>
                <c:ptCount val="8"/>
                <c:pt idx="0">
                  <c:v>49</c:v>
                </c:pt>
                <c:pt idx="1">
                  <c:v>49</c:v>
                </c:pt>
                <c:pt idx="2">
                  <c:v>49</c:v>
                </c:pt>
                <c:pt idx="3">
                  <c:v>33.5</c:v>
                </c:pt>
                <c:pt idx="4">
                  <c:v>50</c:v>
                </c:pt>
                <c:pt idx="5">
                  <c:v>48.5</c:v>
                </c:pt>
                <c:pt idx="6">
                  <c:v>59</c:v>
                </c:pt>
                <c:pt idx="7">
                  <c:v>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2C-47AD-8B9D-923C1B538D9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MN</c:v>
                </c:pt>
              </c:strCache>
            </c:strRef>
          </c:tx>
          <c:spPr>
            <a:ln w="444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Sheet1!$A$2:$A$27</c:f>
              <c:numCache>
                <c:formatCode>General</c:formatCod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numCache>
            </c:numRef>
          </c:cat>
          <c:val>
            <c:numRef>
              <c:f>Sheet1!$C$2:$C$27</c:f>
              <c:numCache>
                <c:formatCode>General</c:formatCode>
                <c:ptCount val="8"/>
                <c:pt idx="0">
                  <c:v>59</c:v>
                </c:pt>
                <c:pt idx="1">
                  <c:v>57</c:v>
                </c:pt>
                <c:pt idx="2">
                  <c:v>53</c:v>
                </c:pt>
                <c:pt idx="3">
                  <c:v>48</c:v>
                </c:pt>
                <c:pt idx="4">
                  <c:v>61</c:v>
                </c:pt>
                <c:pt idx="5">
                  <c:v>62</c:v>
                </c:pt>
                <c:pt idx="6">
                  <c:v>69</c:v>
                </c:pt>
                <c:pt idx="7">
                  <c:v>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D2C-47AD-8B9D-923C1B538D9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MT</c:v>
                </c:pt>
              </c:strCache>
            </c:strRef>
          </c:tx>
          <c:spPr>
            <a:ln w="44450" cap="rnd">
              <a:solidFill>
                <a:srgbClr val="EE17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Sheet1!$A$2:$A$27</c:f>
              <c:numCache>
                <c:formatCode>General</c:formatCod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numCache>
            </c:numRef>
          </c:cat>
          <c:val>
            <c:numRef>
              <c:f>Sheet1!$D$2:$D$27</c:f>
              <c:numCache>
                <c:formatCode>General</c:formatCode>
                <c:ptCount val="8"/>
                <c:pt idx="0">
                  <c:v>34</c:v>
                </c:pt>
                <c:pt idx="1">
                  <c:v>37</c:v>
                </c:pt>
                <c:pt idx="2">
                  <c:v>38</c:v>
                </c:pt>
                <c:pt idx="3">
                  <c:v>17</c:v>
                </c:pt>
                <c:pt idx="4">
                  <c:v>25</c:v>
                </c:pt>
                <c:pt idx="5">
                  <c:v>30</c:v>
                </c:pt>
                <c:pt idx="6">
                  <c:v>26</c:v>
                </c:pt>
                <c:pt idx="7">
                  <c:v>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D2C-47AD-8B9D-923C1B538D9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SD</c:v>
                </c:pt>
              </c:strCache>
            </c:strRef>
          </c:tx>
          <c:spPr>
            <a:ln w="444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Sheet1!$A$2:$A$27</c:f>
              <c:numCache>
                <c:formatCode>General</c:formatCod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numCache>
            </c:numRef>
          </c:cat>
          <c:val>
            <c:numRef>
              <c:f>Sheet1!$E$2:$E$27</c:f>
              <c:numCache>
                <c:formatCode>General</c:formatCode>
                <c:ptCount val="8"/>
                <c:pt idx="0">
                  <c:v>42</c:v>
                </c:pt>
                <c:pt idx="1">
                  <c:v>43</c:v>
                </c:pt>
                <c:pt idx="2">
                  <c:v>47</c:v>
                </c:pt>
                <c:pt idx="3">
                  <c:v>29</c:v>
                </c:pt>
                <c:pt idx="4">
                  <c:v>48</c:v>
                </c:pt>
                <c:pt idx="5">
                  <c:v>43</c:v>
                </c:pt>
                <c:pt idx="6">
                  <c:v>49</c:v>
                </c:pt>
                <c:pt idx="7">
                  <c:v>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D2C-47AD-8B9D-923C1B538D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6010224"/>
        <c:axId val="466012576"/>
      </c:lineChart>
      <c:lineChart>
        <c:grouping val="standar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Sheet1!$A$2:$A$27</c:f>
              <c:numCache>
                <c:formatCode>General</c:formatCod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numCache>
            </c:numRef>
          </c:cat>
          <c:val>
            <c:numRef>
              <c:f>Sheet1!$F$2:$F$27</c:f>
              <c:numCache>
                <c:formatCode>General</c:formatCode>
                <c:ptCount val="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D2C-47AD-8B9D-923C1B538D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7257816"/>
        <c:axId val="437257424"/>
      </c:lineChart>
      <c:catAx>
        <c:axId val="46601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6012576"/>
        <c:crosses val="autoZero"/>
        <c:auto val="1"/>
        <c:lblAlgn val="ctr"/>
        <c:lblOffset val="100"/>
        <c:noMultiLvlLbl val="0"/>
      </c:catAx>
      <c:valAx>
        <c:axId val="466012576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6010224"/>
        <c:crosses val="autoZero"/>
        <c:crossBetween val="between"/>
      </c:valAx>
      <c:valAx>
        <c:axId val="437257424"/>
        <c:scaling>
          <c:orientation val="minMax"/>
          <c:max val="4.7"/>
          <c:min val="0.67000000000000015"/>
        </c:scaling>
        <c:delete val="0"/>
        <c:axPos val="r"/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7257816"/>
        <c:crosses val="max"/>
        <c:crossBetween val="between"/>
        <c:majorUnit val="0.67000000000000015"/>
      </c:valAx>
      <c:catAx>
        <c:axId val="4372578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372574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0.38345674182031586"/>
          <c:y val="3.71262816172864E-2"/>
          <c:w val="0.33246525861285975"/>
          <c:h val="5.51759022167434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288568095655227E-2"/>
          <c:y val="0.1457898622047244"/>
          <c:w val="0.81291367745698462"/>
          <c:h val="0.61151793525809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24-25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chemeClr val="dk1">
                  <a:satMod val="300000"/>
                </a:schemeClr>
              </a:contourClr>
            </a:sp3d>
          </c:spPr>
          <c:invertIfNegative val="0"/>
          <c:cat>
            <c:strRef>
              <c:f>Sheet1!$A$2:$A$6</c:f>
              <c:strCache>
                <c:ptCount val="5"/>
                <c:pt idx="0">
                  <c:v>HRW</c:v>
                </c:pt>
                <c:pt idx="1">
                  <c:v>HRS</c:v>
                </c:pt>
                <c:pt idx="2">
                  <c:v>WHITE</c:v>
                </c:pt>
                <c:pt idx="3">
                  <c:v>SRW</c:v>
                </c:pt>
                <c:pt idx="4">
                  <c:v>DURUM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96.993600000000015</c:v>
                </c:pt>
                <c:pt idx="1">
                  <c:v>136.67280000000002</c:v>
                </c:pt>
                <c:pt idx="2">
                  <c:v>66.499400000000009</c:v>
                </c:pt>
                <c:pt idx="3">
                  <c:v>102.872</c:v>
                </c:pt>
                <c:pt idx="4">
                  <c:v>7.5684399999999998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97-4AF0-8F08-D55AD179A2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25-26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chemeClr val="dk1">
                  <a:satMod val="300000"/>
                </a:schemeClr>
              </a:contourClr>
            </a:sp3d>
          </c:spPr>
          <c:invertIfNegative val="0"/>
          <c:cat>
            <c:strRef>
              <c:f>Sheet1!$A$2:$A$6</c:f>
              <c:strCache>
                <c:ptCount val="5"/>
                <c:pt idx="0">
                  <c:v>HRW</c:v>
                </c:pt>
                <c:pt idx="1">
                  <c:v>HRS</c:v>
                </c:pt>
                <c:pt idx="2">
                  <c:v>WHITE</c:v>
                </c:pt>
                <c:pt idx="3">
                  <c:v>SRW</c:v>
                </c:pt>
                <c:pt idx="4">
                  <c:v>DURUM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199.13080000000002</c:v>
                </c:pt>
                <c:pt idx="1">
                  <c:v>125.28340000000001</c:v>
                </c:pt>
                <c:pt idx="2">
                  <c:v>70.908200000000008</c:v>
                </c:pt>
                <c:pt idx="3">
                  <c:v>98.095799999999997</c:v>
                </c:pt>
                <c:pt idx="4">
                  <c:v>7.7888799999999998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97-4AF0-8F08-D55AD179A2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axId val="222342816"/>
        <c:axId val="222343208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88900" cap="rnd" cmpd="sng" algn="ctr">
              <a:solidFill>
                <a:schemeClr val="accent4">
                  <a:tint val="95000"/>
                  <a:shade val="95000"/>
                  <a:satMod val="12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HRW</c:v>
                </c:pt>
                <c:pt idx="1">
                  <c:v>HRS</c:v>
                </c:pt>
                <c:pt idx="2">
                  <c:v>WHITE</c:v>
                </c:pt>
                <c:pt idx="3">
                  <c:v>SRW</c:v>
                </c:pt>
                <c:pt idx="4">
                  <c:v>DURUM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165</c:v>
                </c:pt>
                <c:pt idx="1">
                  <c:v>217</c:v>
                </c:pt>
                <c:pt idx="2">
                  <c:v>87</c:v>
                </c:pt>
                <c:pt idx="3">
                  <c:v>103</c:v>
                </c:pt>
                <c:pt idx="4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F97-4AF0-8F08-D55AD179A2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2343992"/>
        <c:axId val="222343600"/>
      </c:lineChart>
      <c:catAx>
        <c:axId val="222342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tint val="75000"/>
                <a:tint val="95000"/>
                <a:shade val="95000"/>
                <a:satMod val="12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343208"/>
        <c:crosses val="autoZero"/>
        <c:auto val="1"/>
        <c:lblAlgn val="ctr"/>
        <c:lblOffset val="100"/>
        <c:noMultiLvlLbl val="0"/>
      </c:catAx>
      <c:valAx>
        <c:axId val="222343208"/>
        <c:scaling>
          <c:orientation val="minMax"/>
          <c:max val="250"/>
          <c:min val="0"/>
        </c:scaling>
        <c:delete val="0"/>
        <c:axPos val="l"/>
        <c:majorGridlines>
          <c:spPr>
            <a:ln w="12700" cap="flat" cmpd="sng" algn="ctr">
              <a:solidFill>
                <a:schemeClr val="tx1">
                  <a:tint val="75000"/>
                  <a:tint val="95000"/>
                  <a:shade val="95000"/>
                  <a:satMod val="120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tint val="75000"/>
                <a:tint val="95000"/>
                <a:shade val="95000"/>
                <a:satMod val="12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342816"/>
        <c:crosses val="autoZero"/>
        <c:crossBetween val="between"/>
        <c:majorUnit val="50"/>
      </c:valAx>
      <c:valAx>
        <c:axId val="222343600"/>
        <c:scaling>
          <c:orientation val="minMax"/>
          <c:max val="6.8049999999999997"/>
          <c:min val="0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tint val="75000"/>
                <a:tint val="95000"/>
                <a:shade val="95000"/>
                <a:satMod val="12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343992"/>
        <c:crosses val="max"/>
        <c:crossBetween val="between"/>
        <c:majorUnit val="1.3609"/>
        <c:minorUnit val="0.68040000000000012"/>
      </c:valAx>
      <c:catAx>
        <c:axId val="2223439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223436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layout>
        <c:manualLayout>
          <c:xMode val="edge"/>
          <c:yMode val="edge"/>
          <c:x val="0.29916112569262182"/>
          <c:y val="2.0833333333333412E-2"/>
          <c:w val="0.44612204724409482"/>
          <c:h val="9.63722112860891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2700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26578662961248"/>
          <c:y val="3.443262738955237E-2"/>
          <c:w val="0.87183225258607377"/>
          <c:h val="0.689304301343632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65000"/>
                    <a:shade val="15000"/>
                    <a:satMod val="180000"/>
                  </a:schemeClr>
                </a:gs>
                <a:gs pos="50000">
                  <a:schemeClr val="accent5">
                    <a:shade val="65000"/>
                    <a:shade val="45000"/>
                    <a:satMod val="170000"/>
                  </a:schemeClr>
                </a:gs>
                <a:gs pos="70000">
                  <a:schemeClr val="accent5">
                    <a:shade val="65000"/>
                    <a:tint val="99000"/>
                    <a:shade val="65000"/>
                    <a:satMod val="155000"/>
                  </a:schemeClr>
                </a:gs>
                <a:gs pos="100000">
                  <a:schemeClr val="accent5">
                    <a:shade val="65000"/>
                    <a:tint val="95500"/>
                    <a:shade val="100000"/>
                    <a:satMod val="15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chemeClr val="dk1">
                  <a:satMod val="300000"/>
                </a:schemeClr>
              </a:contourClr>
            </a:sp3d>
          </c:spPr>
          <c:invertIfNegative val="0"/>
          <c:cat>
            <c:strRef>
              <c:f>Sheet1!$A$2:$A$11</c:f>
              <c:strCache>
                <c:ptCount val="10"/>
                <c:pt idx="0">
                  <c:v>Philippines</c:v>
                </c:pt>
                <c:pt idx="1">
                  <c:v>Mexico</c:v>
                </c:pt>
                <c:pt idx="2">
                  <c:v>Taiwan</c:v>
                </c:pt>
                <c:pt idx="3">
                  <c:v>Japan</c:v>
                </c:pt>
                <c:pt idx="4">
                  <c:v>Korea Rep</c:v>
                </c:pt>
                <c:pt idx="5">
                  <c:v>Italy</c:v>
                </c:pt>
                <c:pt idx="6">
                  <c:v>Thailand</c:v>
                </c:pt>
                <c:pt idx="7">
                  <c:v>Nigeria</c:v>
                </c:pt>
                <c:pt idx="8">
                  <c:v>Domincan Rep</c:v>
                </c:pt>
                <c:pt idx="9">
                  <c:v>Egypt</c:v>
                </c:pt>
              </c:strCache>
            </c:strRef>
          </c:cat>
          <c:val>
            <c:numRef>
              <c:f>Sheet1!$B$2:$B$11</c:f>
              <c:numCache>
                <c:formatCode>0.0_)</c:formatCode>
                <c:ptCount val="10"/>
                <c:pt idx="0">
                  <c:v>46.5</c:v>
                </c:pt>
                <c:pt idx="1">
                  <c:v>37.1</c:v>
                </c:pt>
                <c:pt idx="2">
                  <c:v>22.6</c:v>
                </c:pt>
                <c:pt idx="3">
                  <c:v>22.6</c:v>
                </c:pt>
                <c:pt idx="4">
                  <c:v>16.399999999999999</c:v>
                </c:pt>
                <c:pt idx="5">
                  <c:v>13</c:v>
                </c:pt>
                <c:pt idx="6">
                  <c:v>12</c:v>
                </c:pt>
                <c:pt idx="7">
                  <c:v>8.1</c:v>
                </c:pt>
                <c:pt idx="8">
                  <c:v>6.4</c:v>
                </c:pt>
                <c:pt idx="9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12-4AAF-B49D-FFAB924369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240834952"/>
        <c:axId val="24083377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Column3</c:v>
                </c:pt>
              </c:strCache>
            </c:strRef>
          </c:tx>
          <c:spPr>
            <a:ln w="88900" cap="rnd" cmpd="sng" algn="ctr">
              <a:solidFill>
                <a:schemeClr val="accent5">
                  <a:tint val="95000"/>
                  <a:shade val="95000"/>
                  <a:satMod val="12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Philippines</c:v>
                </c:pt>
                <c:pt idx="1">
                  <c:v>Mexico</c:v>
                </c:pt>
                <c:pt idx="2">
                  <c:v>Taiwan</c:v>
                </c:pt>
                <c:pt idx="3">
                  <c:v>Japan</c:v>
                </c:pt>
                <c:pt idx="4">
                  <c:v>Korea Rep</c:v>
                </c:pt>
                <c:pt idx="5">
                  <c:v>Italy</c:v>
                </c:pt>
                <c:pt idx="6">
                  <c:v>Thailand</c:v>
                </c:pt>
                <c:pt idx="7">
                  <c:v>Nigeria</c:v>
                </c:pt>
                <c:pt idx="8">
                  <c:v>Domincan Rep</c:v>
                </c:pt>
                <c:pt idx="9">
                  <c:v>Egypt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712-4AAF-B49D-FFAB9243693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Column4</c:v>
                </c:pt>
              </c:strCache>
            </c:strRef>
          </c:tx>
          <c:spPr>
            <a:ln w="88900" cap="rnd" cmpd="sng" algn="ctr">
              <a:solidFill>
                <a:schemeClr val="accent5">
                  <a:tint val="65000"/>
                  <a:tint val="95000"/>
                  <a:shade val="95000"/>
                  <a:satMod val="12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Philippines</c:v>
                </c:pt>
                <c:pt idx="1">
                  <c:v>Mexico</c:v>
                </c:pt>
                <c:pt idx="2">
                  <c:v>Taiwan</c:v>
                </c:pt>
                <c:pt idx="3">
                  <c:v>Japan</c:v>
                </c:pt>
                <c:pt idx="4">
                  <c:v>Korea Rep</c:v>
                </c:pt>
                <c:pt idx="5">
                  <c:v>Italy</c:v>
                </c:pt>
                <c:pt idx="6">
                  <c:v>Thailand</c:v>
                </c:pt>
                <c:pt idx="7">
                  <c:v>Nigeria</c:v>
                </c:pt>
                <c:pt idx="8">
                  <c:v>Domincan Rep</c:v>
                </c:pt>
                <c:pt idx="9">
                  <c:v>Egypt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81-4DF0-984D-D1E44C8811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0832992"/>
        <c:axId val="240833384"/>
      </c:lineChart>
      <c:catAx>
        <c:axId val="240834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tint val="75000"/>
                <a:tint val="95000"/>
                <a:shade val="95000"/>
                <a:satMod val="12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0833776"/>
        <c:crosses val="autoZero"/>
        <c:auto val="1"/>
        <c:lblAlgn val="ctr"/>
        <c:lblOffset val="100"/>
        <c:noMultiLvlLbl val="0"/>
      </c:catAx>
      <c:valAx>
        <c:axId val="240833776"/>
        <c:scaling>
          <c:orientation val="minMax"/>
          <c:max val="50"/>
          <c:min val="0"/>
        </c:scaling>
        <c:delete val="0"/>
        <c:axPos val="l"/>
        <c:majorGridlines>
          <c:spPr>
            <a:ln w="12700" cap="flat" cmpd="sng" algn="ctr">
              <a:solidFill>
                <a:schemeClr val="tx1">
                  <a:tint val="75000"/>
                  <a:tint val="95000"/>
                  <a:shade val="95000"/>
                  <a:satMod val="120000"/>
                </a:schemeClr>
              </a:solidFill>
              <a:prstDash val="solid"/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tint val="75000"/>
                <a:tint val="95000"/>
                <a:shade val="95000"/>
                <a:satMod val="12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0834952"/>
        <c:crosses val="autoZero"/>
        <c:crossBetween val="between"/>
        <c:majorUnit val="10"/>
        <c:minorUnit val="2"/>
      </c:valAx>
      <c:valAx>
        <c:axId val="240833384"/>
        <c:scaling>
          <c:orientation val="minMax"/>
          <c:max val="1.3609"/>
          <c:min val="0"/>
        </c:scaling>
        <c:delete val="1"/>
        <c:axPos val="r"/>
        <c:numFmt formatCode="#,##0.0" sourceLinked="0"/>
        <c:majorTickMark val="out"/>
        <c:minorTickMark val="none"/>
        <c:tickLblPos val="nextTo"/>
        <c:crossAx val="240832992"/>
        <c:crosses val="max"/>
        <c:crossBetween val="between"/>
        <c:majorUnit val="0.27218000000000003"/>
      </c:valAx>
      <c:catAx>
        <c:axId val="2408329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408333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Share</a:t>
            </a:r>
            <a:r>
              <a:rPr lang="en-US" baseline="0" dirty="0"/>
              <a:t> of Exports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723-4BE8-924B-047FC8590B2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723-4BE8-924B-047FC8590B2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723-4BE8-924B-047FC8590B2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723-4BE8-924B-047FC8590B2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Europe</c:v>
                </c:pt>
                <c:pt idx="1">
                  <c:v>Africa/Mid East</c:v>
                </c:pt>
                <c:pt idx="2">
                  <c:v>Asia</c:v>
                </c:pt>
                <c:pt idx="3">
                  <c:v>C &amp; S America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5</c:v>
                </c:pt>
                <c:pt idx="2">
                  <c:v>69</c:v>
                </c:pt>
                <c:pt idx="3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31-4366-A8B4-BD8CF5B95D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604527777257089"/>
          <c:y val="8.29562057132536E-2"/>
          <c:w val="0.88893429269617663"/>
          <c:h val="0.754924200661831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63500" dist="38100" dir="5400000" rotWithShape="0">
                <a:schemeClr val="bg1">
                  <a:alpha val="45000"/>
                </a:scheme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7.3350818119069959E-17"/>
                  <c:y val="1.1824152507360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87-41E4-BA69-CEC385582749}"/>
                </c:ext>
              </c:extLst>
            </c:dLbl>
            <c:dLbl>
              <c:idx val="1"/>
              <c:layout>
                <c:manualLayout>
                  <c:x val="-4.0009999349443709E-3"/>
                  <c:y val="1.773622876104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87-41E4-BA69-CEC385582749}"/>
                </c:ext>
              </c:extLst>
            </c:dLbl>
            <c:dLbl>
              <c:idx val="2"/>
              <c:layout>
                <c:manualLayout>
                  <c:x val="-4.0009999349445175E-3"/>
                  <c:y val="1.18241525073603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87-41E4-BA69-CEC385582749}"/>
                </c:ext>
              </c:extLst>
            </c:dLbl>
            <c:dLbl>
              <c:idx val="3"/>
              <c:layout>
                <c:manualLayout>
                  <c:x val="1.2002999804833114E-2"/>
                  <c:y val="5.91207625368020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87-41E4-BA69-CEC385582749}"/>
                </c:ext>
              </c:extLst>
            </c:dLbl>
            <c:dLbl>
              <c:idx val="4"/>
              <c:layout>
                <c:manualLayout>
                  <c:x val="-3.667540905953498E-17"/>
                  <c:y val="1.47801906342005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B87-41E4-BA69-CEC38558274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5A403B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15+</c:v>
                </c:pt>
                <c:pt idx="1">
                  <c:v>14-14.9</c:v>
                </c:pt>
                <c:pt idx="2">
                  <c:v>13-13.9</c:v>
                </c:pt>
                <c:pt idx="3">
                  <c:v>12-12.9</c:v>
                </c:pt>
                <c:pt idx="4">
                  <c:v>12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0.24</c:v>
                </c:pt>
                <c:pt idx="1">
                  <c:v>0.39</c:v>
                </c:pt>
                <c:pt idx="2">
                  <c:v>0.28000000000000003</c:v>
                </c:pt>
                <c:pt idx="3">
                  <c:v>7.0000000000000007E-2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B87-41E4-BA69-CEC3855827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63500" dist="38100" dir="5400000" rotWithShape="0">
                <a:schemeClr val="bg1">
                  <a:alpha val="45000"/>
                </a:scheme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2.0004999674721855E-3"/>
                  <c:y val="-1.47801906342005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B87-41E4-BA69-CEC385582749}"/>
                </c:ext>
              </c:extLst>
            </c:dLbl>
            <c:dLbl>
              <c:idx val="1"/>
              <c:layout>
                <c:manualLayout>
                  <c:x val="6.0014999024164102E-3"/>
                  <c:y val="-2.0692266887880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B87-41E4-BA69-CEC385582749}"/>
                </c:ext>
              </c:extLst>
            </c:dLbl>
            <c:dLbl>
              <c:idx val="2"/>
              <c:layout>
                <c:manualLayout>
                  <c:x val="2.0004999674721855E-3"/>
                  <c:y val="-1.47801906342005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B87-41E4-BA69-CEC385582749}"/>
                </c:ext>
              </c:extLst>
            </c:dLbl>
            <c:dLbl>
              <c:idx val="3"/>
              <c:layout>
                <c:manualLayout>
                  <c:x val="6.0014999024165204E-3"/>
                  <c:y val="-5.9120762536802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B87-41E4-BA69-CEC38558274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701D1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15+</c:v>
                </c:pt>
                <c:pt idx="1">
                  <c:v>14-14.9</c:v>
                </c:pt>
                <c:pt idx="2">
                  <c:v>13-13.9</c:v>
                </c:pt>
                <c:pt idx="3">
                  <c:v>12-12.9</c:v>
                </c:pt>
                <c:pt idx="4">
                  <c:v>12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0.22</c:v>
                </c:pt>
                <c:pt idx="1">
                  <c:v>0.3</c:v>
                </c:pt>
                <c:pt idx="2">
                  <c:v>0.31</c:v>
                </c:pt>
                <c:pt idx="3">
                  <c:v>0.13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B87-41E4-BA69-CEC385582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3873816"/>
        <c:axId val="418692408"/>
      </c:barChart>
      <c:catAx>
        <c:axId val="42387381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-1200000" vert="horz"/>
          <a:lstStyle/>
          <a:p>
            <a:pPr>
              <a:defRPr sz="2000"/>
            </a:pPr>
            <a:endParaRPr lang="en-US"/>
          </a:p>
        </c:txPr>
        <c:crossAx val="418692408"/>
        <c:crosses val="autoZero"/>
        <c:auto val="1"/>
        <c:lblAlgn val="ctr"/>
        <c:lblOffset val="100"/>
        <c:noMultiLvlLbl val="0"/>
      </c:catAx>
      <c:valAx>
        <c:axId val="418692408"/>
        <c:scaling>
          <c:orientation val="minMax"/>
          <c:max val="0.70000000000000007"/>
          <c:min val="0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423873816"/>
        <c:crosses val="autoZero"/>
        <c:crossBetween val="between"/>
        <c:majorUnit val="0.1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604527777257089"/>
          <c:y val="8.29562057132536E-2"/>
          <c:w val="0.88893429269617663"/>
          <c:h val="0.754924200661831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63500" dist="38100" dir="5400000" rotWithShape="0">
                <a:schemeClr val="bg1">
                  <a:alpha val="45000"/>
                </a:schemeClr>
              </a:outerShdw>
            </a:effectLst>
          </c:spPr>
          <c:invertIfNegative val="0"/>
          <c:dLbls>
            <c:dLbl>
              <c:idx val="0"/>
              <c:layout>
                <c:manualLayout>
                  <c:x val="6.0014999024165568E-3"/>
                  <c:y val="1.47801906342005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42-4564-A1A1-8A58B7F67FD9}"/>
                </c:ext>
              </c:extLst>
            </c:dLbl>
            <c:dLbl>
              <c:idx val="1"/>
              <c:layout>
                <c:manualLayout>
                  <c:x val="2.000499967472149E-3"/>
                  <c:y val="2.3648305014720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833-4AAA-972B-3678C4CF6DFC}"/>
                </c:ext>
              </c:extLst>
            </c:dLbl>
            <c:dLbl>
              <c:idx val="2"/>
              <c:layout>
                <c:manualLayout>
                  <c:x val="-2.0004999674721855E-3"/>
                  <c:y val="1.773622876104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33-4AAA-972B-3678C4CF6DFC}"/>
                </c:ext>
              </c:extLst>
            </c:dLbl>
            <c:dLbl>
              <c:idx val="3"/>
              <c:layout>
                <c:manualLayout>
                  <c:x val="-2.0004999674722041E-3"/>
                  <c:y val="8.86811438052031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33-4AAA-972B-3678C4CF6DFC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5A403B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75+</c:v>
                </c:pt>
                <c:pt idx="1">
                  <c:v>51-74</c:v>
                </c:pt>
                <c:pt idx="2">
                  <c:v>25-50</c:v>
                </c:pt>
                <c:pt idx="3">
                  <c:v>25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0.34</c:v>
                </c:pt>
                <c:pt idx="1">
                  <c:v>0.35</c:v>
                </c:pt>
                <c:pt idx="2">
                  <c:v>0.2</c:v>
                </c:pt>
                <c:pt idx="3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42-4564-A1A1-8A58B7F67F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63500" dist="38100" dir="5400000" rotWithShape="0">
                <a:schemeClr val="bg1">
                  <a:alpha val="45000"/>
                </a:schemeClr>
              </a:outerShdw>
            </a:effectLst>
          </c:spPr>
          <c:invertIfNegative val="0"/>
          <c:dLbls>
            <c:dLbl>
              <c:idx val="1"/>
              <c:layout>
                <c:manualLayout>
                  <c:x val="4.0009999349443709E-3"/>
                  <c:y val="-5.91207625368020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042-4564-A1A1-8A58B7F67FD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701D1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75+</c:v>
                </c:pt>
                <c:pt idx="1">
                  <c:v>51-74</c:v>
                </c:pt>
                <c:pt idx="2">
                  <c:v>25-50</c:v>
                </c:pt>
                <c:pt idx="3">
                  <c:v>25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0.51</c:v>
                </c:pt>
                <c:pt idx="1">
                  <c:v>0.24</c:v>
                </c:pt>
                <c:pt idx="2">
                  <c:v>0.14000000000000001</c:v>
                </c:pt>
                <c:pt idx="3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42-4564-A1A1-8A58B7F67F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8693192"/>
        <c:axId val="418693584"/>
      </c:barChart>
      <c:catAx>
        <c:axId val="41869319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-1200000" vert="horz"/>
          <a:lstStyle/>
          <a:p>
            <a:pPr>
              <a:defRPr sz="2400"/>
            </a:pPr>
            <a:endParaRPr lang="en-US"/>
          </a:p>
        </c:txPr>
        <c:crossAx val="418693584"/>
        <c:crosses val="autoZero"/>
        <c:auto val="1"/>
        <c:lblAlgn val="ctr"/>
        <c:lblOffset val="100"/>
        <c:noMultiLvlLbl val="0"/>
      </c:catAx>
      <c:valAx>
        <c:axId val="418693584"/>
        <c:scaling>
          <c:orientation val="minMax"/>
          <c:max val="0.70000000000000007"/>
          <c:min val="0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418693192"/>
        <c:crosses val="autoZero"/>
        <c:crossBetween val="between"/>
        <c:majorUnit val="0.1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$/metric</a:t>
            </a:r>
            <a:r>
              <a:rPr lang="en-US" sz="2000" baseline="0" dirty="0">
                <a:latin typeface="Arial" panose="020B0604020202020204" pitchFamily="34" charset="0"/>
                <a:cs typeface="Arial" panose="020B0604020202020204" pitchFamily="34" charset="0"/>
              </a:rPr>
              <a:t> ton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2.3425022182786137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4325748101363101E-2"/>
          <c:y val="0.11905878145986361"/>
          <c:w val="0.88442747451599601"/>
          <c:h val="0.731303566856907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13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D11A-46C4-AC28-32DB7E9DD20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11A-46C4-AC28-32DB7E9DD20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PNW 2024</c:v>
                </c:pt>
                <c:pt idx="1">
                  <c:v>PNW 2025</c:v>
                </c:pt>
                <c:pt idx="2">
                  <c:v>Gulf 2024</c:v>
                </c:pt>
                <c:pt idx="3">
                  <c:v>Gulf 2025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285</c:v>
                </c:pt>
                <c:pt idx="1">
                  <c:v>258</c:v>
                </c:pt>
                <c:pt idx="2">
                  <c:v>274</c:v>
                </c:pt>
                <c:pt idx="3">
                  <c:v>262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5B-4DC6-BED2-B1F2A5DE562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13.5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PNW 2024</c:v>
                </c:pt>
                <c:pt idx="1">
                  <c:v>PNW 2025</c:v>
                </c:pt>
                <c:pt idx="2">
                  <c:v>Gulf 2024</c:v>
                </c:pt>
                <c:pt idx="3">
                  <c:v>Gulf 2025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296</c:v>
                </c:pt>
                <c:pt idx="1">
                  <c:v>260</c:v>
                </c:pt>
                <c:pt idx="2">
                  <c:v>285</c:v>
                </c:pt>
                <c:pt idx="3">
                  <c:v>274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5B-4DC6-BED2-B1F2A5DE562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14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PNW 2024</c:v>
                </c:pt>
                <c:pt idx="1">
                  <c:v>PNW 2025</c:v>
                </c:pt>
                <c:pt idx="2">
                  <c:v>Gulf 2024</c:v>
                </c:pt>
                <c:pt idx="3">
                  <c:v>Gulf 2025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307</c:v>
                </c:pt>
                <c:pt idx="1">
                  <c:v>267</c:v>
                </c:pt>
                <c:pt idx="2">
                  <c:v>296</c:v>
                </c:pt>
                <c:pt idx="3">
                  <c:v>284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5B-4DC6-BED2-B1F2A5DE562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14.5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11A-46C4-AC28-32DB7E9DD20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11A-46C4-AC28-32DB7E9DD20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PNW 2024</c:v>
                </c:pt>
                <c:pt idx="1">
                  <c:v>PNW 2025</c:v>
                </c:pt>
                <c:pt idx="2">
                  <c:v>Gulf 2024</c:v>
                </c:pt>
                <c:pt idx="3">
                  <c:v>Gulf 2025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318</c:v>
                </c:pt>
                <c:pt idx="1">
                  <c:v>273</c:v>
                </c:pt>
                <c:pt idx="2">
                  <c:v>307</c:v>
                </c:pt>
                <c:pt idx="3">
                  <c:v>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5B-4DC6-BED2-B1F2A5DE56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0930191"/>
        <c:axId val="332412607"/>
      </c:barChart>
      <c:barChart>
        <c:barDir val="col"/>
        <c:grouping val="clustere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blank</c:v>
                </c:pt>
              </c:strCache>
            </c:strRef>
          </c:tx>
          <c:spPr>
            <a:solidFill>
              <a:srgbClr val="3D5AEB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PNW 2024</c:v>
                </c:pt>
                <c:pt idx="1">
                  <c:v>PNW 2025</c:v>
                </c:pt>
                <c:pt idx="2">
                  <c:v>Gulf 2024</c:v>
                </c:pt>
                <c:pt idx="3">
                  <c:v>Gulf 2025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AF-471A-BB9E-091C0E2E32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1689119"/>
        <c:axId val="543612223"/>
      </c:barChart>
      <c:catAx>
        <c:axId val="260930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412607"/>
        <c:crosses val="autoZero"/>
        <c:auto val="1"/>
        <c:lblAlgn val="ctr"/>
        <c:lblOffset val="100"/>
        <c:noMultiLvlLbl val="0"/>
      </c:catAx>
      <c:valAx>
        <c:axId val="332412607"/>
        <c:scaling>
          <c:orientation val="minMax"/>
          <c:min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0930191"/>
        <c:crosses val="autoZero"/>
        <c:crossBetween val="between"/>
      </c:valAx>
      <c:valAx>
        <c:axId val="543612223"/>
        <c:scaling>
          <c:orientation val="minMax"/>
          <c:max val="9.8000000000000007"/>
          <c:min val="5.45"/>
        </c:scaling>
        <c:delete val="0"/>
        <c:axPos val="r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$/bushel</a:t>
                </a:r>
              </a:p>
            </c:rich>
          </c:tx>
          <c:layout>
            <c:manualLayout>
              <c:xMode val="edge"/>
              <c:yMode val="edge"/>
              <c:x val="0.88733799579400385"/>
              <c:y val="7.850458870352062E-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.0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1689119"/>
        <c:crosses val="max"/>
        <c:crossBetween val="between"/>
        <c:majorUnit val="0.54"/>
      </c:valAx>
      <c:catAx>
        <c:axId val="45168911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4361222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egendEntry>
        <c:idx val="4"/>
        <c:delete val="1"/>
      </c:legendEntry>
      <c:layout>
        <c:manualLayout>
          <c:xMode val="edge"/>
          <c:yMode val="edge"/>
          <c:x val="0.37062779011597907"/>
          <c:y val="0.14911455892324416"/>
          <c:w val="0.2701403189985867"/>
          <c:h val="5.77715200976876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580777444416788E-2"/>
          <c:y val="4.8208619969305991E-2"/>
          <c:w val="0.93710807446906075"/>
          <c:h val="0.927479317855795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B1-41B4-815E-B7451037D42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13.5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260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B1-41B4-815E-B7451037D42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14 (min 50 HVAC)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B1-41B4-815E-B7451037D42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14 (min 65 HVAC)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267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B1-41B4-815E-B7451037D42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14.5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General</c:formatCode>
                <c:ptCount val="1"/>
                <c:pt idx="0">
                  <c:v>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B1-41B4-815E-B7451037D4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7801903"/>
        <c:axId val="1991018351"/>
      </c:barChart>
      <c:catAx>
        <c:axId val="1117801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1018351"/>
        <c:crosses val="autoZero"/>
        <c:auto val="1"/>
        <c:lblAlgn val="ctr"/>
        <c:lblOffset val="100"/>
        <c:noMultiLvlLbl val="0"/>
      </c:catAx>
      <c:valAx>
        <c:axId val="19910183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78019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CB-454D-A9D9-DB38A19BEC4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235-4FD9-8538-931F76959E7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235-4FD9-8538-931F76959E7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235-4FD9-8538-931F76959E7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235-4FD9-8538-931F76959E7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14CB-454D-A9D9-DB38A19BEC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1 HAD</c:v>
                </c:pt>
                <c:pt idx="1">
                  <c:v>2 HAD</c:v>
                </c:pt>
                <c:pt idx="2">
                  <c:v>3 HAD</c:v>
                </c:pt>
                <c:pt idx="3">
                  <c:v>1-2 AD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39</c:v>
                </c:pt>
                <c:pt idx="1">
                  <c:v>21</c:v>
                </c:pt>
                <c:pt idx="2">
                  <c:v>9</c:v>
                </c:pt>
                <c:pt idx="3">
                  <c:v>9</c:v>
                </c:pt>
                <c:pt idx="4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CB-454D-A9D9-DB38A19BEC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HistoTableData!$C$60</c:f>
              <c:strCache>
                <c:ptCount val="1"/>
                <c:pt idx="0">
                  <c:v>2025 Avg (325 sec)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HistoTableData!$B$61:$B$65</c:f>
              <c:strCache>
                <c:ptCount val="5"/>
                <c:pt idx="0">
                  <c:v>&lt;250</c:v>
                </c:pt>
                <c:pt idx="1">
                  <c:v>251-300</c:v>
                </c:pt>
                <c:pt idx="2">
                  <c:v>301-350</c:v>
                </c:pt>
                <c:pt idx="3">
                  <c:v>351-400</c:v>
                </c:pt>
                <c:pt idx="4">
                  <c:v>400+</c:v>
                </c:pt>
              </c:strCache>
            </c:strRef>
          </c:cat>
          <c:val>
            <c:numRef>
              <c:f>HistoTableData!$C$61:$C$65</c:f>
              <c:numCache>
                <c:formatCode>General</c:formatCode>
                <c:ptCount val="5"/>
                <c:pt idx="0">
                  <c:v>9</c:v>
                </c:pt>
                <c:pt idx="1">
                  <c:v>12</c:v>
                </c:pt>
                <c:pt idx="2">
                  <c:v>15</c:v>
                </c:pt>
                <c:pt idx="3">
                  <c:v>32</c:v>
                </c:pt>
                <c:pt idx="4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E3-4827-82D7-5CB5AFE56577}"/>
            </c:ext>
          </c:extLst>
        </c:ser>
        <c:ser>
          <c:idx val="1"/>
          <c:order val="1"/>
          <c:tx>
            <c:strRef>
              <c:f>HistoTableData!$D$60</c:f>
              <c:strCache>
                <c:ptCount val="1"/>
                <c:pt idx="0">
                  <c:v>2024 Avg (463 sec)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HistoTableData!$B$61:$B$65</c:f>
              <c:strCache>
                <c:ptCount val="5"/>
                <c:pt idx="0">
                  <c:v>&lt;250</c:v>
                </c:pt>
                <c:pt idx="1">
                  <c:v>251-300</c:v>
                </c:pt>
                <c:pt idx="2">
                  <c:v>301-350</c:v>
                </c:pt>
                <c:pt idx="3">
                  <c:v>351-400</c:v>
                </c:pt>
                <c:pt idx="4">
                  <c:v>400+</c:v>
                </c:pt>
              </c:strCache>
            </c:strRef>
          </c:cat>
          <c:val>
            <c:numRef>
              <c:f>HistoTableData!$D$61:$D$65</c:f>
              <c:numCache>
                <c:formatCode>General</c:formatCode>
                <c:ptCount val="5"/>
                <c:pt idx="0">
                  <c:v>0</c:v>
                </c:pt>
                <c:pt idx="1">
                  <c:v>3</c:v>
                </c:pt>
                <c:pt idx="2">
                  <c:v>5</c:v>
                </c:pt>
                <c:pt idx="3">
                  <c:v>13</c:v>
                </c:pt>
                <c:pt idx="4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E3-4827-82D7-5CB5AFE565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29119327"/>
        <c:axId val="929119743"/>
      </c:barChart>
      <c:catAx>
        <c:axId val="929119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929119743"/>
        <c:crosses val="autoZero"/>
        <c:auto val="1"/>
        <c:lblAlgn val="ctr"/>
        <c:lblOffset val="100"/>
        <c:noMultiLvlLbl val="0"/>
      </c:catAx>
      <c:valAx>
        <c:axId val="92911974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r>
                  <a:rPr lang="en-US"/>
                  <a:t>Percent of Samples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ysClr val="windowText" lastClr="000000"/>
                  </a:solidFill>
                  <a:latin typeface="Aptos" panose="020B00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9291193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ysClr val="windowText" lastClr="000000"/>
          </a:solidFill>
          <a:latin typeface="Aptos" panose="020B00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912128997934776E-2"/>
          <c:y val="3.3769863488092425E-2"/>
          <c:w val="0.83156600770648348"/>
          <c:h val="0.829794064203512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tx2"/>
            </a:solidFill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Italy</c:v>
                </c:pt>
                <c:pt idx="1">
                  <c:v>Algeria</c:v>
                </c:pt>
                <c:pt idx="2">
                  <c:v>Nigeria</c:v>
                </c:pt>
                <c:pt idx="3">
                  <c:v>Morocco</c:v>
                </c:pt>
                <c:pt idx="4">
                  <c:v>Venezuela</c:v>
                </c:pt>
                <c:pt idx="5">
                  <c:v>Belgium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5.9</c:v>
                </c:pt>
                <c:pt idx="1">
                  <c:v>3.2</c:v>
                </c:pt>
                <c:pt idx="2">
                  <c:v>1.8</c:v>
                </c:pt>
                <c:pt idx="3">
                  <c:v>1.2</c:v>
                </c:pt>
                <c:pt idx="4">
                  <c:v>0.8</c:v>
                </c:pt>
                <c:pt idx="5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04-4B6A-BB87-09AC2DD579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228404104"/>
        <c:axId val="22840449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Column3</c:v>
                </c:pt>
              </c:strCache>
            </c:strRef>
          </c:tx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Italy</c:v>
                </c:pt>
                <c:pt idx="1">
                  <c:v>Algeria</c:v>
                </c:pt>
                <c:pt idx="2">
                  <c:v>Nigeria</c:v>
                </c:pt>
                <c:pt idx="3">
                  <c:v>Morocco</c:v>
                </c:pt>
                <c:pt idx="4">
                  <c:v>Venezuela</c:v>
                </c:pt>
                <c:pt idx="5">
                  <c:v>Belgium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04-4B6A-BB87-09AC2DD579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8405280"/>
        <c:axId val="228404888"/>
      </c:lineChart>
      <c:catAx>
        <c:axId val="228404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8404496"/>
        <c:crosses val="autoZero"/>
        <c:auto val="1"/>
        <c:lblAlgn val="ctr"/>
        <c:lblOffset val="100"/>
        <c:noMultiLvlLbl val="0"/>
      </c:catAx>
      <c:valAx>
        <c:axId val="228404496"/>
        <c:scaling>
          <c:orientation val="minMax"/>
          <c:max val="8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228404104"/>
        <c:crosses val="autoZero"/>
        <c:crossBetween val="between"/>
        <c:majorUnit val="2"/>
      </c:valAx>
      <c:valAx>
        <c:axId val="228404888"/>
        <c:scaling>
          <c:orientation val="minMax"/>
          <c:max val="0.21774600000000005"/>
          <c:min val="0"/>
        </c:scaling>
        <c:delete val="0"/>
        <c:axPos val="r"/>
        <c:numFmt formatCode="#,##0.00" sourceLinked="0"/>
        <c:majorTickMark val="out"/>
        <c:minorTickMark val="none"/>
        <c:tickLblPos val="nextTo"/>
        <c:crossAx val="228405280"/>
        <c:crosses val="max"/>
        <c:crossBetween val="between"/>
        <c:majorUnit val="5.4436000000000012E-2"/>
      </c:valAx>
      <c:catAx>
        <c:axId val="2284052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2840488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U.S. Durum Export</a:t>
            </a:r>
            <a:r>
              <a:rPr lang="en-US" baseline="0" dirty="0"/>
              <a:t> Sales</a:t>
            </a:r>
            <a:endParaRPr lang="en-US" dirty="0"/>
          </a:p>
        </c:rich>
      </c:tx>
      <c:layout>
        <c:manualLayout>
          <c:xMode val="edge"/>
          <c:yMode val="edge"/>
          <c:x val="0.4632955624993728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2024/25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Italy</c:v>
                </c:pt>
                <c:pt idx="1">
                  <c:v>Haiti</c:v>
                </c:pt>
                <c:pt idx="2">
                  <c:v>Mexico</c:v>
                </c:pt>
                <c:pt idx="3">
                  <c:v>Venezuela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2.64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7A-4D33-9DF1-F80544B7B46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2025/26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Italy</c:v>
                </c:pt>
                <c:pt idx="1">
                  <c:v>Haiti</c:v>
                </c:pt>
                <c:pt idx="2">
                  <c:v>Mexico</c:v>
                </c:pt>
                <c:pt idx="3">
                  <c:v>Venezuela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2.72</c:v>
                </c:pt>
                <c:pt idx="1">
                  <c:v>0.6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7A-4D33-9DF1-F80544B7B4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1023743"/>
        <c:axId val="394687007"/>
      </c:barChart>
      <c:catAx>
        <c:axId val="421023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4687007"/>
        <c:crosses val="autoZero"/>
        <c:auto val="1"/>
        <c:lblAlgn val="ctr"/>
        <c:lblOffset val="100"/>
        <c:noMultiLvlLbl val="0"/>
      </c:catAx>
      <c:valAx>
        <c:axId val="3946870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023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/>
              <a:t>Canada</a:t>
            </a:r>
          </a:p>
        </c:rich>
      </c:tx>
      <c:layout>
        <c:manualLayout>
          <c:xMode val="edge"/>
          <c:yMode val="edge"/>
          <c:x val="0.31211996937882769"/>
          <c:y val="8.771929824561403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7.9710144927539875E-2"/>
          <c:y val="0.15789473684210525"/>
          <c:w val="0.84057971014492761"/>
          <c:h val="0.5185674816963669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Canada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prstClr val="black"/>
              </a:solidFill>
            </a:ln>
          </c:spPr>
          <c:invertIfNegative val="0"/>
          <c:dLbls>
            <c:dLbl>
              <c:idx val="1"/>
              <c:layout>
                <c:manualLayout>
                  <c:x val="2.0833333333333332E-2"/>
                  <c:y val="0.1575569830087027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8C-4B78-A177-ACD956AC92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23</c:v>
                </c:pt>
                <c:pt idx="1">
                  <c:v>24</c:v>
                </c:pt>
                <c:pt idx="2">
                  <c:v>Prj 25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4.0999999999999996</c:v>
                </c:pt>
                <c:pt idx="1">
                  <c:v>5.9</c:v>
                </c:pt>
                <c:pt idx="2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FC-4083-AD0D-52F557C090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452174096"/>
        <c:axId val="452174488"/>
      </c:barChart>
      <c:catAx>
        <c:axId val="452174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452174488"/>
        <c:crosses val="autoZero"/>
        <c:auto val="1"/>
        <c:lblAlgn val="ctr"/>
        <c:lblOffset val="100"/>
        <c:noMultiLvlLbl val="0"/>
      </c:catAx>
      <c:valAx>
        <c:axId val="452174488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4521740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/>
              <a:t>U.S.</a:t>
            </a:r>
          </a:p>
        </c:rich>
      </c:tx>
      <c:layout>
        <c:manualLayout>
          <c:xMode val="edge"/>
          <c:yMode val="edge"/>
          <c:x val="0.3794276196244793"/>
          <c:y val="5.5555555555555455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7.9710144927539833E-2"/>
          <c:y val="0.15789473684211386"/>
          <c:w val="0.84057971014492761"/>
          <c:h val="0.5715644426025694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20</c:v>
                </c:pt>
              </c:strCache>
            </c:strRef>
          </c:tx>
          <c:spPr>
            <a:solidFill>
              <a:srgbClr val="0070C0"/>
            </a:solidFill>
            <a:ln>
              <a:solidFill>
                <a:prstClr val="black"/>
              </a:solidFill>
            </a:ln>
          </c:spPr>
          <c:invertIfNegative val="0"/>
          <c:dLbls>
            <c:dLbl>
              <c:idx val="0"/>
              <c:layout>
                <c:manualLayout>
                  <c:x val="6.41025641025641E-3"/>
                  <c:y val="0.1606095071449402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7D-48CE-83E1-590919435282}"/>
                </c:ext>
              </c:extLst>
            </c:dLbl>
            <c:dLbl>
              <c:idx val="1"/>
              <c:layout>
                <c:manualLayout>
                  <c:x val="0"/>
                  <c:y val="0.1606095071449402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F45-420F-BA48-444EDE933F3F}"/>
                </c:ext>
              </c:extLst>
            </c:dLbl>
            <c:dLbl>
              <c:idx val="2"/>
              <c:layout>
                <c:manualLayout>
                  <c:x val="-1.1752000992018454E-16"/>
                  <c:y val="0.1606095071449402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29-4F0F-AA07-AA845E2082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23</c:v>
                </c:pt>
                <c:pt idx="1">
                  <c:v>24</c:v>
                </c:pt>
                <c:pt idx="2">
                  <c:v>Prj 25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1.6</c:v>
                </c:pt>
                <c:pt idx="1">
                  <c:v>2.2000000000000002</c:v>
                </c:pt>
                <c:pt idx="2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E8-4DB6-81C9-365D526534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452175272"/>
        <c:axId val="452175664"/>
      </c:barChart>
      <c:catAx>
        <c:axId val="452175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452175664"/>
        <c:crosses val="autoZero"/>
        <c:auto val="1"/>
        <c:lblAlgn val="ctr"/>
        <c:lblOffset val="100"/>
        <c:noMultiLvlLbl val="0"/>
      </c:catAx>
      <c:valAx>
        <c:axId val="452175664"/>
        <c:scaling>
          <c:orientation val="minMax"/>
          <c:max val="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452175272"/>
        <c:crosses val="autoZero"/>
        <c:crossBetween val="between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40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MEXICO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prstClr val="black"/>
              </a:solidFill>
            </a:ln>
          </c:spPr>
          <c:invertIfNegative val="0"/>
          <c:dLbls>
            <c:dLbl>
              <c:idx val="0"/>
              <c:layout>
                <c:manualLayout>
                  <c:x val="6.41025641025641E-3"/>
                  <c:y val="0.2053350316504554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D58-4601-8E0E-051FF6F2AF85}"/>
                </c:ext>
              </c:extLst>
            </c:dLbl>
            <c:dLbl>
              <c:idx val="1"/>
              <c:layout>
                <c:manualLayout>
                  <c:x val="0"/>
                  <c:y val="0.1676763933920023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58-4601-8E0E-051FF6F2AF85}"/>
                </c:ext>
              </c:extLst>
            </c:dLbl>
            <c:dLbl>
              <c:idx val="2"/>
              <c:layout>
                <c:manualLayout>
                  <c:x val="-1.1752000992018454E-16"/>
                  <c:y val="9.64821676702175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 i="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009640621845346"/>
                      <c:h val="0.157500385981164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6D58-4601-8E0E-051FF6F2AF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23</c:v>
                </c:pt>
                <c:pt idx="1">
                  <c:v>24</c:v>
                </c:pt>
                <c:pt idx="2">
                  <c:v>Prj 25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1.4</c:v>
                </c:pt>
                <c:pt idx="2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58-4601-8E0E-051FF6F2AF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99503472"/>
        <c:axId val="99501120"/>
      </c:barChart>
      <c:catAx>
        <c:axId val="99503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baseline="0"/>
            </a:pPr>
            <a:endParaRPr lang="en-US"/>
          </a:p>
        </c:txPr>
        <c:crossAx val="99501120"/>
        <c:crosses val="autoZero"/>
        <c:auto val="1"/>
        <c:lblAlgn val="ctr"/>
        <c:lblOffset val="100"/>
        <c:noMultiLvlLbl val="0"/>
      </c:catAx>
      <c:valAx>
        <c:axId val="99501120"/>
        <c:scaling>
          <c:orientation val="minMax"/>
          <c:max val="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99503472"/>
        <c:crosses val="autoZero"/>
        <c:crossBetween val="between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12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12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0.0416</cdr:x>
      <cdr:y>0.5436</cdr:y>
    </cdr:from>
    <cdr:to>
      <cdr:x>0.99201</cdr:x>
      <cdr:y>0.5436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B6FC6C2D-57DD-433C-B79E-8730F771E903}"/>
            </a:ext>
          </a:extLst>
        </cdr:cNvPr>
        <cdr:cNvCxnSpPr/>
      </cdr:nvCxnSpPr>
      <cdr:spPr>
        <a:xfrm xmlns:a="http://schemas.openxmlformats.org/drawingml/2006/main">
          <a:off x="396875" y="2365375"/>
          <a:ext cx="9067800" cy="0"/>
        </a:xfrm>
        <a:prstGeom xmlns:a="http://schemas.openxmlformats.org/drawingml/2006/main" prst="line">
          <a:avLst/>
        </a:prstGeom>
        <a:ln xmlns:a="http://schemas.openxmlformats.org/drawingml/2006/main" w="38100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0.70617</cdr:x>
      <cdr:y>0.00529</cdr:y>
    </cdr:from>
    <cdr:to>
      <cdr:x>1</cdr:x>
      <cdr:y>0.21543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A3A3B20-3759-4A02-932A-25600B258314}"/>
            </a:ext>
          </a:extLst>
        </cdr:cNvPr>
        <cdr:cNvSpPr txBox="1"/>
      </cdr:nvSpPr>
      <cdr:spPr>
        <a:xfrm xmlns:a="http://schemas.openxmlformats.org/drawingml/2006/main">
          <a:off x="6737480" y="23037"/>
          <a:ext cx="2803395" cy="9143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60" dirty="0"/>
            <a:t>Million Hectares</a:t>
          </a:r>
        </a:p>
      </cdr:txBody>
    </cdr:sp>
  </cdr:relSizeAnchor>
  <cdr:relSizeAnchor xmlns:cdr="http://schemas.openxmlformats.org/drawingml/2006/chartDrawing">
    <cdr:from>
      <cdr:x>0.47288</cdr:x>
      <cdr:y>0.36848</cdr:y>
    </cdr:from>
    <cdr:to>
      <cdr:x>0.72845</cdr:x>
      <cdr:y>0.57862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72AC328A-12AC-44AB-9727-4754E5B4BE25}"/>
            </a:ext>
          </a:extLst>
        </cdr:cNvPr>
        <cdr:cNvSpPr txBox="1"/>
      </cdr:nvSpPr>
      <cdr:spPr>
        <a:xfrm xmlns:a="http://schemas.openxmlformats.org/drawingml/2006/main">
          <a:off x="4511675" y="1603375"/>
          <a:ext cx="2438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b="1" dirty="0"/>
            <a:t>Total U.S. spring wheat </a:t>
          </a:r>
        </a:p>
        <a:p xmlns:a="http://schemas.openxmlformats.org/drawingml/2006/main">
          <a:r>
            <a:rPr lang="en-US" sz="2000" b="1" dirty="0"/>
            <a:t>acres down 6%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0.77446</cdr:x>
      <cdr:y>0.0041</cdr:y>
    </cdr:from>
    <cdr:to>
      <cdr:x>0.90223</cdr:x>
      <cdr:y>0.07415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CC04B47-7598-4411-8EF9-28EB63F229C2}"/>
            </a:ext>
          </a:extLst>
        </cdr:cNvPr>
        <cdr:cNvSpPr txBox="1"/>
      </cdr:nvSpPr>
      <cdr:spPr>
        <a:xfrm xmlns:a="http://schemas.openxmlformats.org/drawingml/2006/main">
          <a:off x="5851677" y="17841"/>
          <a:ext cx="965409" cy="3048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>
              <a:solidFill>
                <a:schemeClr val="tx1">
                  <a:lumMod val="50000"/>
                  <a:lumOff val="50000"/>
                </a:schemeClr>
              </a:solidFill>
            </a:rPr>
            <a:t>Tons per hectare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0.20932</cdr:x>
      <cdr:y>0.73623</cdr:y>
    </cdr:from>
    <cdr:to>
      <cdr:x>0.26522</cdr:x>
      <cdr:y>0.82379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F4ABB54-BB36-40A9-A1CD-09DBE27D4C87}"/>
            </a:ext>
          </a:extLst>
        </cdr:cNvPr>
        <cdr:cNvSpPr txBox="1"/>
      </cdr:nvSpPr>
      <cdr:spPr>
        <a:xfrm xmlns:a="http://schemas.openxmlformats.org/drawingml/2006/main">
          <a:off x="1997075" y="3203575"/>
          <a:ext cx="533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/>
            <a:t>258</a:t>
          </a:r>
        </a:p>
      </cdr:txBody>
    </cdr:sp>
  </cdr:relSizeAnchor>
  <cdr:relSizeAnchor xmlns:cdr="http://schemas.openxmlformats.org/drawingml/2006/chartDrawing">
    <cdr:from>
      <cdr:x>0.35122</cdr:x>
      <cdr:y>0.71872</cdr:y>
    </cdr:from>
    <cdr:to>
      <cdr:x>0.44706</cdr:x>
      <cdr:y>0.92886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E285E54D-A5BD-477E-BC80-92D06D6EB195}"/>
            </a:ext>
          </a:extLst>
        </cdr:cNvPr>
        <cdr:cNvSpPr txBox="1"/>
      </cdr:nvSpPr>
      <cdr:spPr>
        <a:xfrm xmlns:a="http://schemas.openxmlformats.org/drawingml/2006/main">
          <a:off x="3350954" y="31273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/>
            <a:t>260</a:t>
          </a:r>
        </a:p>
      </cdr:txBody>
    </cdr:sp>
  </cdr:relSizeAnchor>
  <cdr:relSizeAnchor xmlns:cdr="http://schemas.openxmlformats.org/drawingml/2006/chartDrawing">
    <cdr:from>
      <cdr:x>0.48885</cdr:x>
      <cdr:y>0.7012</cdr:y>
    </cdr:from>
    <cdr:to>
      <cdr:x>0.58469</cdr:x>
      <cdr:y>0.91135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2DF55E77-670B-4195-9723-E54920F5EBC6}"/>
            </a:ext>
          </a:extLst>
        </cdr:cNvPr>
        <cdr:cNvSpPr txBox="1"/>
      </cdr:nvSpPr>
      <cdr:spPr>
        <a:xfrm xmlns:a="http://schemas.openxmlformats.org/drawingml/2006/main">
          <a:off x="4664075" y="30511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/>
            <a:t>263</a:t>
          </a:r>
        </a:p>
      </cdr:txBody>
    </cdr:sp>
  </cdr:relSizeAnchor>
  <cdr:relSizeAnchor xmlns:cdr="http://schemas.openxmlformats.org/drawingml/2006/chartDrawing">
    <cdr:from>
      <cdr:x>0.6406</cdr:x>
      <cdr:y>0.59613</cdr:y>
    </cdr:from>
    <cdr:to>
      <cdr:x>0.73644</cdr:x>
      <cdr:y>0.80627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C8C5B5C5-8C05-449C-A624-C0A1CA3AC9CC}"/>
            </a:ext>
          </a:extLst>
        </cdr:cNvPr>
        <cdr:cNvSpPr txBox="1"/>
      </cdr:nvSpPr>
      <cdr:spPr>
        <a:xfrm xmlns:a="http://schemas.openxmlformats.org/drawingml/2006/main">
          <a:off x="6111875" y="25939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/>
            <a:t>267</a:t>
          </a:r>
        </a:p>
      </cdr:txBody>
    </cdr:sp>
  </cdr:relSizeAnchor>
  <cdr:relSizeAnchor xmlns:cdr="http://schemas.openxmlformats.org/drawingml/2006/chartDrawing">
    <cdr:from>
      <cdr:x>0.78436</cdr:x>
      <cdr:y>0.5</cdr:y>
    </cdr:from>
    <cdr:to>
      <cdr:x>0.8802</cdr:x>
      <cdr:y>0.71014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E236F5EB-E8F6-4A37-A8FC-3A4842EA7302}"/>
            </a:ext>
          </a:extLst>
        </cdr:cNvPr>
        <cdr:cNvSpPr txBox="1"/>
      </cdr:nvSpPr>
      <cdr:spPr>
        <a:xfrm xmlns:a="http://schemas.openxmlformats.org/drawingml/2006/main">
          <a:off x="7483475" y="217566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/>
            <a:t>273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7"/>
            <a:ext cx="3037840" cy="465138"/>
          </a:xfrm>
          <a:prstGeom prst="rect">
            <a:avLst/>
          </a:prstGeom>
        </p:spPr>
        <p:txBody>
          <a:bodyPr vert="horz" lIns="91413" tIns="45708" rIns="91413" bIns="45708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2" y="7"/>
            <a:ext cx="3037840" cy="465138"/>
          </a:xfrm>
          <a:prstGeom prst="rect">
            <a:avLst/>
          </a:prstGeom>
        </p:spPr>
        <p:txBody>
          <a:bodyPr vert="horz" lIns="91413" tIns="45708" rIns="91413" bIns="45708" rtlCol="0"/>
          <a:lstStyle>
            <a:lvl1pPr algn="r">
              <a:defRPr sz="1300"/>
            </a:lvl1pPr>
          </a:lstStyle>
          <a:p>
            <a:fld id="{13CA1B98-7C34-4592-9254-4448AB4F546E}" type="datetimeFigureOut">
              <a:rPr lang="en-US" smtClean="0"/>
              <a:pPr/>
              <a:t>11/6/2025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80"/>
            <a:ext cx="3037840" cy="465138"/>
          </a:xfrm>
          <a:prstGeom prst="rect">
            <a:avLst/>
          </a:prstGeom>
        </p:spPr>
        <p:txBody>
          <a:bodyPr vert="horz" lIns="91413" tIns="45708" rIns="91413" bIns="4570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2" y="8829680"/>
            <a:ext cx="3037840" cy="465138"/>
          </a:xfrm>
          <a:prstGeom prst="rect">
            <a:avLst/>
          </a:prstGeom>
        </p:spPr>
        <p:txBody>
          <a:bodyPr vert="horz" lIns="91413" tIns="45708" rIns="91413" bIns="45708" rtlCol="0" anchor="b"/>
          <a:lstStyle>
            <a:lvl1pPr algn="r">
              <a:defRPr sz="1300"/>
            </a:lvl1pPr>
          </a:lstStyle>
          <a:p>
            <a:fld id="{70E4BE89-A244-4DE5-BB47-F4569CD1E7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69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6"/>
            <a:ext cx="3038475" cy="466725"/>
          </a:xfrm>
          <a:prstGeom prst="rect">
            <a:avLst/>
          </a:prstGeom>
        </p:spPr>
        <p:txBody>
          <a:bodyPr vert="horz" lIns="91413" tIns="45708" rIns="91413" bIns="45708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5" y="6"/>
            <a:ext cx="3038475" cy="466725"/>
          </a:xfrm>
          <a:prstGeom prst="rect">
            <a:avLst/>
          </a:prstGeom>
        </p:spPr>
        <p:txBody>
          <a:bodyPr vert="horz" lIns="91413" tIns="45708" rIns="91413" bIns="45708" rtlCol="0"/>
          <a:lstStyle>
            <a:lvl1pPr algn="r">
              <a:defRPr sz="1300"/>
            </a:lvl1pPr>
          </a:lstStyle>
          <a:p>
            <a:fld id="{DC74C661-6E3C-4D13-8856-520D6CBD9D4A}" type="datetimeFigureOut">
              <a:rPr lang="en-US" smtClean="0"/>
              <a:t>11/6/2025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8" rIns="91413" bIns="4570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2" y="4473584"/>
            <a:ext cx="5607051" cy="3660773"/>
          </a:xfrm>
          <a:prstGeom prst="rect">
            <a:avLst/>
          </a:prstGeom>
        </p:spPr>
        <p:txBody>
          <a:bodyPr vert="horz" lIns="91413" tIns="45708" rIns="91413" bIns="457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8829680"/>
            <a:ext cx="3038475" cy="466725"/>
          </a:xfrm>
          <a:prstGeom prst="rect">
            <a:avLst/>
          </a:prstGeom>
        </p:spPr>
        <p:txBody>
          <a:bodyPr vert="horz" lIns="91413" tIns="45708" rIns="91413" bIns="4570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5" y="8829680"/>
            <a:ext cx="3038475" cy="466725"/>
          </a:xfrm>
          <a:prstGeom prst="rect">
            <a:avLst/>
          </a:prstGeom>
        </p:spPr>
        <p:txBody>
          <a:bodyPr vert="horz" lIns="91413" tIns="45708" rIns="91413" bIns="45708" rtlCol="0" anchor="b"/>
          <a:lstStyle>
            <a:lvl1pPr algn="r">
              <a:defRPr sz="1300"/>
            </a:lvl1pPr>
          </a:lstStyle>
          <a:p>
            <a:fld id="{70AC05E2-54DD-48EB-BF3A-2D657A57E6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516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AF4B1-1015-4242-A5B5-3B36FC10698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752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Overall falling number values are lower this year.  Still about two-thirds of the crop is 350 seconds or higher, buyers need to be aware that some is in the lower segments.</a:t>
            </a:r>
          </a:p>
          <a:p>
            <a:r>
              <a:rPr lang="en-US" i="1" dirty="0"/>
              <a:t>Note – generally domestic industry starts discounting at 320 or 330.  350 is considered acceptable for pasta products.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E62E4-05FB-4AAE-AC9A-49B19A24D4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08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7FEE-5514-422E-8B9D-C4063D67FFA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929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ND – some acreage gains to durum, barley, sunflower, corn</a:t>
            </a:r>
          </a:p>
          <a:p>
            <a:r>
              <a:rPr lang="en-US" dirty="0"/>
              <a:t>MT – check HRW trends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AC05E2-54DD-48EB-BF3A-2D657A57E69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436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E2836-DBF5-3E24-8DD8-29B392807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08D729-0C81-EB1E-2D33-900AF38A77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456F16-FA62-DF75-D125-AF081E2A93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the left of the yellow bar is the western (PNW-exportable) and to the right is eastern (Gulf/Great Lakes-exportable).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F0392A-BE68-9607-6CAE-99F1392720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E62E4-05FB-4AAE-AC9A-49B19A24D45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5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F3677-6B75-40ED-974D-F4911BD22B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7D41D2-0656-4EE1-87A7-E06384E72D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72346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3951B9-8FEE-496A-8569-D99595467EE3}"/>
              </a:ext>
            </a:extLst>
          </p:cNvPr>
          <p:cNvSpPr/>
          <p:nvPr userDrawn="1"/>
        </p:nvSpPr>
        <p:spPr>
          <a:xfrm>
            <a:off x="196404" y="0"/>
            <a:ext cx="3436259" cy="912427"/>
          </a:xfrm>
          <a:prstGeom prst="rect">
            <a:avLst/>
          </a:prstGeom>
          <a:solidFill>
            <a:srgbClr val="F99D3A"/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925" b="1" kern="1200" dirty="0">
                <a:solidFill>
                  <a:srgbClr val="FFFFFF"/>
                </a:solidFill>
                <a:latin typeface="+mj-lt"/>
                <a:ea typeface="+mn-ea"/>
                <a:cs typeface="+mn-cs"/>
              </a:rPr>
              <a:t>Hard Red Spring</a:t>
            </a:r>
          </a:p>
        </p:txBody>
      </p:sp>
    </p:spTree>
    <p:extLst>
      <p:ext uri="{BB962C8B-B14F-4D97-AF65-F5344CB8AC3E}">
        <p14:creationId xmlns:p14="http://schemas.microsoft.com/office/powerpoint/2010/main" val="1630903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46544E3-9D86-49EC-9854-DC80DC15D425}"/>
              </a:ext>
            </a:extLst>
          </p:cNvPr>
          <p:cNvSpPr/>
          <p:nvPr userDrawn="1"/>
        </p:nvSpPr>
        <p:spPr>
          <a:xfrm>
            <a:off x="196404" y="0"/>
            <a:ext cx="2417400" cy="912427"/>
          </a:xfrm>
          <a:prstGeom prst="rect">
            <a:avLst/>
          </a:prstGeom>
          <a:solidFill>
            <a:srgbClr val="B00024"/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925" b="1" kern="1200" dirty="0">
                <a:solidFill>
                  <a:srgbClr val="FFFFFF"/>
                </a:solidFill>
                <a:latin typeface="+mj-lt"/>
                <a:ea typeface="+mn-ea"/>
                <a:cs typeface="+mn-cs"/>
              </a:rPr>
              <a:t>Durum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D0504FE-6C7C-40DC-81BF-AE68DBBEA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3805" y="181474"/>
            <a:ext cx="9206895" cy="599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b="1"/>
            </a:lvl1pPr>
          </a:lstStyle>
          <a:p>
            <a:pPr marL="0"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345042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7">
            <a:extLst>
              <a:ext uri="{FF2B5EF4-FFF2-40B4-BE49-F238E27FC236}">
                <a16:creationId xmlns:a16="http://schemas.microsoft.com/office/drawing/2014/main" id="{0B3A3CC9-090B-C075-810D-1929CE4B6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623" y="729526"/>
            <a:ext cx="7420317" cy="441936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>
              <a:defRPr sz="3200" b="0">
                <a:solidFill>
                  <a:srgbClr val="372F2C"/>
                </a:solidFill>
                <a:latin typeface="Aptos" panose="020B0004020202020204" pitchFamily="34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F21F76-C03B-A158-F6E2-CEDC2C93F5BE}"/>
              </a:ext>
            </a:extLst>
          </p:cNvPr>
          <p:cNvSpPr/>
          <p:nvPr userDrawn="1"/>
        </p:nvSpPr>
        <p:spPr>
          <a:xfrm>
            <a:off x="506275" y="360832"/>
            <a:ext cx="29009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b="0" i="0" kern="1200" spc="600" dirty="0">
                <a:solidFill>
                  <a:schemeClr val="accent2"/>
                </a:solidFill>
                <a:latin typeface="Aptos Narrow" panose="020B0004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HARD RED SPRING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BE246A1C-BA2E-B4CE-6BF3-D6A8ED16208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93725" y="1304926"/>
            <a:ext cx="10971186" cy="45937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26D62E-B138-24A4-AE55-D3E6A667C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61"/>
          <a:stretch/>
        </p:blipFill>
        <p:spPr>
          <a:xfrm>
            <a:off x="-23468" y="0"/>
            <a:ext cx="370614" cy="6881999"/>
          </a:xfrm>
          <a:prstGeom prst="rect">
            <a:avLst/>
          </a:prstGeom>
        </p:spPr>
      </p:pic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BC6D62B7-D888-7648-B621-804AFDFAD0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6407" y="6146652"/>
            <a:ext cx="2016527" cy="50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82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>
            <a:extLst>
              <a:ext uri="{FF2B5EF4-FFF2-40B4-BE49-F238E27FC236}">
                <a16:creationId xmlns:a16="http://schemas.microsoft.com/office/drawing/2014/main" id="{9135E0AB-33D6-BFF4-D951-8C8946555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623" y="729526"/>
            <a:ext cx="7420317" cy="441936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>
              <a:defRPr sz="3200" b="0">
                <a:solidFill>
                  <a:srgbClr val="372F2C"/>
                </a:solidFill>
                <a:latin typeface="Aptos" panose="020B0004020202020204" pitchFamily="34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E3C327-06B6-FFD3-A5DC-EC0F4E2596DF}"/>
              </a:ext>
            </a:extLst>
          </p:cNvPr>
          <p:cNvSpPr/>
          <p:nvPr userDrawn="1"/>
        </p:nvSpPr>
        <p:spPr>
          <a:xfrm>
            <a:off x="506275" y="360832"/>
            <a:ext cx="29009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b="0" i="0" kern="1200" spc="600">
                <a:solidFill>
                  <a:schemeClr val="accent4"/>
                </a:solidFill>
                <a:latin typeface="Aptos Narrow" panose="020B000402020202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NORTHERN DURUM</a:t>
            </a:r>
            <a:endParaRPr lang="en-US" sz="1600" b="0" i="0" kern="1200" spc="600" baseline="30000">
              <a:solidFill>
                <a:schemeClr val="accent4"/>
              </a:solidFill>
              <a:latin typeface="Aptos Narrow" panose="020B0004020202020204" pitchFamily="34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8B41C1-A2F6-31FD-CA36-D13DAEEC4D9E}"/>
              </a:ext>
            </a:extLst>
          </p:cNvPr>
          <p:cNvSpPr/>
          <p:nvPr userDrawn="1"/>
        </p:nvSpPr>
        <p:spPr>
          <a:xfrm>
            <a:off x="454001" y="6234166"/>
            <a:ext cx="29009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b="0" i="0" dirty="0">
                <a:solidFill>
                  <a:srgbClr val="372F2C"/>
                </a:solidFill>
                <a:latin typeface="Aptos" panose="020B0004020202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2025 USW Crop Quality Seminars</a:t>
            </a:r>
          </a:p>
        </p:txBody>
      </p:sp>
      <p:pic>
        <p:nvPicPr>
          <p:cNvPr id="12" name="Picture 11" descr="Text&#10;&#10;Description automatically generated with low confidence">
            <a:extLst>
              <a:ext uri="{FF2B5EF4-FFF2-40B4-BE49-F238E27FC236}">
                <a16:creationId xmlns:a16="http://schemas.microsoft.com/office/drawing/2014/main" id="{E4C26CF6-92E8-1B5F-7B52-D1F1C20137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6407" y="6146652"/>
            <a:ext cx="2016527" cy="504131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C2BDAF9-9174-4AB7-B0B9-2B00A9DE890E}"/>
              </a:ext>
            </a:extLst>
          </p:cNvPr>
          <p:cNvCxnSpPr>
            <a:cxnSpLocks/>
          </p:cNvCxnSpPr>
          <p:nvPr userDrawn="1"/>
        </p:nvCxnSpPr>
        <p:spPr>
          <a:xfrm>
            <a:off x="454001" y="6157680"/>
            <a:ext cx="9144000" cy="0"/>
          </a:xfrm>
          <a:prstGeom prst="line">
            <a:avLst/>
          </a:prstGeom>
          <a:ln w="25400" cap="rnd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A2C322-2EA8-946C-6C84-AAC42F0913A0}"/>
              </a:ext>
            </a:extLst>
          </p:cNvPr>
          <p:cNvSpPr>
            <a:spLocks noGrp="1" noChangeAspect="1"/>
          </p:cNvSpPr>
          <p:nvPr>
            <p:ph sz="quarter" idx="11"/>
          </p:nvPr>
        </p:nvSpPr>
        <p:spPr>
          <a:xfrm>
            <a:off x="593725" y="1304926"/>
            <a:ext cx="10607040" cy="45937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69885D-5F4A-1DFB-72D6-9EBD36398A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411"/>
          <a:stretch/>
        </p:blipFill>
        <p:spPr>
          <a:xfrm>
            <a:off x="-23468" y="0"/>
            <a:ext cx="370614" cy="688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9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894B3-0800-456E-B3F6-3EDF23533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A4268-627C-4AF5-B035-7DC81160B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762" y="1825625"/>
            <a:ext cx="9541037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990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82C09-90B3-4ACA-B3B2-224E5EB9F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2451" y="15573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5B693-A616-45E2-9294-9260A13F7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2451" y="4589465"/>
            <a:ext cx="9525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558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3153C-9602-4FC4-8DB2-534522B6E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1" y="365127"/>
            <a:ext cx="894079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16512-82B9-46DA-91BC-C565705851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208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71313F-8ED3-4BCD-A1F7-71719BEE5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7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4935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AE406-8666-4F7D-9F70-D4BA2740D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7"/>
            <a:ext cx="9652001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A9D359-2C21-4B11-BD4D-9AE735662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198" y="16002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3540D7-A9AD-41BD-A4DB-7078D3709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9198" y="2474743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3AED8C-F5BA-4469-B1E3-C3E21EF66D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07809" y="165083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7B7F84-72B5-4AAD-967E-4D8D849447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04001" y="2474743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1258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911F4-519E-4A70-B8B8-9448CDB73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4251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719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854C7-866E-4780-B2FC-F0147F658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0" y="43701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36820-3A36-441D-B29D-4BDBCC8CA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0" y="99736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5F536-E151-4684-B332-3121D0EC1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2400" y="205940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6587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6F3C2-4FC3-4F32-A6BC-7FABF3612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982" y="47051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DC55EC-B8E6-49EC-9F7A-901CDF0953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94684" y="99536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6B2191-8019-48B3-9CC0-2E743AFC31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0098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42B817-B3E8-4866-A6E1-4745D1C65928}"/>
              </a:ext>
            </a:extLst>
          </p:cNvPr>
          <p:cNvSpPr/>
          <p:nvPr/>
        </p:nvSpPr>
        <p:spPr>
          <a:xfrm>
            <a:off x="425116" y="0"/>
            <a:ext cx="9144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9684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B19AA4C-B979-4D14-B0D9-AD91549CC5F5}"/>
              </a:ext>
            </a:extLst>
          </p:cNvPr>
          <p:cNvCxnSpPr>
            <a:cxnSpLocks/>
          </p:cNvCxnSpPr>
          <p:nvPr/>
        </p:nvCxnSpPr>
        <p:spPr>
          <a:xfrm>
            <a:off x="988595" y="0"/>
            <a:ext cx="0" cy="685800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A5A3BE4-1A58-4363-BA54-8D031FF4BCED}"/>
              </a:ext>
            </a:extLst>
          </p:cNvPr>
          <p:cNvCxnSpPr>
            <a:cxnSpLocks/>
          </p:cNvCxnSpPr>
          <p:nvPr/>
        </p:nvCxnSpPr>
        <p:spPr>
          <a:xfrm>
            <a:off x="1060781" y="0"/>
            <a:ext cx="0" cy="6858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6E660721-EF25-4414-9656-5FAFF3368620}"/>
              </a:ext>
            </a:extLst>
          </p:cNvPr>
          <p:cNvSpPr/>
          <p:nvPr/>
        </p:nvSpPr>
        <p:spPr>
          <a:xfrm>
            <a:off x="4011" y="0"/>
            <a:ext cx="914400" cy="6858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E298F4-A22C-48B8-851A-A8368432F60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816" y="5806408"/>
            <a:ext cx="2103184" cy="10515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EF09DE-7517-4AD0-9728-2A56A4B559A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124" y="132955"/>
            <a:ext cx="1982568" cy="155773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9E94E5-0D6C-4895-9E42-83B19FE27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2761" y="365127"/>
            <a:ext cx="76681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2A7057-E9D1-4F65-B193-5C5EEE724D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5139" y="1825625"/>
            <a:ext cx="101586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80D360-57B0-46C7-AF55-481574920146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6176963"/>
            <a:ext cx="2438397" cy="50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29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chart" Target="../charts/chart7.xml"/><Relationship Id="rId7" Type="http://schemas.openxmlformats.org/officeDocument/2006/relationships/chart" Target="../charts/chart11.xml"/><Relationship Id="rId12" Type="http://schemas.openxmlformats.org/officeDocument/2006/relationships/chart" Target="../charts/chart16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11" Type="http://schemas.openxmlformats.org/officeDocument/2006/relationships/chart" Target="../charts/chart15.xml"/><Relationship Id="rId5" Type="http://schemas.openxmlformats.org/officeDocument/2006/relationships/chart" Target="../charts/chart9.xml"/><Relationship Id="rId10" Type="http://schemas.openxmlformats.org/officeDocument/2006/relationships/chart" Target="../charts/chart14.xml"/><Relationship Id="rId4" Type="http://schemas.openxmlformats.org/officeDocument/2006/relationships/chart" Target="../charts/chart8.xml"/><Relationship Id="rId9" Type="http://schemas.openxmlformats.org/officeDocument/2006/relationships/chart" Target="../charts/char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3898240" y="3029999"/>
            <a:ext cx="3822800" cy="1615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Aft>
                <a:spcPct val="15000"/>
              </a:spcAft>
              <a:defRPr/>
            </a:pPr>
            <a:r>
              <a:rPr lang="en-US" sz="1050" dirty="0"/>
              <a:t> </a:t>
            </a:r>
            <a:endParaRPr lang="en-US" sz="731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A0D6BE-C6AC-4485-BF58-52DD7C213F9A}"/>
              </a:ext>
            </a:extLst>
          </p:cNvPr>
          <p:cNvSpPr/>
          <p:nvPr/>
        </p:nvSpPr>
        <p:spPr>
          <a:xfrm>
            <a:off x="6006913" y="3290500"/>
            <a:ext cx="23275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 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218DC4-74DD-4DAB-8866-FB23C3B2DA8F}"/>
              </a:ext>
            </a:extLst>
          </p:cNvPr>
          <p:cNvSpPr/>
          <p:nvPr/>
        </p:nvSpPr>
        <p:spPr>
          <a:xfrm>
            <a:off x="6006913" y="3290500"/>
            <a:ext cx="23275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8CBA1E-9E3C-44C3-8BE6-78E2A794EB4D}"/>
              </a:ext>
            </a:extLst>
          </p:cNvPr>
          <p:cNvSpPr/>
          <p:nvPr/>
        </p:nvSpPr>
        <p:spPr>
          <a:xfrm>
            <a:off x="6006913" y="3290500"/>
            <a:ext cx="23275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A90F4D-A51A-4FD8-9416-D225A1CAFAF4}"/>
              </a:ext>
            </a:extLst>
          </p:cNvPr>
          <p:cNvSpPr/>
          <p:nvPr/>
        </p:nvSpPr>
        <p:spPr>
          <a:xfrm>
            <a:off x="6006913" y="3290500"/>
            <a:ext cx="23275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1A4FA7-6D15-467F-9249-B99DE011DB19}"/>
              </a:ext>
            </a:extLst>
          </p:cNvPr>
          <p:cNvSpPr txBox="1"/>
          <p:nvPr/>
        </p:nvSpPr>
        <p:spPr>
          <a:xfrm>
            <a:off x="6225384" y="2357393"/>
            <a:ext cx="755336" cy="473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25" dirty="0">
                <a:solidFill>
                  <a:schemeClr val="bg1"/>
                </a:solidFill>
              </a:rPr>
              <a:t>North Dakota</a:t>
            </a:r>
          </a:p>
          <a:p>
            <a:pPr algn="ctr"/>
            <a:r>
              <a:rPr lang="en-US" sz="825" dirty="0">
                <a:solidFill>
                  <a:schemeClr val="bg1"/>
                </a:solidFill>
              </a:rPr>
              <a:t>#1 HRS</a:t>
            </a:r>
          </a:p>
          <a:p>
            <a:pPr algn="ctr"/>
            <a:r>
              <a:rPr lang="en-US" sz="825" dirty="0">
                <a:solidFill>
                  <a:schemeClr val="bg1"/>
                </a:solidFill>
              </a:rPr>
              <a:t>#1 Durum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90A01360-5B43-4D56-86D2-38BE898844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1691" y="513664"/>
            <a:ext cx="10363200" cy="23876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	2025 HRS and Durum Harvest Summary and Outlooks</a:t>
            </a:r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2A8AD94C-C5A8-4325-8236-5A2BB0D7F3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Erica Olson</a:t>
            </a:r>
          </a:p>
          <a:p>
            <a:r>
              <a:rPr lang="en-US" dirty="0"/>
              <a:t>Director of Research and Marketing</a:t>
            </a:r>
          </a:p>
          <a:p>
            <a:r>
              <a:rPr lang="en-US" dirty="0"/>
              <a:t>North Dakota Wheat Commission</a:t>
            </a:r>
          </a:p>
        </p:txBody>
      </p:sp>
    </p:spTree>
    <p:extLst>
      <p:ext uri="{BB962C8B-B14F-4D97-AF65-F5344CB8AC3E}">
        <p14:creationId xmlns:p14="http://schemas.microsoft.com/office/powerpoint/2010/main" val="1589421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Box 128">
            <a:extLst>
              <a:ext uri="{FF2B5EF4-FFF2-40B4-BE49-F238E27FC236}">
                <a16:creationId xmlns:a16="http://schemas.microsoft.com/office/drawing/2014/main" id="{6D5F320C-0481-4CEF-97CB-9CDFF94FE8DD}"/>
              </a:ext>
            </a:extLst>
          </p:cNvPr>
          <p:cNvSpPr txBox="1"/>
          <p:nvPr/>
        </p:nvSpPr>
        <p:spPr>
          <a:xfrm>
            <a:off x="3280121" y="2581704"/>
            <a:ext cx="94128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</a:rPr>
              <a:t>13.2%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F2B2BCE5-0B72-4041-B801-7DE3563D4418}"/>
              </a:ext>
            </a:extLst>
          </p:cNvPr>
          <p:cNvSpPr txBox="1"/>
          <p:nvPr/>
        </p:nvSpPr>
        <p:spPr>
          <a:xfrm>
            <a:off x="7650074" y="2595097"/>
            <a:ext cx="94128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</a:rPr>
              <a:t>13.1%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DE3083A9-46B8-4B06-8907-B88DF04FECA0}"/>
              </a:ext>
            </a:extLst>
          </p:cNvPr>
          <p:cNvSpPr txBox="1"/>
          <p:nvPr/>
        </p:nvSpPr>
        <p:spPr>
          <a:xfrm rot="18980937">
            <a:off x="5974457" y="2583556"/>
            <a:ext cx="94128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</a:rPr>
              <a:t>13.1%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A4967CB3-864E-4D93-814B-9EE22AB9915E}"/>
              </a:ext>
            </a:extLst>
          </p:cNvPr>
          <p:cNvSpPr txBox="1"/>
          <p:nvPr/>
        </p:nvSpPr>
        <p:spPr>
          <a:xfrm>
            <a:off x="6145804" y="3479471"/>
            <a:ext cx="94128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</a:rPr>
              <a:t>14.4%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5E21FBFB-EC7B-4021-8FB9-789FE3F7E379}"/>
              </a:ext>
            </a:extLst>
          </p:cNvPr>
          <p:cNvSpPr txBox="1"/>
          <p:nvPr/>
        </p:nvSpPr>
        <p:spPr>
          <a:xfrm>
            <a:off x="5057044" y="2682294"/>
            <a:ext cx="94128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</a:rPr>
              <a:t>13.5%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24362E41-68B1-4899-B5DF-2CD6C4433D25}"/>
              </a:ext>
            </a:extLst>
          </p:cNvPr>
          <p:cNvSpPr txBox="1"/>
          <p:nvPr/>
        </p:nvSpPr>
        <p:spPr>
          <a:xfrm rot="19105429">
            <a:off x="6670135" y="2670752"/>
            <a:ext cx="94128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</a:rPr>
              <a:t>13.4%</a:t>
            </a:r>
          </a:p>
        </p:txBody>
      </p:sp>
      <p:pic>
        <p:nvPicPr>
          <p:cNvPr id="128" name="Picture 127">
            <a:extLst>
              <a:ext uri="{FF2B5EF4-FFF2-40B4-BE49-F238E27FC236}">
                <a16:creationId xmlns:a16="http://schemas.microsoft.com/office/drawing/2014/main" id="{15460D59-C387-4E12-9E99-696A4007A7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238" y="2682294"/>
            <a:ext cx="2606249" cy="1731017"/>
          </a:xfrm>
          <a:prstGeom prst="rect">
            <a:avLst/>
          </a:prstGeom>
          <a:effectLst>
            <a:glow rad="127000">
              <a:schemeClr val="tx2"/>
            </a:glow>
          </a:effectLst>
        </p:spPr>
      </p:pic>
      <p:graphicFrame>
        <p:nvGraphicFramePr>
          <p:cNvPr id="135" name="Content Placeholder 6">
            <a:extLst>
              <a:ext uri="{FF2B5EF4-FFF2-40B4-BE49-F238E27FC236}">
                <a16:creationId xmlns:a16="http://schemas.microsoft.com/office/drawing/2014/main" id="{89A0C299-C0C9-4936-B0E9-7FD12AA760E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812760" y="1690690"/>
          <a:ext cx="6035838" cy="3948111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3127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9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9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9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7315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5564" marR="65564" marT="34290" marB="34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2025 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5564" marR="65564" marT="34290" marB="34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2024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5564" marR="65564" marT="34290" marB="34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5-Yr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Avg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5564" marR="65564" marT="34290" marB="3429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0199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u="none" strike="noStrike" dirty="0">
                          <a:effectLst/>
                        </a:rPr>
                        <a:t>Semolina Color Score (*b yellow)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68580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kern="1200" dirty="0">
                          <a:effectLst/>
                        </a:rPr>
                        <a:t>28.7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effectLst/>
                        </a:rPr>
                        <a:t>30.0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effectLst/>
                        </a:rPr>
                        <a:t>30.4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0199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u="none" strike="noStrike" dirty="0">
                          <a:effectLst/>
                        </a:rPr>
                        <a:t>Cooked Weight (g)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68580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kern="1200" dirty="0">
                          <a:effectLst/>
                        </a:rPr>
                        <a:t>32.1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effectLst/>
                        </a:rPr>
                        <a:t>30.1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effectLst/>
                        </a:rPr>
                        <a:t>31.0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3253540357"/>
                  </a:ext>
                </a:extLst>
              </a:tr>
              <a:tr h="770199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u="none" strike="noStrike" dirty="0">
                          <a:effectLst/>
                        </a:rPr>
                        <a:t>Cooked Loss (%)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68580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kern="1200" dirty="0">
                          <a:effectLst/>
                        </a:rPr>
                        <a:t>6.9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effectLst/>
                        </a:rPr>
                        <a:t>7.2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effectLst/>
                        </a:rPr>
                        <a:t>7.3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0199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u="none" strike="noStrike" dirty="0">
                          <a:effectLst/>
                        </a:rPr>
                        <a:t>Cooked Firmness (g cm)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68580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kern="1200" dirty="0">
                          <a:effectLst/>
                        </a:rPr>
                        <a:t>8.4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effectLst/>
                        </a:rPr>
                        <a:t>6.7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kern="1200" dirty="0">
                          <a:effectLst/>
                        </a:rPr>
                        <a:t>4.7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31526803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391E5822-8CE7-4A08-A336-C1430D644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2025 Northern Durum Pasta Data</a:t>
            </a:r>
          </a:p>
        </p:txBody>
      </p:sp>
    </p:spTree>
    <p:extLst>
      <p:ext uri="{BB962C8B-B14F-4D97-AF65-F5344CB8AC3E}">
        <p14:creationId xmlns:p14="http://schemas.microsoft.com/office/powerpoint/2010/main" val="3296177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0200" y="228600"/>
            <a:ext cx="7086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U.S. Durum Supply and Demand</a:t>
            </a:r>
            <a:br>
              <a:rPr lang="en-US" sz="4000" dirty="0"/>
            </a:br>
            <a:r>
              <a:rPr lang="en-US" sz="2700" dirty="0"/>
              <a:t>Million Bushels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2362200" y="1401726"/>
          <a:ext cx="7696202" cy="4998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76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67647">
                  <a:extLst>
                    <a:ext uri="{9D8B030D-6E8A-4147-A177-3AD203B41FA5}">
                      <a16:colId xmlns:a16="http://schemas.microsoft.com/office/drawing/2014/main" val="3817494625"/>
                    </a:ext>
                  </a:extLst>
                </a:gridCol>
                <a:gridCol w="1253327">
                  <a:extLst>
                    <a:ext uri="{9D8B030D-6E8A-4147-A177-3AD203B41FA5}">
                      <a16:colId xmlns:a16="http://schemas.microsoft.com/office/drawing/2014/main" val="33811396"/>
                    </a:ext>
                  </a:extLst>
                </a:gridCol>
                <a:gridCol w="1253327">
                  <a:extLst>
                    <a:ext uri="{9D8B030D-6E8A-4147-A177-3AD203B41FA5}">
                      <a16:colId xmlns:a16="http://schemas.microsoft.com/office/drawing/2014/main" val="3473371194"/>
                    </a:ext>
                  </a:extLst>
                </a:gridCol>
                <a:gridCol w="14271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19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22-23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23-24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24-25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Prj</a:t>
                      </a:r>
                      <a:endParaRPr lang="en-US" dirty="0"/>
                    </a:p>
                    <a:p>
                      <a:r>
                        <a:rPr lang="en-US" dirty="0"/>
                        <a:t>25-26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890">
                <a:tc>
                  <a:txBody>
                    <a:bodyPr/>
                    <a:lstStyle/>
                    <a:p>
                      <a:r>
                        <a:rPr lang="en-US" sz="1600" dirty="0"/>
                        <a:t>Beg</a:t>
                      </a:r>
                      <a:r>
                        <a:rPr lang="en-US" sz="1600" baseline="0" dirty="0"/>
                        <a:t> Stocks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baseline="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baseline="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baseline="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baseline="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baseline="0" dirty="0">
                          <a:solidFill>
                            <a:srgbClr val="FF0000"/>
                          </a:solidFill>
                        </a:rPr>
                        <a:t>+33%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886">
                <a:tc>
                  <a:txBody>
                    <a:bodyPr/>
                    <a:lstStyle/>
                    <a:p>
                      <a:r>
                        <a:rPr lang="en-US" sz="1600" dirty="0"/>
                        <a:t>Production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baseline="0" dirty="0">
                          <a:solidFill>
                            <a:schemeClr val="tx1"/>
                          </a:solidFill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baseline="0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baseline="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baseline="0" dirty="0">
                          <a:solidFill>
                            <a:schemeClr val="tx1"/>
                          </a:solidFill>
                        </a:rPr>
                        <a:t>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baseline="0" dirty="0">
                          <a:solidFill>
                            <a:srgbClr val="FF0000"/>
                          </a:solidFill>
                        </a:rPr>
                        <a:t>+9%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163">
                <a:tc>
                  <a:txBody>
                    <a:bodyPr/>
                    <a:lstStyle/>
                    <a:p>
                      <a:r>
                        <a:rPr lang="en-US" sz="1600" dirty="0"/>
                        <a:t>Imports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baseline="0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baseline="0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baseline="0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baseline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baseline="0" dirty="0">
                          <a:solidFill>
                            <a:srgbClr val="FF0000"/>
                          </a:solidFill>
                        </a:rPr>
                        <a:t>-22%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886">
                <a:tc>
                  <a:txBody>
                    <a:bodyPr/>
                    <a:lstStyle/>
                    <a:p>
                      <a:r>
                        <a:rPr lang="en-US" sz="1600" dirty="0"/>
                        <a:t>Tot Supply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baseline="0" dirty="0">
                          <a:solidFill>
                            <a:schemeClr val="tx1"/>
                          </a:solidFill>
                        </a:rPr>
                        <a:t>139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baseline="0" dirty="0">
                          <a:solidFill>
                            <a:schemeClr val="tx1"/>
                          </a:solidFill>
                        </a:rPr>
                        <a:t>132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baseline="0" dirty="0">
                          <a:solidFill>
                            <a:schemeClr val="tx1"/>
                          </a:solidFill>
                        </a:rPr>
                        <a:t>152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baseline="0" dirty="0">
                          <a:solidFill>
                            <a:schemeClr val="tx1"/>
                          </a:solidFill>
                        </a:rPr>
                        <a:t>155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baseline="0" dirty="0">
                          <a:solidFill>
                            <a:srgbClr val="FF0000"/>
                          </a:solidFill>
                        </a:rPr>
                        <a:t>+2%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163">
                <a:tc>
                  <a:txBody>
                    <a:bodyPr/>
                    <a:lstStyle/>
                    <a:p>
                      <a:r>
                        <a:rPr lang="en-US" sz="1600" dirty="0"/>
                        <a:t>Food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baseline="0" dirty="0">
                          <a:solidFill>
                            <a:schemeClr val="tx1"/>
                          </a:solidFill>
                        </a:rPr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baseline="0" dirty="0">
                          <a:solidFill>
                            <a:schemeClr val="tx1"/>
                          </a:solidFill>
                        </a:rPr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baseline="0" dirty="0">
                          <a:solidFill>
                            <a:schemeClr val="tx1"/>
                          </a:solidFill>
                        </a:rPr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baseline="0" dirty="0">
                          <a:solidFill>
                            <a:schemeClr val="tx1"/>
                          </a:solidFill>
                        </a:rPr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baseline="0" dirty="0">
                          <a:solidFill>
                            <a:srgbClr val="FF0000"/>
                          </a:solidFill>
                        </a:rPr>
                        <a:t>-3%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163">
                <a:tc>
                  <a:txBody>
                    <a:bodyPr/>
                    <a:lstStyle/>
                    <a:p>
                      <a:r>
                        <a:rPr lang="en-US" sz="1600" dirty="0"/>
                        <a:t>Feed &amp; Residual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baseline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baseline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baseline="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baseline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baseline="0" dirty="0">
                          <a:solidFill>
                            <a:srgbClr val="FF0000"/>
                          </a:solidFill>
                        </a:rPr>
                        <a:t>-53%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142693"/>
                  </a:ext>
                </a:extLst>
              </a:tr>
              <a:tr h="408163">
                <a:tc>
                  <a:txBody>
                    <a:bodyPr/>
                    <a:lstStyle/>
                    <a:p>
                      <a:r>
                        <a:rPr lang="en-US" sz="1600" dirty="0"/>
                        <a:t>Exports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baseline="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baseline="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baseline="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baseline="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baseline="0" dirty="0">
                          <a:solidFill>
                            <a:srgbClr val="FF0000"/>
                          </a:solidFill>
                        </a:rPr>
                        <a:t>+32%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163">
                <a:tc>
                  <a:txBody>
                    <a:bodyPr/>
                    <a:lstStyle/>
                    <a:p>
                      <a:r>
                        <a:rPr lang="en-US" sz="1600" dirty="0"/>
                        <a:t>Tot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baseline="0" dirty="0">
                          <a:solidFill>
                            <a:schemeClr val="tx1"/>
                          </a:solidFill>
                        </a:rPr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baseline="0" dirty="0">
                          <a:solidFill>
                            <a:schemeClr val="tx1"/>
                          </a:solidFill>
                        </a:rPr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baseline="0" dirty="0">
                          <a:solidFill>
                            <a:schemeClr val="tx1"/>
                          </a:solidFill>
                        </a:rPr>
                        <a:t>124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baseline="0" dirty="0">
                          <a:solidFill>
                            <a:schemeClr val="tx1"/>
                          </a:solidFill>
                        </a:rPr>
                        <a:t>118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baseline="0" dirty="0">
                          <a:solidFill>
                            <a:srgbClr val="FF0000"/>
                          </a:solidFill>
                        </a:rPr>
                        <a:t>-5%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694">
                <a:tc>
                  <a:txBody>
                    <a:bodyPr/>
                    <a:lstStyle/>
                    <a:p>
                      <a:r>
                        <a:rPr lang="en-US" sz="1600" dirty="0"/>
                        <a:t>End Stocks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baseline="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baseline="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baseline="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baseline="0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baseline="0" dirty="0">
                          <a:solidFill>
                            <a:srgbClr val="FF0000"/>
                          </a:solidFill>
                        </a:rPr>
                        <a:t>+36%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7628">
                <a:tc>
                  <a:txBody>
                    <a:bodyPr/>
                    <a:lstStyle/>
                    <a:p>
                      <a:r>
                        <a:rPr lang="en-US" sz="1600" dirty="0"/>
                        <a:t>S/U </a:t>
                      </a:r>
                      <a:r>
                        <a:rPr lang="en-US" sz="1600" baseline="0" dirty="0"/>
                        <a:t> Ratio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baseline="0" dirty="0">
                          <a:solidFill>
                            <a:schemeClr val="tx1"/>
                          </a:solidFill>
                        </a:rPr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baseline="0" dirty="0">
                          <a:solidFill>
                            <a:schemeClr val="tx1"/>
                          </a:solidFill>
                        </a:rPr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baseline="0" dirty="0">
                          <a:solidFill>
                            <a:schemeClr val="tx1"/>
                          </a:solidFill>
                        </a:rPr>
                        <a:t>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baseline="0" dirty="0">
                          <a:solidFill>
                            <a:schemeClr val="tx1"/>
                          </a:solidFill>
                        </a:rPr>
                        <a:t>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48600" y="6311743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USDA  September 25</a:t>
            </a:r>
          </a:p>
          <a:p>
            <a:r>
              <a:rPr lang="en-US" sz="1400" dirty="0"/>
              <a:t>Xldata/durum/S&amp;D</a:t>
            </a:r>
          </a:p>
        </p:txBody>
      </p:sp>
    </p:spTree>
    <p:extLst>
      <p:ext uri="{BB962C8B-B14F-4D97-AF65-F5344CB8AC3E}">
        <p14:creationId xmlns:p14="http://schemas.microsoft.com/office/powerpoint/2010/main" val="1690604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200" dirty="0"/>
              <a:t>Top Markets for U.S. Durum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182BF1B-112A-447D-9EC1-F90A85C15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7946" y="1258890"/>
            <a:ext cx="5157787" cy="823912"/>
          </a:xfrm>
        </p:spPr>
        <p:txBody>
          <a:bodyPr/>
          <a:lstStyle/>
          <a:p>
            <a:r>
              <a:rPr lang="en-US" dirty="0"/>
              <a:t>2024-25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1219200" y="2474913"/>
          <a:ext cx="5157788" cy="3684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80E424-9A5B-4454-B2C7-78E0AFA8E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100" y="1205574"/>
            <a:ext cx="5183188" cy="823912"/>
          </a:xfrm>
        </p:spPr>
        <p:txBody>
          <a:bodyPr/>
          <a:lstStyle/>
          <a:p>
            <a:r>
              <a:rPr lang="en-US" dirty="0"/>
              <a:t>2025-26 (to date)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93469AA4-BE0C-47E7-965C-FE675835EA45}"/>
              </a:ext>
            </a:extLst>
          </p:cNvPr>
          <p:cNvGraphicFramePr>
            <a:graphicFrameLocks noGrp="1"/>
          </p:cNvGraphicFramePr>
          <p:nvPr>
            <p:ph sz="quarter" idx="4"/>
            <p:extLst/>
          </p:nvPr>
        </p:nvGraphicFramePr>
        <p:xfrm>
          <a:off x="6662100" y="2211341"/>
          <a:ext cx="5183188" cy="3684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51558" y="2265018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Million Bushel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98689" y="2111080"/>
            <a:ext cx="1147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Million Ton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CA1C06-E0E9-4233-8A1C-A9C62E0E5D96}"/>
              </a:ext>
            </a:extLst>
          </p:cNvPr>
          <p:cNvSpPr txBox="1"/>
          <p:nvPr/>
        </p:nvSpPr>
        <p:spPr>
          <a:xfrm>
            <a:off x="8229600" y="27432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of last report, durum sales were up 3% on the year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70329C-7BD2-4F76-8FC7-1D3175A980F0}"/>
              </a:ext>
            </a:extLst>
          </p:cNvPr>
          <p:cNvSpPr txBox="1"/>
          <p:nvPr/>
        </p:nvSpPr>
        <p:spPr>
          <a:xfrm>
            <a:off x="1164937" y="2162832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Million Bushel</a:t>
            </a:r>
          </a:p>
        </p:txBody>
      </p:sp>
    </p:spTree>
    <p:extLst>
      <p:ext uri="{BB962C8B-B14F-4D97-AF65-F5344CB8AC3E}">
        <p14:creationId xmlns:p14="http://schemas.microsoft.com/office/powerpoint/2010/main" val="1911745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329D9-1180-4512-A0C8-D396FD93B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Durum Situation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55CC3-2723-45EB-87CE-D77FF5EA3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657020"/>
            <a:ext cx="9541037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Production reached a 9-year high in 2025 after years of production issues in various regions</a:t>
            </a:r>
          </a:p>
          <a:p>
            <a:r>
              <a:rPr lang="en-US" dirty="0"/>
              <a:t>Supply and demand situation is much more comfortable than in recent years</a:t>
            </a:r>
          </a:p>
          <a:p>
            <a:r>
              <a:rPr lang="en-US" dirty="0"/>
              <a:t>Very few production related problems</a:t>
            </a:r>
          </a:p>
          <a:p>
            <a:pPr lvl="1"/>
            <a:r>
              <a:rPr lang="en-US" dirty="0"/>
              <a:t>Weather conditions caused variable quality in U.S., Canada, Russia and Kazakhstan, but not overly concerning given higher production levels</a:t>
            </a:r>
          </a:p>
          <a:p>
            <a:pPr lvl="1"/>
            <a:r>
              <a:rPr lang="en-US" dirty="0"/>
              <a:t>Mexico’s production impacted by drought</a:t>
            </a:r>
          </a:p>
          <a:p>
            <a:r>
              <a:rPr lang="en-US" dirty="0"/>
              <a:t>Trade projected to decline, especially in Europe and North Africa where production rebounded</a:t>
            </a:r>
          </a:p>
          <a:p>
            <a:r>
              <a:rPr lang="en-US" dirty="0"/>
              <a:t>However, food use could hit a record – lower prices incentivizing more durum use.  Consumption in general remains fairly consistent</a:t>
            </a:r>
          </a:p>
          <a:p>
            <a:r>
              <a:rPr lang="en-US" dirty="0"/>
              <a:t>Ending stocks continue to increase</a:t>
            </a:r>
          </a:p>
        </p:txBody>
      </p:sp>
    </p:spTree>
    <p:extLst>
      <p:ext uri="{BB962C8B-B14F-4D97-AF65-F5344CB8AC3E}">
        <p14:creationId xmlns:p14="http://schemas.microsoft.com/office/powerpoint/2010/main" val="965909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DEFA9-0788-4698-A636-C7308A8F6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52400"/>
            <a:ext cx="7668123" cy="1325563"/>
          </a:xfrm>
        </p:spPr>
        <p:txBody>
          <a:bodyPr/>
          <a:lstStyle/>
          <a:p>
            <a:r>
              <a:rPr lang="en-US" dirty="0"/>
              <a:t>World Durum Situation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DDC4E7-6662-4AC0-B5DF-238ED33A8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295400"/>
            <a:ext cx="7506188" cy="501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734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177800"/>
            <a:ext cx="7543800" cy="1320800"/>
          </a:xfrm>
        </p:spPr>
        <p:txBody>
          <a:bodyPr>
            <a:normAutofit/>
          </a:bodyPr>
          <a:lstStyle/>
          <a:p>
            <a:r>
              <a:rPr lang="en-US" sz="4000" dirty="0"/>
              <a:t>World Durum Production</a:t>
            </a:r>
            <a:br>
              <a:rPr lang="en-US" dirty="0"/>
            </a:br>
            <a:r>
              <a:rPr lang="en-US" sz="2700" dirty="0"/>
              <a:t>(Million Tons)</a:t>
            </a:r>
          </a:p>
        </p:txBody>
      </p:sp>
      <p:pic>
        <p:nvPicPr>
          <p:cNvPr id="4" name="Content Placeholder 3" descr="World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18816" y="1825625"/>
            <a:ext cx="6884619" cy="4351338"/>
          </a:xfrm>
        </p:spPr>
      </p:pic>
      <p:graphicFrame>
        <p:nvGraphicFramePr>
          <p:cNvPr id="5" name="Chart 4"/>
          <p:cNvGraphicFramePr/>
          <p:nvPr>
            <p:extLst/>
          </p:nvPr>
        </p:nvGraphicFramePr>
        <p:xfrm>
          <a:off x="2133600" y="1219200"/>
          <a:ext cx="2104414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/>
          </p:nvPr>
        </p:nvGraphicFramePr>
        <p:xfrm>
          <a:off x="2438400" y="2819400"/>
          <a:ext cx="1981200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/>
          <p:nvPr>
            <p:extLst/>
          </p:nvPr>
        </p:nvGraphicFramePr>
        <p:xfrm>
          <a:off x="2971800" y="4191000"/>
          <a:ext cx="1981200" cy="129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/>
          <p:cNvGraphicFramePr/>
          <p:nvPr>
            <p:extLst/>
          </p:nvPr>
        </p:nvGraphicFramePr>
        <p:xfrm>
          <a:off x="5334000" y="1219200"/>
          <a:ext cx="2104415" cy="2079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Chart 9"/>
          <p:cNvGraphicFramePr/>
          <p:nvPr>
            <p:extLst/>
          </p:nvPr>
        </p:nvGraphicFramePr>
        <p:xfrm>
          <a:off x="5334000" y="4800600"/>
          <a:ext cx="2057400" cy="16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Chart 11"/>
          <p:cNvGraphicFramePr/>
          <p:nvPr>
            <p:extLst/>
          </p:nvPr>
        </p:nvGraphicFramePr>
        <p:xfrm>
          <a:off x="8153400" y="4876800"/>
          <a:ext cx="1981200" cy="114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526696" y="6242378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Source: Int’l Grains Council/Stats Canada</a:t>
            </a:r>
          </a:p>
          <a:p>
            <a:r>
              <a:rPr lang="en-US" sz="1400" dirty="0">
                <a:solidFill>
                  <a:prstClr val="black"/>
                </a:solidFill>
              </a:rPr>
              <a:t>October 2025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9805AC93-56E0-492B-9539-0F4AA59B60B6}"/>
              </a:ext>
            </a:extLst>
          </p:cNvPr>
          <p:cNvGraphicFramePr/>
          <p:nvPr>
            <p:extLst/>
          </p:nvPr>
        </p:nvGraphicFramePr>
        <p:xfrm>
          <a:off x="6974998" y="2500312"/>
          <a:ext cx="1981200" cy="1349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11019970-DF93-4DB1-9D37-D43E57E3FDD7}"/>
              </a:ext>
            </a:extLst>
          </p:cNvPr>
          <p:cNvGraphicFramePr/>
          <p:nvPr>
            <p:extLst/>
          </p:nvPr>
        </p:nvGraphicFramePr>
        <p:xfrm>
          <a:off x="5533416" y="3516313"/>
          <a:ext cx="1981200" cy="1349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D2A2CE0F-323D-4772-97F6-41489CF369B1}"/>
              </a:ext>
            </a:extLst>
          </p:cNvPr>
          <p:cNvGraphicFramePr/>
          <p:nvPr>
            <p:extLst/>
          </p:nvPr>
        </p:nvGraphicFramePr>
        <p:xfrm>
          <a:off x="8164145" y="1473198"/>
          <a:ext cx="1981200" cy="1538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D440B81A-385D-4B1E-99A5-B71C51DF8479}"/>
              </a:ext>
            </a:extLst>
          </p:cNvPr>
          <p:cNvGraphicFramePr/>
          <p:nvPr>
            <p:extLst/>
          </p:nvPr>
        </p:nvGraphicFramePr>
        <p:xfrm>
          <a:off x="7156547" y="954719"/>
          <a:ext cx="1981200" cy="1349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951200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01850"/>
            <a:ext cx="7924800" cy="1320800"/>
          </a:xfrm>
        </p:spPr>
        <p:txBody>
          <a:bodyPr>
            <a:normAutofit/>
          </a:bodyPr>
          <a:lstStyle/>
          <a:p>
            <a:r>
              <a:rPr lang="en-US" dirty="0"/>
              <a:t>North African Durum Production</a:t>
            </a:r>
            <a:br>
              <a:rPr lang="en-US" dirty="0"/>
            </a:br>
            <a:r>
              <a:rPr lang="en-US" sz="3100" dirty="0"/>
              <a:t>Million Tons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974850" y="1447800"/>
          <a:ext cx="907415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19800" y="6176963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Int’l Grains Council</a:t>
            </a:r>
          </a:p>
        </p:txBody>
      </p:sp>
    </p:spTree>
    <p:extLst>
      <p:ext uri="{BB962C8B-B14F-4D97-AF65-F5344CB8AC3E}">
        <p14:creationId xmlns:p14="http://schemas.microsoft.com/office/powerpoint/2010/main" val="2244189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BC67F-8ADE-483B-A847-2113B5A7C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Durum Trade – Projected Change in Import Demand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9E3897D-5DD6-4E4C-9882-08192AD8E05B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812925" y="1825625"/>
          <a:ext cx="954087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396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EBD91-6CED-4F36-9CB0-C4C8BFEF0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World Durum Trade – Exports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228B6F02-759F-482A-8F72-2CD4DE180D23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752601" y="1447800"/>
          <a:ext cx="9601200" cy="4729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1831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3BACF-B38A-4D42-AF1D-3FA979478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World Durum Take </a:t>
            </a:r>
            <a:r>
              <a:rPr lang="en-US" dirty="0" err="1"/>
              <a:t>Aways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90E8D-B1BC-4D9E-8941-63EA25724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world durum supply and demand situation is much more comfortable than recent years</a:t>
            </a:r>
          </a:p>
          <a:p>
            <a:r>
              <a:rPr lang="en-US" dirty="0"/>
              <a:t>Import demand will be lower in Europe and North Africa – the top two importing regions</a:t>
            </a:r>
          </a:p>
          <a:p>
            <a:r>
              <a:rPr lang="en-US" dirty="0"/>
              <a:t>Turkey not likely to export significant quantities of durum….. At this time…..</a:t>
            </a:r>
          </a:p>
          <a:p>
            <a:r>
              <a:rPr lang="en-US" dirty="0"/>
              <a:t>Mexico will not be an export player</a:t>
            </a:r>
          </a:p>
          <a:p>
            <a:r>
              <a:rPr lang="en-US" dirty="0"/>
              <a:t>Current market factors don’t support significant price movement, but already talk of lower acres for 2026 and farmer selling has slowed</a:t>
            </a:r>
          </a:p>
          <a:p>
            <a:r>
              <a:rPr lang="en-US" dirty="0"/>
              <a:t>The supply and demand situation for durum can change rapidly</a:t>
            </a:r>
          </a:p>
        </p:txBody>
      </p:sp>
    </p:spTree>
    <p:extLst>
      <p:ext uri="{BB962C8B-B14F-4D97-AF65-F5344CB8AC3E}">
        <p14:creationId xmlns:p14="http://schemas.microsoft.com/office/powerpoint/2010/main" val="3129405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Drought Monitor for usdm">
            <a:extLst>
              <a:ext uri="{FF2B5EF4-FFF2-40B4-BE49-F238E27FC236}">
                <a16:creationId xmlns:a16="http://schemas.microsoft.com/office/drawing/2014/main" id="{A30EDB00-CED7-410B-86E4-B20BF1279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61" y="479929"/>
            <a:ext cx="8155446" cy="630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1981256-D18C-42AE-916E-958533904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935" y="404129"/>
            <a:ext cx="8623067" cy="6301472"/>
          </a:xfrm>
          <a:prstGeom prst="rect">
            <a:avLst/>
          </a:prstGeom>
        </p:spPr>
      </p:pic>
      <p:pic>
        <p:nvPicPr>
          <p:cNvPr id="18" name="Picture 2" descr="June 2025 Gridded Percent of Normal Precipitation">
            <a:extLst>
              <a:ext uri="{FF2B5EF4-FFF2-40B4-BE49-F238E27FC236}">
                <a16:creationId xmlns:a16="http://schemas.microsoft.com/office/drawing/2014/main" id="{52933C70-5BB9-447D-BE45-743219BBF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880" y="297814"/>
            <a:ext cx="8836008" cy="645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076A953-E333-4717-8CAE-C8A7A9CBF5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3104" y="264684"/>
            <a:ext cx="9102352" cy="6651719"/>
          </a:xfrm>
          <a:prstGeom prst="rect">
            <a:avLst/>
          </a:prstGeom>
        </p:spPr>
      </p:pic>
      <p:pic>
        <p:nvPicPr>
          <p:cNvPr id="20" name="Picture 19" descr="August 3, 2025 - August 9, 2025 Gridded Percent of Normal Precipitation">
            <a:extLst>
              <a:ext uri="{FF2B5EF4-FFF2-40B4-BE49-F238E27FC236}">
                <a16:creationId xmlns:a16="http://schemas.microsoft.com/office/drawing/2014/main" id="{D4888D79-56BC-40E8-A558-7FCE09EA1B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8668" y="200495"/>
            <a:ext cx="9331224" cy="6651719"/>
          </a:xfrm>
          <a:prstGeom prst="rect">
            <a:avLst/>
          </a:prstGeom>
        </p:spPr>
      </p:pic>
      <p:pic>
        <p:nvPicPr>
          <p:cNvPr id="1036" name="Picture 12" descr="Drought Monitor for usdm">
            <a:extLst>
              <a:ext uri="{FF2B5EF4-FFF2-40B4-BE49-F238E27FC236}">
                <a16:creationId xmlns:a16="http://schemas.microsoft.com/office/drawing/2014/main" id="{12A35904-422E-4C1D-B6C3-5269E0D4E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668" y="60557"/>
            <a:ext cx="9540171" cy="705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13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36853"/>
            <a:ext cx="7162800" cy="1184440"/>
          </a:xfrm>
        </p:spPr>
        <p:txBody>
          <a:bodyPr>
            <a:normAutofit/>
          </a:bodyPr>
          <a:lstStyle/>
          <a:p>
            <a:r>
              <a:rPr lang="en-US" dirty="0"/>
              <a:t>Average N.D. Hard Red Spring and Durum Wheat Producer Bids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600200" y="1728983"/>
          <a:ext cx="9067800" cy="4484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472948" y="1559379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 per Ton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61304" y="155937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 per Bushel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10224" y="6344617"/>
            <a:ext cx="3472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Source: Elevator weekly prices  11/3/25</a:t>
            </a:r>
          </a:p>
        </p:txBody>
      </p:sp>
    </p:spTree>
    <p:extLst>
      <p:ext uri="{BB962C8B-B14F-4D97-AF65-F5344CB8AC3E}">
        <p14:creationId xmlns:p14="http://schemas.microsoft.com/office/powerpoint/2010/main" val="574089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6A58D-4EF0-401A-8433-42D41A793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Spring Wheat Planted Acreage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67B57FE-0031-4471-818B-B5FA7C8B58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480151"/>
              </p:ext>
            </p:extLst>
          </p:nvPr>
        </p:nvGraphicFramePr>
        <p:xfrm>
          <a:off x="1812925" y="1825625"/>
          <a:ext cx="954087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59189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84300-1DC7-4D16-A645-3E95EAF20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00"/>
            <a:ext cx="7668123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Historical HRS Yields by State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CD1472F-CB96-4F65-8AA5-3EE9D2F90D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3790676"/>
              </p:ext>
            </p:extLst>
          </p:nvPr>
        </p:nvGraphicFramePr>
        <p:xfrm>
          <a:off x="1524000" y="1639884"/>
          <a:ext cx="9906000" cy="4616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E258E24-C44C-42C5-95AE-3E32612B92FF}"/>
              </a:ext>
            </a:extLst>
          </p:cNvPr>
          <p:cNvSpPr txBox="1"/>
          <p:nvPr/>
        </p:nvSpPr>
        <p:spPr>
          <a:xfrm>
            <a:off x="10134600" y="3094632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A5EF47-30D6-4950-9A80-0D6A66A375A8}"/>
              </a:ext>
            </a:extLst>
          </p:cNvPr>
          <p:cNvSpPr txBox="1"/>
          <p:nvPr/>
        </p:nvSpPr>
        <p:spPr>
          <a:xfrm>
            <a:off x="10024550" y="2209800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BAC063-BF84-4321-BB4A-8915DF43FEC1}"/>
              </a:ext>
            </a:extLst>
          </p:cNvPr>
          <p:cNvSpPr txBox="1"/>
          <p:nvPr/>
        </p:nvSpPr>
        <p:spPr>
          <a:xfrm>
            <a:off x="10134600" y="3673663"/>
            <a:ext cx="927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393C73-A946-4EE7-9F09-91EC95DFF16A}"/>
              </a:ext>
            </a:extLst>
          </p:cNvPr>
          <p:cNvSpPr txBox="1"/>
          <p:nvPr/>
        </p:nvSpPr>
        <p:spPr>
          <a:xfrm>
            <a:off x="10134600" y="4495800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C39B2A-EB73-4B2E-A66C-A4291EA2C339}"/>
              </a:ext>
            </a:extLst>
          </p:cNvPr>
          <p:cNvSpPr txBox="1"/>
          <p:nvPr/>
        </p:nvSpPr>
        <p:spPr>
          <a:xfrm>
            <a:off x="4114800" y="22860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U.S. average yield 51.7 bu./acre, higher than the average of 45.2 bu./acre</a:t>
            </a:r>
          </a:p>
        </p:txBody>
      </p:sp>
    </p:spTree>
    <p:extLst>
      <p:ext uri="{BB962C8B-B14F-4D97-AF65-F5344CB8AC3E}">
        <p14:creationId xmlns:p14="http://schemas.microsoft.com/office/powerpoint/2010/main" val="242587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9248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U.S. HRS Supply and Demand</a:t>
            </a:r>
            <a:br>
              <a:rPr lang="en-US" sz="4000" dirty="0"/>
            </a:br>
            <a:r>
              <a:rPr lang="en-US" sz="2700" dirty="0"/>
              <a:t>Million Bushels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0655649"/>
              </p:ext>
            </p:extLst>
          </p:nvPr>
        </p:nvGraphicFramePr>
        <p:xfrm>
          <a:off x="2514600" y="1524000"/>
          <a:ext cx="7924801" cy="4419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9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18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13201">
                  <a:extLst>
                    <a:ext uri="{9D8B030D-6E8A-4147-A177-3AD203B41FA5}">
                      <a16:colId xmlns:a16="http://schemas.microsoft.com/office/drawing/2014/main" val="2374664994"/>
                    </a:ext>
                  </a:extLst>
                </a:gridCol>
                <a:gridCol w="1334521">
                  <a:extLst>
                    <a:ext uri="{9D8B030D-6E8A-4147-A177-3AD203B41FA5}">
                      <a16:colId xmlns:a16="http://schemas.microsoft.com/office/drawing/2014/main" val="2933085436"/>
                    </a:ext>
                  </a:extLst>
                </a:gridCol>
                <a:gridCol w="1334521">
                  <a:extLst>
                    <a:ext uri="{9D8B030D-6E8A-4147-A177-3AD203B41FA5}">
                      <a16:colId xmlns:a16="http://schemas.microsoft.com/office/drawing/2014/main" val="1905605789"/>
                    </a:ext>
                  </a:extLst>
                </a:gridCol>
                <a:gridCol w="16310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09765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6576" marR="86576" marT="43288" marB="43288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22-23</a:t>
                      </a:r>
                    </a:p>
                  </a:txBody>
                  <a:tcPr marL="86576" marR="86576" marT="43288" marB="43288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23-24</a:t>
                      </a:r>
                    </a:p>
                  </a:txBody>
                  <a:tcPr marL="86576" marR="86576" marT="43288" marB="43288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24-25</a:t>
                      </a:r>
                    </a:p>
                  </a:txBody>
                  <a:tcPr marL="86576" marR="86576" marT="43288" marB="43288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Prj</a:t>
                      </a:r>
                      <a:endParaRPr lang="en-US" sz="1600" dirty="0"/>
                    </a:p>
                    <a:p>
                      <a:r>
                        <a:rPr lang="en-US" sz="1600" dirty="0"/>
                        <a:t>25-26</a:t>
                      </a:r>
                    </a:p>
                  </a:txBody>
                  <a:tcPr marL="86576" marR="86576" marT="43288" marB="43288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Change</a:t>
                      </a:r>
                    </a:p>
                  </a:txBody>
                  <a:tcPr marL="86576" marR="86576" marT="43288" marB="4328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00">
                <a:tc>
                  <a:txBody>
                    <a:bodyPr/>
                    <a:lstStyle/>
                    <a:p>
                      <a:r>
                        <a:rPr lang="en-US" sz="1600" dirty="0"/>
                        <a:t>Beg</a:t>
                      </a:r>
                      <a:r>
                        <a:rPr lang="en-US" sz="1600" baseline="0" dirty="0"/>
                        <a:t> Stocks</a:t>
                      </a:r>
                      <a:endParaRPr lang="en-US" sz="1600" dirty="0"/>
                    </a:p>
                  </a:txBody>
                  <a:tcPr marL="86576" marR="86576" marT="43288" marB="43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142</a:t>
                      </a:r>
                    </a:p>
                  </a:txBody>
                  <a:tcPr marL="86576" marR="86576" marT="43288" marB="43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155</a:t>
                      </a:r>
                    </a:p>
                  </a:txBody>
                  <a:tcPr marL="86576" marR="86576" marT="43288" marB="43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190</a:t>
                      </a:r>
                    </a:p>
                  </a:txBody>
                  <a:tcPr marL="86576" marR="86576" marT="43288" marB="43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>
                          <a:solidFill>
                            <a:schemeClr val="tx1"/>
                          </a:solidFill>
                        </a:rPr>
                        <a:t>218</a:t>
                      </a:r>
                    </a:p>
                  </a:txBody>
                  <a:tcPr marL="86576" marR="86576" marT="43288" marB="43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>
                          <a:solidFill>
                            <a:srgbClr val="FF0000"/>
                          </a:solidFill>
                        </a:rPr>
                        <a:t>+15%</a:t>
                      </a:r>
                    </a:p>
                  </a:txBody>
                  <a:tcPr marL="86576" marR="86576" marT="43288" marB="4328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614">
                <a:tc>
                  <a:txBody>
                    <a:bodyPr/>
                    <a:lstStyle/>
                    <a:p>
                      <a:r>
                        <a:rPr lang="en-US" sz="1600" dirty="0"/>
                        <a:t>Production</a:t>
                      </a:r>
                    </a:p>
                  </a:txBody>
                  <a:tcPr marL="86576" marR="86576" marT="43288" marB="43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446</a:t>
                      </a:r>
                    </a:p>
                  </a:txBody>
                  <a:tcPr marL="86576" marR="86576" marT="43288" marB="43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465</a:t>
                      </a:r>
                    </a:p>
                  </a:txBody>
                  <a:tcPr marL="86576" marR="86576" marT="43288" marB="43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503</a:t>
                      </a:r>
                    </a:p>
                  </a:txBody>
                  <a:tcPr marL="86576" marR="86576" marT="43288" marB="43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>
                          <a:solidFill>
                            <a:schemeClr val="tx1"/>
                          </a:solidFill>
                        </a:rPr>
                        <a:t>458*</a:t>
                      </a:r>
                    </a:p>
                  </a:txBody>
                  <a:tcPr marL="86576" marR="86576" marT="43288" marB="43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>
                          <a:solidFill>
                            <a:srgbClr val="FF0000"/>
                          </a:solidFill>
                        </a:rPr>
                        <a:t>-9%</a:t>
                      </a:r>
                    </a:p>
                  </a:txBody>
                  <a:tcPr marL="86576" marR="86576" marT="43288" marB="4328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614">
                <a:tc>
                  <a:txBody>
                    <a:bodyPr/>
                    <a:lstStyle/>
                    <a:p>
                      <a:r>
                        <a:rPr lang="en-US" sz="1600" dirty="0"/>
                        <a:t>Imports</a:t>
                      </a:r>
                    </a:p>
                  </a:txBody>
                  <a:tcPr marL="86576" marR="86576" marT="43288" marB="43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56</a:t>
                      </a:r>
                    </a:p>
                  </a:txBody>
                  <a:tcPr marL="86576" marR="86576" marT="43288" marB="43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63</a:t>
                      </a:r>
                    </a:p>
                  </a:txBody>
                  <a:tcPr marL="86576" marR="86576" marT="43288" marB="43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79</a:t>
                      </a:r>
                    </a:p>
                  </a:txBody>
                  <a:tcPr marL="86576" marR="86576" marT="43288" marB="43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 marL="86576" marR="86576" marT="43288" marB="43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>
                          <a:solidFill>
                            <a:srgbClr val="FF0000"/>
                          </a:solidFill>
                        </a:rPr>
                        <a:t>-18%</a:t>
                      </a:r>
                    </a:p>
                  </a:txBody>
                  <a:tcPr marL="86576" marR="86576" marT="43288" marB="4328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082">
                <a:tc>
                  <a:txBody>
                    <a:bodyPr/>
                    <a:lstStyle/>
                    <a:p>
                      <a:r>
                        <a:rPr lang="en-US" sz="1600" dirty="0"/>
                        <a:t>Tot Supply</a:t>
                      </a:r>
                    </a:p>
                  </a:txBody>
                  <a:tcPr marL="86576" marR="86576" marT="43288" marB="43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644</a:t>
                      </a:r>
                    </a:p>
                  </a:txBody>
                  <a:tcPr marL="86576" marR="86576" marT="43288" marB="43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683</a:t>
                      </a:r>
                    </a:p>
                  </a:txBody>
                  <a:tcPr marL="86576" marR="86576" marT="43288" marB="43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772</a:t>
                      </a:r>
                    </a:p>
                  </a:txBody>
                  <a:tcPr marL="86576" marR="86576" marT="43288" marB="43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>
                          <a:solidFill>
                            <a:schemeClr val="tx1"/>
                          </a:solidFill>
                        </a:rPr>
                        <a:t>732</a:t>
                      </a:r>
                    </a:p>
                  </a:txBody>
                  <a:tcPr marL="86576" marR="86576" marT="43288" marB="43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>
                          <a:solidFill>
                            <a:srgbClr val="FF0000"/>
                          </a:solidFill>
                        </a:rPr>
                        <a:t>-5%</a:t>
                      </a:r>
                    </a:p>
                  </a:txBody>
                  <a:tcPr marL="86576" marR="86576" marT="43288" marB="4328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614">
                <a:tc>
                  <a:txBody>
                    <a:bodyPr/>
                    <a:lstStyle/>
                    <a:p>
                      <a:r>
                        <a:rPr lang="en-US" sz="1600" dirty="0"/>
                        <a:t>Dom Use</a:t>
                      </a:r>
                    </a:p>
                  </a:txBody>
                  <a:tcPr marL="86576" marR="86576" marT="43288" marB="43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275</a:t>
                      </a:r>
                    </a:p>
                  </a:txBody>
                  <a:tcPr marL="86576" marR="86576" marT="43288" marB="43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258</a:t>
                      </a:r>
                    </a:p>
                  </a:txBody>
                  <a:tcPr marL="86576" marR="86576" marT="43288" marB="43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304</a:t>
                      </a:r>
                    </a:p>
                  </a:txBody>
                  <a:tcPr marL="86576" marR="86576" marT="43288" marB="43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>
                          <a:solidFill>
                            <a:schemeClr val="tx1"/>
                          </a:solidFill>
                        </a:rPr>
                        <a:t>286</a:t>
                      </a:r>
                    </a:p>
                  </a:txBody>
                  <a:tcPr marL="86576" marR="86576" marT="43288" marB="43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>
                          <a:solidFill>
                            <a:srgbClr val="FF0000"/>
                          </a:solidFill>
                        </a:rPr>
                        <a:t>-6%</a:t>
                      </a:r>
                    </a:p>
                  </a:txBody>
                  <a:tcPr marL="86576" marR="86576" marT="43288" marB="4328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614">
                <a:tc>
                  <a:txBody>
                    <a:bodyPr/>
                    <a:lstStyle/>
                    <a:p>
                      <a:r>
                        <a:rPr lang="en-US" sz="1600" dirty="0"/>
                        <a:t>Exports</a:t>
                      </a:r>
                    </a:p>
                  </a:txBody>
                  <a:tcPr marL="86576" marR="86576" marT="43288" marB="43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214</a:t>
                      </a:r>
                    </a:p>
                  </a:txBody>
                  <a:tcPr marL="86576" marR="86576" marT="43288" marB="43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235</a:t>
                      </a:r>
                    </a:p>
                  </a:txBody>
                  <a:tcPr marL="86576" marR="86576" marT="43288" marB="43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250</a:t>
                      </a:r>
                    </a:p>
                  </a:txBody>
                  <a:tcPr marL="86576" marR="86576" marT="43288" marB="43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>
                          <a:solidFill>
                            <a:schemeClr val="tx1"/>
                          </a:solidFill>
                        </a:rPr>
                        <a:t>240</a:t>
                      </a:r>
                    </a:p>
                  </a:txBody>
                  <a:tcPr marL="86576" marR="86576" marT="43288" marB="43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>
                          <a:solidFill>
                            <a:srgbClr val="FF0000"/>
                          </a:solidFill>
                        </a:rPr>
                        <a:t>-4%</a:t>
                      </a:r>
                    </a:p>
                  </a:txBody>
                  <a:tcPr marL="86576" marR="86576" marT="43288" marB="4328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614">
                <a:tc>
                  <a:txBody>
                    <a:bodyPr/>
                    <a:lstStyle/>
                    <a:p>
                      <a:r>
                        <a:rPr lang="en-US" sz="1600" dirty="0"/>
                        <a:t>Tot Use</a:t>
                      </a:r>
                    </a:p>
                  </a:txBody>
                  <a:tcPr marL="86576" marR="86576" marT="43288" marB="43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489</a:t>
                      </a:r>
                    </a:p>
                  </a:txBody>
                  <a:tcPr marL="86576" marR="86576" marT="43288" marB="43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493</a:t>
                      </a:r>
                    </a:p>
                  </a:txBody>
                  <a:tcPr marL="86576" marR="86576" marT="43288" marB="43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554</a:t>
                      </a:r>
                    </a:p>
                  </a:txBody>
                  <a:tcPr marL="86576" marR="86576" marT="43288" marB="43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>
                          <a:solidFill>
                            <a:schemeClr val="tx1"/>
                          </a:solidFill>
                        </a:rPr>
                        <a:t>526</a:t>
                      </a:r>
                    </a:p>
                  </a:txBody>
                  <a:tcPr marL="86576" marR="86576" marT="43288" marB="43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>
                          <a:solidFill>
                            <a:srgbClr val="FF0000"/>
                          </a:solidFill>
                        </a:rPr>
                        <a:t>-5%</a:t>
                      </a:r>
                    </a:p>
                  </a:txBody>
                  <a:tcPr marL="86576" marR="86576" marT="43288" marB="43288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300">
                <a:tc>
                  <a:txBody>
                    <a:bodyPr/>
                    <a:lstStyle/>
                    <a:p>
                      <a:r>
                        <a:rPr lang="en-US" sz="1600" dirty="0"/>
                        <a:t>End Stocks</a:t>
                      </a:r>
                    </a:p>
                  </a:txBody>
                  <a:tcPr marL="86576" marR="86576" marT="43288" marB="43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155</a:t>
                      </a:r>
                    </a:p>
                  </a:txBody>
                  <a:tcPr marL="86576" marR="86576" marT="43288" marB="43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190</a:t>
                      </a:r>
                    </a:p>
                  </a:txBody>
                  <a:tcPr marL="86576" marR="86576" marT="43288" marB="43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218</a:t>
                      </a:r>
                    </a:p>
                  </a:txBody>
                  <a:tcPr marL="86576" marR="86576" marT="43288" marB="43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>
                          <a:solidFill>
                            <a:schemeClr val="tx1"/>
                          </a:solidFill>
                        </a:rPr>
                        <a:t>207</a:t>
                      </a:r>
                    </a:p>
                  </a:txBody>
                  <a:tcPr marL="86576" marR="86576" marT="43288" marB="43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>
                          <a:solidFill>
                            <a:srgbClr val="FF0000"/>
                          </a:solidFill>
                        </a:rPr>
                        <a:t>-5%</a:t>
                      </a:r>
                    </a:p>
                  </a:txBody>
                  <a:tcPr marL="86576" marR="86576" marT="43288" marB="43288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0082">
                <a:tc>
                  <a:txBody>
                    <a:bodyPr/>
                    <a:lstStyle/>
                    <a:p>
                      <a:r>
                        <a:rPr lang="en-US" sz="1600" dirty="0"/>
                        <a:t>S/U </a:t>
                      </a:r>
                      <a:r>
                        <a:rPr lang="en-US" sz="1600" baseline="0" dirty="0"/>
                        <a:t> Ratio</a:t>
                      </a:r>
                      <a:endParaRPr lang="en-US" sz="1600" dirty="0"/>
                    </a:p>
                  </a:txBody>
                  <a:tcPr marL="86576" marR="86576" marT="43288" marB="43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32%</a:t>
                      </a:r>
                    </a:p>
                  </a:txBody>
                  <a:tcPr marL="86576" marR="86576" marT="43288" marB="43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39%</a:t>
                      </a:r>
                    </a:p>
                  </a:txBody>
                  <a:tcPr marL="86576" marR="86576" marT="43288" marB="43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39%</a:t>
                      </a:r>
                    </a:p>
                  </a:txBody>
                  <a:tcPr marL="86576" marR="86576" marT="43288" marB="43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>
                          <a:solidFill>
                            <a:schemeClr val="tx1"/>
                          </a:solidFill>
                        </a:rPr>
                        <a:t>39%</a:t>
                      </a:r>
                    </a:p>
                  </a:txBody>
                  <a:tcPr marL="86576" marR="86576" marT="43288" marB="43288"/>
                </a:tc>
                <a:tc>
                  <a:txBody>
                    <a:bodyPr/>
                    <a:lstStyle/>
                    <a:p>
                      <a:pPr algn="ctr"/>
                      <a:endParaRPr lang="en-US" sz="16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86576" marR="86576" marT="43288" marB="43288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29399" y="6159954"/>
            <a:ext cx="23622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dirty="0"/>
              <a:t>Source: USDA September 25</a:t>
            </a:r>
          </a:p>
          <a:p>
            <a:pPr algn="r"/>
            <a:r>
              <a:rPr lang="en-US" sz="1300" dirty="0"/>
              <a:t>Xldata/HRS/S&amp;D</a:t>
            </a:r>
          </a:p>
          <a:p>
            <a:pPr algn="r"/>
            <a:r>
              <a:rPr lang="en-US" sz="1300" dirty="0"/>
              <a:t>*USDA Small Grains Summary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79248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Export Pace for U.S. Wheat</a:t>
            </a:r>
            <a:br>
              <a:rPr lang="en-US" sz="4000" dirty="0"/>
            </a:br>
            <a:r>
              <a:rPr lang="en-US" sz="2400" dirty="0"/>
              <a:t>(Shipments and Sales as of Sept. 18, 2025)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752600" y="1752600"/>
          <a:ext cx="8001000" cy="4727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76400" y="17642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Million Bushels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34400" y="1828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Million</a:t>
            </a:r>
            <a:r>
              <a:rPr lang="en-US" sz="1600" dirty="0"/>
              <a:t> </a:t>
            </a:r>
            <a:r>
              <a:rPr lang="en-US" dirty="0"/>
              <a:t>Tons</a:t>
            </a:r>
          </a:p>
        </p:txBody>
      </p:sp>
    </p:spTree>
    <p:extLst>
      <p:ext uri="{BB962C8B-B14F-4D97-AF65-F5344CB8AC3E}">
        <p14:creationId xmlns:p14="http://schemas.microsoft.com/office/powerpoint/2010/main" val="2537320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Top Export Markets for U.S. HRS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72135026"/>
              </p:ext>
            </p:extLst>
          </p:nvPr>
        </p:nvGraphicFramePr>
        <p:xfrm>
          <a:off x="6484961" y="1777449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2ACE209A-5610-4160-BA2F-130ACE3A42A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84713672"/>
              </p:ext>
            </p:extLst>
          </p:nvPr>
        </p:nvGraphicFramePr>
        <p:xfrm>
          <a:off x="930322" y="1530871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84961" y="1362127"/>
            <a:ext cx="481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Top HRS Export Markets 2024-25 - Million Bushels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000" y="6220768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USDA Export Inspections</a:t>
            </a:r>
          </a:p>
          <a:p>
            <a:r>
              <a:rPr lang="en-US" sz="1200" dirty="0"/>
              <a:t>Xldata/Both/Exports/Top 10 &amp; 5 yr avg</a:t>
            </a:r>
          </a:p>
        </p:txBody>
      </p:sp>
    </p:spTree>
    <p:extLst>
      <p:ext uri="{BB962C8B-B14F-4D97-AF65-F5344CB8AC3E}">
        <p14:creationId xmlns:p14="http://schemas.microsoft.com/office/powerpoint/2010/main" val="29084548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469C3D-4C51-451C-9058-F408E121D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295400"/>
            <a:ext cx="9534525" cy="40862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2B9977-EBB2-4551-8BD4-06FCCDD8BA8F}"/>
              </a:ext>
            </a:extLst>
          </p:cNvPr>
          <p:cNvSpPr txBox="1"/>
          <p:nvPr/>
        </p:nvSpPr>
        <p:spPr>
          <a:xfrm>
            <a:off x="8610600" y="5867400"/>
            <a:ext cx="1622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 err="1"/>
              <a:t>Sask</a:t>
            </a:r>
            <a:r>
              <a:rPr lang="en-US" sz="1400" dirty="0"/>
              <a:t> Wheat</a:t>
            </a:r>
          </a:p>
        </p:txBody>
      </p:sp>
    </p:spTree>
    <p:extLst>
      <p:ext uri="{BB962C8B-B14F-4D97-AF65-F5344CB8AC3E}">
        <p14:creationId xmlns:p14="http://schemas.microsoft.com/office/powerpoint/2010/main" val="323430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B6543-39BC-4624-B534-BF68B7635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2025 HRS 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9B582-B606-4247-91D4-1C708371A6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20800" y="1566169"/>
            <a:ext cx="5181600" cy="4610794"/>
          </a:xfrm>
        </p:spPr>
        <p:txBody>
          <a:bodyPr>
            <a:normAutofit/>
          </a:bodyPr>
          <a:lstStyle/>
          <a:p>
            <a:r>
              <a:rPr lang="en-US" dirty="0"/>
              <a:t>Quality data – samples collected throughout harvest from producers/elevators and analyzed at NDSU wheat quality lab </a:t>
            </a:r>
          </a:p>
          <a:p>
            <a:r>
              <a:rPr lang="en-US" dirty="0"/>
              <a:t>Overall crop quality looks comparable to average years</a:t>
            </a:r>
          </a:p>
          <a:p>
            <a:r>
              <a:rPr lang="en-US" dirty="0"/>
              <a:t>Main issue is HVAC levels (vitreous kernel levels)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B16B2A9A-8F1F-4872-8EAE-140CDC4509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0" y="1835861"/>
            <a:ext cx="5181600" cy="3455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43513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5253"/>
            <a:ext cx="7668123" cy="1325563"/>
          </a:xfrm>
        </p:spPr>
        <p:txBody>
          <a:bodyPr/>
          <a:lstStyle/>
          <a:p>
            <a:r>
              <a:rPr lang="en-US" dirty="0"/>
              <a:t>2025 Quality Characteristics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8486158"/>
              </p:ext>
            </p:extLst>
          </p:nvPr>
        </p:nvGraphicFramePr>
        <p:xfrm>
          <a:off x="1981200" y="1295400"/>
          <a:ext cx="8582524" cy="510561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145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5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5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56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72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2025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 Year Avg.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096">
                <a:tc>
                  <a:txBody>
                    <a:bodyPr/>
                    <a:lstStyle/>
                    <a:p>
                      <a:r>
                        <a:rPr lang="en-US" sz="2000" dirty="0"/>
                        <a:t>Test Weight (lb./bu.)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61.8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61.6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248">
                <a:tc>
                  <a:txBody>
                    <a:bodyPr/>
                    <a:lstStyle/>
                    <a:p>
                      <a:r>
                        <a:rPr lang="en-US" sz="2000" dirty="0"/>
                        <a:t>Total</a:t>
                      </a:r>
                      <a:r>
                        <a:rPr lang="en-US" sz="2000" baseline="0" dirty="0"/>
                        <a:t> Damage (%)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096">
                <a:tc>
                  <a:txBody>
                    <a:bodyPr/>
                    <a:lstStyle/>
                    <a:p>
                      <a:r>
                        <a:rPr lang="en-US" sz="2000" b="0" dirty="0"/>
                        <a:t>Shrunken &amp; Broken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019108"/>
                  </a:ext>
                </a:extLst>
              </a:tr>
              <a:tr h="477248">
                <a:tc>
                  <a:txBody>
                    <a:bodyPr/>
                    <a:lstStyle/>
                    <a:p>
                      <a:r>
                        <a:rPr lang="en-US" sz="2000" baseline="0" dirty="0"/>
                        <a:t>Vitreous (%)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6257">
                <a:tc>
                  <a:txBody>
                    <a:bodyPr/>
                    <a:lstStyle/>
                    <a:p>
                      <a:r>
                        <a:rPr lang="en-US" sz="2000" dirty="0"/>
                        <a:t>Grade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870183"/>
                  </a:ext>
                </a:extLst>
              </a:tr>
              <a:tr h="627096">
                <a:tc>
                  <a:txBody>
                    <a:bodyPr/>
                    <a:lstStyle/>
                    <a:p>
                      <a:r>
                        <a:rPr lang="en-US" sz="2000" dirty="0"/>
                        <a:t>Thousand Kernel</a:t>
                      </a:r>
                      <a:r>
                        <a:rPr lang="en-US" sz="2000" baseline="0" dirty="0"/>
                        <a:t> Weight (g)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34.1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248">
                <a:tc>
                  <a:txBody>
                    <a:bodyPr/>
                    <a:lstStyle/>
                    <a:p>
                      <a:r>
                        <a:rPr lang="en-US" sz="2000" dirty="0"/>
                        <a:t>Protein (%)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13.9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14.4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248">
                <a:tc>
                  <a:txBody>
                    <a:bodyPr/>
                    <a:lstStyle/>
                    <a:p>
                      <a:r>
                        <a:rPr lang="en-US" sz="2000" dirty="0"/>
                        <a:t>Falling Number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405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30116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33400"/>
            <a:ext cx="7620000" cy="685800"/>
          </a:xfrm>
        </p:spPr>
        <p:txBody>
          <a:bodyPr>
            <a:noAutofit/>
          </a:bodyPr>
          <a:lstStyle/>
          <a:p>
            <a:r>
              <a:rPr lang="en-US" sz="4000" dirty="0"/>
              <a:t>HRS: Protein Content Distribution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2568459"/>
              </p:ext>
            </p:extLst>
          </p:nvPr>
        </p:nvGraphicFramePr>
        <p:xfrm>
          <a:off x="1593393" y="1752600"/>
          <a:ext cx="8541207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57400" y="1567934"/>
            <a:ext cx="864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Percent</a:t>
            </a:r>
          </a:p>
        </p:txBody>
      </p:sp>
    </p:spTree>
    <p:extLst>
      <p:ext uri="{BB962C8B-B14F-4D97-AF65-F5344CB8AC3E}">
        <p14:creationId xmlns:p14="http://schemas.microsoft.com/office/powerpoint/2010/main" val="889850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united states&#10;&#10;AI-generated content may be incorrect.">
            <a:extLst>
              <a:ext uri="{FF2B5EF4-FFF2-40B4-BE49-F238E27FC236}">
                <a16:creationId xmlns:a16="http://schemas.microsoft.com/office/drawing/2014/main" id="{3E5F3E25-C17B-4486-A8F7-EB058A887A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304800"/>
            <a:ext cx="8001000" cy="598538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9A998A4-A3FF-4F6F-B9F0-70EBE563F20C}"/>
              </a:ext>
            </a:extLst>
          </p:cNvPr>
          <p:cNvSpPr/>
          <p:nvPr/>
        </p:nvSpPr>
        <p:spPr>
          <a:xfrm>
            <a:off x="5257800" y="2209800"/>
            <a:ext cx="1295400" cy="685800"/>
          </a:xfrm>
          <a:prstGeom prst="ellipse">
            <a:avLst/>
          </a:prstGeom>
          <a:noFill/>
          <a:ln>
            <a:solidFill>
              <a:srgbClr val="F42D0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79ADA2-B78C-437D-8ACD-5DEE982C06B3}"/>
              </a:ext>
            </a:extLst>
          </p:cNvPr>
          <p:cNvSpPr/>
          <p:nvPr/>
        </p:nvSpPr>
        <p:spPr>
          <a:xfrm>
            <a:off x="5715000" y="5410200"/>
            <a:ext cx="1295400" cy="685800"/>
          </a:xfrm>
          <a:prstGeom prst="ellipse">
            <a:avLst/>
          </a:prstGeom>
          <a:noFill/>
          <a:ln>
            <a:solidFill>
              <a:srgbClr val="F42D0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506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84B7F-C0FA-CF82-6C59-68330E1A1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51C94B-88D9-18AF-EF00-C86A1EAA78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711" y="1303437"/>
            <a:ext cx="10876577" cy="46128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26A1F5-ECB5-21F2-C7E1-2074389B2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Vitreous Kernel by Region (%)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2FD5305-91F1-B010-003D-B76CA0F5674C}"/>
              </a:ext>
            </a:extLst>
          </p:cNvPr>
          <p:cNvGrpSpPr/>
          <p:nvPr/>
        </p:nvGrpSpPr>
        <p:grpSpPr>
          <a:xfrm>
            <a:off x="2063343" y="1474980"/>
            <a:ext cx="7809170" cy="3431188"/>
            <a:chOff x="2802304" y="2306856"/>
            <a:chExt cx="7091606" cy="2724760"/>
          </a:xfrm>
        </p:grpSpPr>
        <p:sp>
          <p:nvSpPr>
            <p:cNvPr id="37" name="TextBox 5">
              <a:extLst>
                <a:ext uri="{FF2B5EF4-FFF2-40B4-BE49-F238E27FC236}">
                  <a16:creationId xmlns:a16="http://schemas.microsoft.com/office/drawing/2014/main" id="{8DFC0849-492E-ED61-70EF-1E1D39ECA8B2}"/>
                </a:ext>
              </a:extLst>
            </p:cNvPr>
            <p:cNvSpPr txBox="1"/>
            <p:nvPr/>
          </p:nvSpPr>
          <p:spPr>
            <a:xfrm>
              <a:off x="2802304" y="3178870"/>
              <a:ext cx="647701" cy="31773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>
                  <a:solidFill>
                    <a:schemeClr val="bg1"/>
                  </a:solidFill>
                  <a:latin typeface="Aptos"/>
                </a:rPr>
                <a:t>93</a:t>
              </a:r>
              <a:endParaRPr lang="en-US" sz="2000" b="1" dirty="0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38" name="TextBox 6">
              <a:extLst>
                <a:ext uri="{FF2B5EF4-FFF2-40B4-BE49-F238E27FC236}">
                  <a16:creationId xmlns:a16="http://schemas.microsoft.com/office/drawing/2014/main" id="{42291443-C793-37FA-59B5-DA6BA0130B56}"/>
                </a:ext>
              </a:extLst>
            </p:cNvPr>
            <p:cNvSpPr txBox="1"/>
            <p:nvPr/>
          </p:nvSpPr>
          <p:spPr>
            <a:xfrm>
              <a:off x="4284424" y="4713882"/>
              <a:ext cx="552450" cy="31773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>
                  <a:solidFill>
                    <a:schemeClr val="bg1"/>
                  </a:solidFill>
                  <a:latin typeface="Aptos"/>
                </a:rPr>
                <a:t>96</a:t>
              </a:r>
              <a:endParaRPr lang="en-US" sz="2000" b="1" dirty="0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39" name="TextBox 7">
              <a:extLst>
                <a:ext uri="{FF2B5EF4-FFF2-40B4-BE49-F238E27FC236}">
                  <a16:creationId xmlns:a16="http://schemas.microsoft.com/office/drawing/2014/main" id="{8968C5BC-FBD8-9369-9419-9E0B4C635274}"/>
                </a:ext>
              </a:extLst>
            </p:cNvPr>
            <p:cNvSpPr txBox="1"/>
            <p:nvPr/>
          </p:nvSpPr>
          <p:spPr>
            <a:xfrm>
              <a:off x="5185402" y="2819673"/>
              <a:ext cx="562268" cy="31773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>
                  <a:solidFill>
                    <a:schemeClr val="bg1"/>
                  </a:solidFill>
                  <a:latin typeface="Aptos"/>
                </a:rPr>
                <a:t>75</a:t>
              </a:r>
              <a:endParaRPr lang="en-US" sz="2000" b="1" dirty="0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40" name="TextBox 8">
              <a:extLst>
                <a:ext uri="{FF2B5EF4-FFF2-40B4-BE49-F238E27FC236}">
                  <a16:creationId xmlns:a16="http://schemas.microsoft.com/office/drawing/2014/main" id="{DA011ECC-A567-1A3A-F8DC-2EAB2AC236C1}"/>
                </a:ext>
              </a:extLst>
            </p:cNvPr>
            <p:cNvSpPr txBox="1"/>
            <p:nvPr/>
          </p:nvSpPr>
          <p:spPr>
            <a:xfrm>
              <a:off x="6557584" y="2882171"/>
              <a:ext cx="562267" cy="31773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>
                  <a:solidFill>
                    <a:schemeClr val="bg1"/>
                  </a:solidFill>
                  <a:latin typeface="Aptos"/>
                </a:rPr>
                <a:t>71</a:t>
              </a:r>
              <a:endParaRPr lang="en-US" sz="2000" b="1" dirty="0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41" name="TextBox 10">
              <a:extLst>
                <a:ext uri="{FF2B5EF4-FFF2-40B4-BE49-F238E27FC236}">
                  <a16:creationId xmlns:a16="http://schemas.microsoft.com/office/drawing/2014/main" id="{DFAF3419-6C1C-9621-36FF-3801BF67AF81}"/>
                </a:ext>
              </a:extLst>
            </p:cNvPr>
            <p:cNvSpPr txBox="1"/>
            <p:nvPr/>
          </p:nvSpPr>
          <p:spPr>
            <a:xfrm>
              <a:off x="3595832" y="3589436"/>
              <a:ext cx="5524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000" dirty="0"/>
            </a:p>
          </p:txBody>
        </p:sp>
        <p:sp>
          <p:nvSpPr>
            <p:cNvPr id="42" name="TextBox 11">
              <a:extLst>
                <a:ext uri="{FF2B5EF4-FFF2-40B4-BE49-F238E27FC236}">
                  <a16:creationId xmlns:a16="http://schemas.microsoft.com/office/drawing/2014/main" id="{F9C4601B-2AC2-930D-2B06-4DB2D4DFA7C2}"/>
                </a:ext>
              </a:extLst>
            </p:cNvPr>
            <p:cNvSpPr txBox="1"/>
            <p:nvPr/>
          </p:nvSpPr>
          <p:spPr>
            <a:xfrm>
              <a:off x="4630335" y="3363245"/>
              <a:ext cx="7375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solidFill>
                    <a:schemeClr val="bg1"/>
                  </a:solidFill>
                </a:rPr>
                <a:t>1%</a:t>
              </a:r>
            </a:p>
          </p:txBody>
        </p:sp>
        <p:sp>
          <p:nvSpPr>
            <p:cNvPr id="43" name="TextBox 12">
              <a:extLst>
                <a:ext uri="{FF2B5EF4-FFF2-40B4-BE49-F238E27FC236}">
                  <a16:creationId xmlns:a16="http://schemas.microsoft.com/office/drawing/2014/main" id="{30F8E85D-0118-508C-797E-7937FA225F8E}"/>
                </a:ext>
              </a:extLst>
            </p:cNvPr>
            <p:cNvSpPr txBox="1"/>
            <p:nvPr/>
          </p:nvSpPr>
          <p:spPr>
            <a:xfrm>
              <a:off x="7498130" y="2847795"/>
              <a:ext cx="853076" cy="31773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>
                  <a:solidFill>
                    <a:schemeClr val="bg1"/>
                  </a:solidFill>
                  <a:latin typeface="Aptos"/>
                </a:rPr>
                <a:t>60</a:t>
              </a:r>
              <a:endParaRPr lang="en-US" sz="2000" b="1" dirty="0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44" name="TextBox 13">
              <a:extLst>
                <a:ext uri="{FF2B5EF4-FFF2-40B4-BE49-F238E27FC236}">
                  <a16:creationId xmlns:a16="http://schemas.microsoft.com/office/drawing/2014/main" id="{A643E1DA-FFD2-7419-59F0-87C5CEBB6448}"/>
                </a:ext>
              </a:extLst>
            </p:cNvPr>
            <p:cNvSpPr txBox="1"/>
            <p:nvPr/>
          </p:nvSpPr>
          <p:spPr>
            <a:xfrm>
              <a:off x="8360008" y="2908154"/>
              <a:ext cx="728770" cy="31773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>
                  <a:solidFill>
                    <a:schemeClr val="bg1"/>
                  </a:solidFill>
                  <a:latin typeface="Aptos"/>
                </a:rPr>
                <a:t>58</a:t>
              </a:r>
              <a:endParaRPr lang="en-US" sz="2000" b="1" dirty="0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45" name="TextBox 14">
              <a:extLst>
                <a:ext uri="{FF2B5EF4-FFF2-40B4-BE49-F238E27FC236}">
                  <a16:creationId xmlns:a16="http://schemas.microsoft.com/office/drawing/2014/main" id="{254BBF87-1703-CE86-212B-5D0119CCCE10}"/>
                </a:ext>
              </a:extLst>
            </p:cNvPr>
            <p:cNvSpPr txBox="1"/>
            <p:nvPr/>
          </p:nvSpPr>
          <p:spPr>
            <a:xfrm>
              <a:off x="8850132" y="2306856"/>
              <a:ext cx="1004848" cy="31773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>
                <a:defRPr sz="2400" b="1">
                  <a:latin typeface="Aptos" panose="020B00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latin typeface="Aptos"/>
                </a:rPr>
                <a:t>62</a:t>
              </a:r>
            </a:p>
          </p:txBody>
        </p:sp>
        <p:sp>
          <p:nvSpPr>
            <p:cNvPr id="46" name="TextBox 15">
              <a:extLst>
                <a:ext uri="{FF2B5EF4-FFF2-40B4-BE49-F238E27FC236}">
                  <a16:creationId xmlns:a16="http://schemas.microsoft.com/office/drawing/2014/main" id="{88FB68CD-6D15-EB06-D957-FFB4012D3E83}"/>
                </a:ext>
              </a:extLst>
            </p:cNvPr>
            <p:cNvSpPr txBox="1"/>
            <p:nvPr/>
          </p:nvSpPr>
          <p:spPr>
            <a:xfrm>
              <a:off x="9165140" y="2919034"/>
              <a:ext cx="728770" cy="31773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>
                  <a:solidFill>
                    <a:schemeClr val="bg1"/>
                  </a:solidFill>
                  <a:latin typeface="Aptos"/>
                </a:rPr>
                <a:t>59</a:t>
              </a:r>
              <a:endParaRPr lang="en-US" sz="2000" b="1" dirty="0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47" name="TextBox 16">
              <a:extLst>
                <a:ext uri="{FF2B5EF4-FFF2-40B4-BE49-F238E27FC236}">
                  <a16:creationId xmlns:a16="http://schemas.microsoft.com/office/drawing/2014/main" id="{EF86F3FA-27C6-0FF2-0141-C78372A8C6A9}"/>
                </a:ext>
              </a:extLst>
            </p:cNvPr>
            <p:cNvSpPr txBox="1"/>
            <p:nvPr/>
          </p:nvSpPr>
          <p:spPr>
            <a:xfrm>
              <a:off x="9316626" y="3842693"/>
              <a:ext cx="562266" cy="31773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>
                  <a:solidFill>
                    <a:schemeClr val="bg1"/>
                  </a:solidFill>
                  <a:latin typeface="Aptos"/>
                </a:rPr>
                <a:t>59</a:t>
              </a:r>
              <a:endParaRPr lang="en-US" sz="2000" b="1" dirty="0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48" name="TextBox 17">
              <a:extLst>
                <a:ext uri="{FF2B5EF4-FFF2-40B4-BE49-F238E27FC236}">
                  <a16:creationId xmlns:a16="http://schemas.microsoft.com/office/drawing/2014/main" id="{EE5FEF65-3D76-160D-413D-B8D4A858CEFD}"/>
                </a:ext>
              </a:extLst>
            </p:cNvPr>
            <p:cNvSpPr txBox="1"/>
            <p:nvPr/>
          </p:nvSpPr>
          <p:spPr>
            <a:xfrm>
              <a:off x="8900024" y="3531212"/>
              <a:ext cx="562266" cy="31773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>
                  <a:solidFill>
                    <a:schemeClr val="bg1"/>
                  </a:solidFill>
                  <a:latin typeface="Aptos"/>
                </a:rPr>
                <a:t>55</a:t>
              </a:r>
              <a:endParaRPr lang="en-US" sz="2000" b="1" dirty="0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49" name="TextBox 18">
              <a:extLst>
                <a:ext uri="{FF2B5EF4-FFF2-40B4-BE49-F238E27FC236}">
                  <a16:creationId xmlns:a16="http://schemas.microsoft.com/office/drawing/2014/main" id="{3BF2DDC0-F547-024C-C859-4C108BA14E15}"/>
                </a:ext>
              </a:extLst>
            </p:cNvPr>
            <p:cNvSpPr txBox="1"/>
            <p:nvPr/>
          </p:nvSpPr>
          <p:spPr>
            <a:xfrm>
              <a:off x="8417569" y="3554879"/>
              <a:ext cx="562266" cy="31773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>
                  <a:solidFill>
                    <a:schemeClr val="bg1"/>
                  </a:solidFill>
                  <a:latin typeface="Aptos"/>
                </a:rPr>
                <a:t>56</a:t>
              </a:r>
              <a:endParaRPr lang="en-US" sz="2000" b="1" dirty="0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50" name="TextBox 19">
              <a:extLst>
                <a:ext uri="{FF2B5EF4-FFF2-40B4-BE49-F238E27FC236}">
                  <a16:creationId xmlns:a16="http://schemas.microsoft.com/office/drawing/2014/main" id="{CBEAB8AE-EB9D-630C-5336-9480FA50FF6A}"/>
                </a:ext>
              </a:extLst>
            </p:cNvPr>
            <p:cNvSpPr txBox="1"/>
            <p:nvPr/>
          </p:nvSpPr>
          <p:spPr>
            <a:xfrm>
              <a:off x="7442321" y="3524959"/>
              <a:ext cx="737573" cy="31773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>
                  <a:solidFill>
                    <a:schemeClr val="bg1"/>
                  </a:solidFill>
                  <a:latin typeface="Aptos"/>
                </a:rPr>
                <a:t>48</a:t>
              </a:r>
              <a:endParaRPr lang="en-US" sz="2000" b="1" dirty="0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51" name="TextBox 20">
              <a:extLst>
                <a:ext uri="{FF2B5EF4-FFF2-40B4-BE49-F238E27FC236}">
                  <a16:creationId xmlns:a16="http://schemas.microsoft.com/office/drawing/2014/main" id="{17B62374-5C8A-79D5-6C9C-BB25692942E5}"/>
                </a:ext>
              </a:extLst>
            </p:cNvPr>
            <p:cNvSpPr txBox="1"/>
            <p:nvPr/>
          </p:nvSpPr>
          <p:spPr>
            <a:xfrm>
              <a:off x="7468553" y="4145204"/>
              <a:ext cx="654805" cy="31773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>
                  <a:solidFill>
                    <a:schemeClr val="bg1"/>
                  </a:solidFill>
                  <a:latin typeface="Aptos"/>
                </a:rPr>
                <a:t>33</a:t>
              </a:r>
              <a:endParaRPr lang="en-US" sz="2000" b="1" dirty="0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53" name="TextBox 22">
              <a:extLst>
                <a:ext uri="{FF2B5EF4-FFF2-40B4-BE49-F238E27FC236}">
                  <a16:creationId xmlns:a16="http://schemas.microsoft.com/office/drawing/2014/main" id="{4FCDF153-4F06-0A26-B4AC-6352DCD5323E}"/>
                </a:ext>
              </a:extLst>
            </p:cNvPr>
            <p:cNvSpPr txBox="1"/>
            <p:nvPr/>
          </p:nvSpPr>
          <p:spPr>
            <a:xfrm>
              <a:off x="5528453" y="3694213"/>
              <a:ext cx="552449" cy="31773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>
                  <a:solidFill>
                    <a:schemeClr val="bg1"/>
                  </a:solidFill>
                  <a:latin typeface="Aptos"/>
                </a:rPr>
                <a:t>75</a:t>
              </a:r>
              <a:endParaRPr lang="en-US" sz="2000" b="1" dirty="0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8CA6AA4-8445-5D19-05B7-9650EDFA7735}"/>
              </a:ext>
            </a:extLst>
          </p:cNvPr>
          <p:cNvCxnSpPr>
            <a:cxnSpLocks/>
          </p:cNvCxnSpPr>
          <p:nvPr/>
        </p:nvCxnSpPr>
        <p:spPr>
          <a:xfrm flipH="1">
            <a:off x="8973531" y="1847687"/>
            <a:ext cx="12383" cy="3497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17">
            <a:extLst>
              <a:ext uri="{FF2B5EF4-FFF2-40B4-BE49-F238E27FC236}">
                <a16:creationId xmlns:a16="http://schemas.microsoft.com/office/drawing/2014/main" id="{368DC7B4-24A3-2994-0326-1ADB6A237724}"/>
              </a:ext>
            </a:extLst>
          </p:cNvPr>
          <p:cNvSpPr txBox="1"/>
          <p:nvPr/>
        </p:nvSpPr>
        <p:spPr>
          <a:xfrm>
            <a:off x="8852100" y="4006253"/>
            <a:ext cx="61915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  <a:latin typeface="Aptos"/>
              </a:rPr>
              <a:t>48</a:t>
            </a:r>
            <a:endParaRPr lang="en-US" sz="20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4" name="TextBox 18">
            <a:extLst>
              <a:ext uri="{FF2B5EF4-FFF2-40B4-BE49-F238E27FC236}">
                <a16:creationId xmlns:a16="http://schemas.microsoft.com/office/drawing/2014/main" id="{74304063-4192-327C-F2CA-5743090E0DE2}"/>
              </a:ext>
            </a:extLst>
          </p:cNvPr>
          <p:cNvSpPr txBox="1"/>
          <p:nvPr/>
        </p:nvSpPr>
        <p:spPr>
          <a:xfrm>
            <a:off x="8183403" y="3836145"/>
            <a:ext cx="61915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  <a:latin typeface="Aptos"/>
              </a:rPr>
              <a:t>43</a:t>
            </a:r>
            <a:endParaRPr lang="en-US" sz="20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5907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36123"/>
            <a:ext cx="6781801" cy="1066800"/>
          </a:xfrm>
        </p:spPr>
        <p:txBody>
          <a:bodyPr>
            <a:noAutofit/>
          </a:bodyPr>
          <a:lstStyle/>
          <a:p>
            <a:r>
              <a:rPr lang="en-US" sz="3200" dirty="0"/>
              <a:t>HRS: Vitreous Kernel Content Distribution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1181593"/>
              </p:ext>
            </p:extLst>
          </p:nvPr>
        </p:nvGraphicFramePr>
        <p:xfrm>
          <a:off x="1981200" y="1502923"/>
          <a:ext cx="8610599" cy="4918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52600" y="1676400"/>
            <a:ext cx="864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Percent</a:t>
            </a:r>
          </a:p>
        </p:txBody>
      </p:sp>
    </p:spTree>
    <p:extLst>
      <p:ext uri="{BB962C8B-B14F-4D97-AF65-F5344CB8AC3E}">
        <p14:creationId xmlns:p14="http://schemas.microsoft.com/office/powerpoint/2010/main" val="16315234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2025 Quality Characteristics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1367568"/>
              </p:ext>
            </p:extLst>
          </p:nvPr>
        </p:nvGraphicFramePr>
        <p:xfrm>
          <a:off x="1812760" y="1524000"/>
          <a:ext cx="8855240" cy="458985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213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3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3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3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74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2025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 Year Avg.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220">
                <a:tc>
                  <a:txBody>
                    <a:bodyPr/>
                    <a:lstStyle/>
                    <a:p>
                      <a:r>
                        <a:rPr lang="en-US" sz="2000" dirty="0"/>
                        <a:t>Flour Extraction (%)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68.4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69.0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68.2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0220">
                <a:tc>
                  <a:txBody>
                    <a:bodyPr/>
                    <a:lstStyle/>
                    <a:p>
                      <a:r>
                        <a:rPr lang="en-US" sz="2000" dirty="0" err="1"/>
                        <a:t>Farinograph</a:t>
                      </a:r>
                      <a:r>
                        <a:rPr lang="en-US" sz="2000" dirty="0"/>
                        <a:t> Absorption (%)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63.6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62.4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0220">
                <a:tc>
                  <a:txBody>
                    <a:bodyPr/>
                    <a:lstStyle/>
                    <a:p>
                      <a:r>
                        <a:rPr lang="en-US" sz="2000" dirty="0" err="1"/>
                        <a:t>Farino</a:t>
                      </a:r>
                      <a:r>
                        <a:rPr lang="en-US" sz="2000" dirty="0"/>
                        <a:t> Stability (min)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4281">
                <a:tc>
                  <a:txBody>
                    <a:bodyPr/>
                    <a:lstStyle/>
                    <a:p>
                      <a:r>
                        <a:rPr lang="en-US" sz="2000" dirty="0"/>
                        <a:t>Baking Absorption (%)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64.7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66.8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7459">
                <a:tc>
                  <a:txBody>
                    <a:bodyPr/>
                    <a:lstStyle/>
                    <a:p>
                      <a:r>
                        <a:rPr lang="en-US" sz="2000" dirty="0"/>
                        <a:t>Loaf Volume (cc)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942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1733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17E2F-34BD-45C4-880B-47A41030B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0" y="228601"/>
            <a:ext cx="5751092" cy="1325563"/>
          </a:xfrm>
        </p:spPr>
        <p:txBody>
          <a:bodyPr/>
          <a:lstStyle/>
          <a:p>
            <a:pPr algn="ctr"/>
            <a:r>
              <a:rPr lang="en-US" dirty="0"/>
              <a:t>HRS – Protein Premiums</a:t>
            </a:r>
            <a:br>
              <a:rPr lang="en-US" dirty="0"/>
            </a:br>
            <a:r>
              <a:rPr lang="en-US" sz="3200" dirty="0"/>
              <a:t>Export Price Levels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9D05A7D-0DEB-45F2-9A29-A975DEA69B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6017203"/>
              </p:ext>
            </p:extLst>
          </p:nvPr>
        </p:nvGraphicFramePr>
        <p:xfrm>
          <a:off x="2133600" y="1066800"/>
          <a:ext cx="8915400" cy="5110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803FD06-B956-47AF-8EF6-5D07B6C7308F}"/>
              </a:ext>
            </a:extLst>
          </p:cNvPr>
          <p:cNvSpPr txBox="1"/>
          <p:nvPr/>
        </p:nvSpPr>
        <p:spPr>
          <a:xfrm>
            <a:off x="7848600" y="6240948"/>
            <a:ext cx="2421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U.S. Wheat Price Report</a:t>
            </a:r>
          </a:p>
        </p:txBody>
      </p:sp>
    </p:spTree>
    <p:extLst>
      <p:ext uri="{BB962C8B-B14F-4D97-AF65-F5344CB8AC3E}">
        <p14:creationId xmlns:p14="http://schemas.microsoft.com/office/powerpoint/2010/main" val="27282218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AFA0A-4BC1-4E66-9A53-6FFFAA60A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04800"/>
            <a:ext cx="8474239" cy="1325563"/>
          </a:xfrm>
        </p:spPr>
        <p:txBody>
          <a:bodyPr/>
          <a:lstStyle/>
          <a:p>
            <a:r>
              <a:rPr lang="en-US" dirty="0"/>
              <a:t>PNW Protein Premiums with HVAC Specs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8B0D5EA-CB5C-4F1B-8B56-B77A38932C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5983117"/>
              </p:ext>
            </p:extLst>
          </p:nvPr>
        </p:nvGraphicFramePr>
        <p:xfrm>
          <a:off x="1812925" y="1825625"/>
          <a:ext cx="954087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18421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20B80A-737F-46BF-BE19-E89D40C27C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552" y="914400"/>
            <a:ext cx="5447237" cy="3636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ACC0D44-F360-4922-B764-14F32DA48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3357" y="4419601"/>
            <a:ext cx="5751092" cy="1325563"/>
          </a:xfrm>
        </p:spPr>
        <p:txBody>
          <a:bodyPr>
            <a:normAutofit/>
          </a:bodyPr>
          <a:lstStyle/>
          <a:p>
            <a:r>
              <a:rPr lang="en-US" sz="4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2568157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67905-8409-4C94-9D80-9391E51F7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HRS Crop Progress and Conditions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519A8F-5FEA-42B3-A100-9AA417CA2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690690"/>
            <a:ext cx="7229475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Planting done timely with some delays</a:t>
            </a:r>
          </a:p>
          <a:p>
            <a:r>
              <a:rPr lang="en-US" dirty="0"/>
              <a:t>Growing season was quite variable – damaging storms, dry conditions, wet conditions, cold, hot</a:t>
            </a:r>
          </a:p>
          <a:p>
            <a:r>
              <a:rPr lang="en-US" dirty="0"/>
              <a:t>Scattered disease pressure</a:t>
            </a:r>
          </a:p>
          <a:p>
            <a:r>
              <a:rPr lang="en-US" dirty="0"/>
              <a:t>Precipitation varied, temperatures were average</a:t>
            </a:r>
          </a:p>
          <a:p>
            <a:r>
              <a:rPr lang="en-US" dirty="0"/>
              <a:t>Harvest challenging at times due to wet conditions and humidity that occurred off and on during the season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58EB89-B665-4336-971E-F7BE147D80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78986" y="2024659"/>
            <a:ext cx="4252910" cy="3189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78420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023625-9B69-44B6-97B6-A37810A3F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1" y="365127"/>
            <a:ext cx="8033084" cy="1325563"/>
          </a:xfrm>
        </p:spPr>
        <p:txBody>
          <a:bodyPr/>
          <a:lstStyle/>
          <a:p>
            <a:r>
              <a:rPr lang="en-US" dirty="0"/>
              <a:t>World Durum Usage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FCF506-C37B-4773-921D-C3CAC087E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638911"/>
            <a:ext cx="7442836" cy="505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575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2E478-F709-4A56-BD31-F2224037B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28600"/>
            <a:ext cx="7668123" cy="1325563"/>
          </a:xfrm>
        </p:spPr>
        <p:txBody>
          <a:bodyPr/>
          <a:lstStyle/>
          <a:p>
            <a:r>
              <a:rPr lang="en-US" dirty="0"/>
              <a:t>World Durum Stocks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492D45-840F-4780-8425-547DE4950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295400"/>
            <a:ext cx="7543800" cy="491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352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8256D-1B3E-4C22-B93D-61C6D1B74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573" y="76200"/>
            <a:ext cx="7668123" cy="1325563"/>
          </a:xfrm>
        </p:spPr>
        <p:txBody>
          <a:bodyPr/>
          <a:lstStyle/>
          <a:p>
            <a:r>
              <a:rPr lang="en-US" dirty="0"/>
              <a:t>World Durum Prices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1147B9-7BBD-4B86-A497-B1A471433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116" y="1295400"/>
            <a:ext cx="8153399" cy="496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03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0200" y="254701"/>
            <a:ext cx="6858000" cy="1320800"/>
          </a:xfrm>
        </p:spPr>
        <p:txBody>
          <a:bodyPr>
            <a:normAutofit/>
          </a:bodyPr>
          <a:lstStyle/>
          <a:p>
            <a:r>
              <a:rPr lang="en-US" sz="4400" dirty="0"/>
              <a:t>U.S. Durum Plantings by State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332365"/>
              </p:ext>
            </p:extLst>
          </p:nvPr>
        </p:nvGraphicFramePr>
        <p:xfrm>
          <a:off x="2057400" y="1859810"/>
          <a:ext cx="8077200" cy="4258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/>
          <p:nvPr/>
        </p:nvSpPr>
        <p:spPr>
          <a:xfrm>
            <a:off x="1905000" y="1826596"/>
            <a:ext cx="1345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Million Acres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8396D6-45C4-4D10-A863-0E565C862DD0}"/>
              </a:ext>
            </a:extLst>
          </p:cNvPr>
          <p:cNvSpPr txBox="1"/>
          <p:nvPr/>
        </p:nvSpPr>
        <p:spPr>
          <a:xfrm>
            <a:off x="6109650" y="2228671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U.S. durum acres estimated at 2.19 million (890,000 hectares) up 6%.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0AF074-891E-471D-BD90-1693A52FB8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569" y="2194106"/>
            <a:ext cx="1882174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2332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4C9A3-5024-4B68-8308-A11BC18E4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Historical Durum Yields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6023A54-F996-40D5-8948-5EA6B5973382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141538" y="1825625"/>
          <a:ext cx="7612062" cy="4184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6879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1CB80-0E4C-4F6A-913A-B8341A1D8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2025 Durum Grades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657EA39-4919-4E1E-8000-5381A8B81E0F}"/>
              </a:ext>
            </a:extLst>
          </p:cNvPr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3208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C0A12-2D99-4F90-91A8-1F9A263147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Quality data – samples collected throughout harvest from producers/elevators in North Dakota and Montana and analyzed at NDSU wheat quality lab</a:t>
            </a:r>
          </a:p>
          <a:p>
            <a:r>
              <a:rPr lang="en-US" dirty="0"/>
              <a:t>Last 15% or so of 2025 crop not included due to severe harvest delays</a:t>
            </a:r>
          </a:p>
        </p:txBody>
      </p:sp>
    </p:spTree>
    <p:extLst>
      <p:ext uri="{BB962C8B-B14F-4D97-AF65-F5344CB8AC3E}">
        <p14:creationId xmlns:p14="http://schemas.microsoft.com/office/powerpoint/2010/main" val="295863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666999" y="1355133"/>
          <a:ext cx="7162801" cy="4805582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747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9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25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35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226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2025</a:t>
                      </a:r>
                    </a:p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2024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5-Year Avg.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1650">
                <a:tc>
                  <a:txBody>
                    <a:bodyPr/>
                    <a:lstStyle/>
                    <a:p>
                      <a:r>
                        <a:rPr lang="en-US" sz="1800" dirty="0"/>
                        <a:t>Test Weight</a:t>
                      </a:r>
                    </a:p>
                    <a:p>
                      <a:r>
                        <a:rPr lang="en-US" sz="1800" dirty="0"/>
                        <a:t>(lbs/bu.)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61.9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60.8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61.3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624">
                <a:tc>
                  <a:txBody>
                    <a:bodyPr/>
                    <a:lstStyle/>
                    <a:p>
                      <a:r>
                        <a:rPr lang="en-US" sz="1800" dirty="0"/>
                        <a:t>1000 KWT (g)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43.6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35.3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40.9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877">
                <a:tc>
                  <a:txBody>
                    <a:bodyPr/>
                    <a:lstStyle/>
                    <a:p>
                      <a:r>
                        <a:rPr lang="en-US" sz="1800" dirty="0"/>
                        <a:t>Damage (%)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0.6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0.4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877">
                <a:tc>
                  <a:txBody>
                    <a:bodyPr/>
                    <a:lstStyle/>
                    <a:p>
                      <a:r>
                        <a:rPr lang="en-US" sz="1800" dirty="0"/>
                        <a:t>Shrunken &amp; Broken (%)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0.5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0.7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0.8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877">
                <a:tc>
                  <a:txBody>
                    <a:bodyPr/>
                    <a:lstStyle/>
                    <a:p>
                      <a:r>
                        <a:rPr lang="en-US" sz="1800" dirty="0"/>
                        <a:t>Vitreous</a:t>
                      </a:r>
                      <a:r>
                        <a:rPr lang="en-US" sz="1800" baseline="0" dirty="0"/>
                        <a:t> Kernels (%)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83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86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3130">
                <a:tc>
                  <a:txBody>
                    <a:bodyPr/>
                    <a:lstStyle/>
                    <a:p>
                      <a:r>
                        <a:rPr lang="en-US" sz="1800" dirty="0"/>
                        <a:t>Protein (12% moisture)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14.2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14.3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14.2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3130">
                <a:tc>
                  <a:txBody>
                    <a:bodyPr/>
                    <a:lstStyle/>
                    <a:p>
                      <a:r>
                        <a:rPr lang="en-US" sz="1800" dirty="0"/>
                        <a:t>Falling Number (seconds)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463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427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877">
                <a:tc>
                  <a:txBody>
                    <a:bodyPr/>
                    <a:lstStyle/>
                    <a:p>
                      <a:r>
                        <a:rPr lang="en-US" sz="1800" dirty="0"/>
                        <a:t>DON (ppm)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0.3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0.1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56F28120-C67D-4A59-9F4E-19D59F9A4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6158"/>
            <a:ext cx="7668123" cy="1325563"/>
          </a:xfrm>
        </p:spPr>
        <p:txBody>
          <a:bodyPr/>
          <a:lstStyle/>
          <a:p>
            <a:r>
              <a:rPr lang="en-US" dirty="0"/>
              <a:t>2025 Northern Durum Quality</a:t>
            </a:r>
          </a:p>
        </p:txBody>
      </p:sp>
    </p:spTree>
    <p:extLst>
      <p:ext uri="{BB962C8B-B14F-4D97-AF65-F5344CB8AC3E}">
        <p14:creationId xmlns:p14="http://schemas.microsoft.com/office/powerpoint/2010/main" val="3356788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E4023-8322-43D1-A6BF-70654480E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Vitreous Kernel Content by Area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862E942-4A2F-4138-9395-CED85C91341C}"/>
              </a:ext>
            </a:extLst>
          </p:cNvPr>
          <p:cNvGrpSpPr/>
          <p:nvPr/>
        </p:nvGrpSpPr>
        <p:grpSpPr>
          <a:xfrm>
            <a:off x="1447800" y="1981200"/>
            <a:ext cx="9867900" cy="3914775"/>
            <a:chOff x="1157288" y="1585913"/>
            <a:chExt cx="9867900" cy="3914775"/>
          </a:xfrm>
        </p:grpSpPr>
        <p:pic>
          <p:nvPicPr>
            <p:cNvPr id="16" name="Picture 15" descr="A close-up of several different colored maps&#10;&#10;AI-generated content may be incorrect.">
              <a:extLst>
                <a:ext uri="{FF2B5EF4-FFF2-40B4-BE49-F238E27FC236}">
                  <a16:creationId xmlns:a16="http://schemas.microsoft.com/office/drawing/2014/main" id="{E309CC23-9BDE-4C07-B97E-1B9E0A926D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57288" y="1585913"/>
              <a:ext cx="9867900" cy="3914775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3ADA6CA-A4A2-4072-9BBF-DA63AD974FC9}"/>
                </a:ext>
              </a:extLst>
            </p:cNvPr>
            <p:cNvSpPr txBox="1"/>
            <p:nvPr/>
          </p:nvSpPr>
          <p:spPr>
            <a:xfrm>
              <a:off x="3642164" y="2207022"/>
              <a:ext cx="910880" cy="52322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800" b="1" dirty="0">
                  <a:latin typeface="Aptos" panose="020B0004020202020204" pitchFamily="34" charset="0"/>
                  <a:ea typeface="Roboto Light"/>
                  <a:cs typeface="Roboto Light"/>
                </a:rPr>
                <a:t>89</a:t>
              </a:r>
              <a:endParaRPr lang="en-US" b="1" dirty="0">
                <a:latin typeface="Aptos" panose="020B0004020202020204" pitchFamily="34" charset="0"/>
                <a:ea typeface="Roboto Light"/>
                <a:cs typeface="Roboto Light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1EC7564-5356-4FA0-809A-8079CB0C67B7}"/>
                </a:ext>
              </a:extLst>
            </p:cNvPr>
            <p:cNvSpPr txBox="1"/>
            <p:nvPr/>
          </p:nvSpPr>
          <p:spPr>
            <a:xfrm>
              <a:off x="5823388" y="2473722"/>
              <a:ext cx="910880" cy="52322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800" b="1" dirty="0">
                  <a:solidFill>
                    <a:schemeClr val="bg1"/>
                  </a:solidFill>
                  <a:latin typeface="Aptos" panose="020B0004020202020204" pitchFamily="34" charset="0"/>
                  <a:ea typeface="Roboto Light"/>
                  <a:cs typeface="Roboto Light"/>
                </a:rPr>
                <a:t>91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17EB3BD-A605-4FB4-A45B-7C30F1071CD3}"/>
                </a:ext>
              </a:extLst>
            </p:cNvPr>
            <p:cNvSpPr txBox="1"/>
            <p:nvPr/>
          </p:nvSpPr>
          <p:spPr>
            <a:xfrm>
              <a:off x="7194988" y="2359422"/>
              <a:ext cx="910880" cy="52322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800" b="1" dirty="0">
                  <a:latin typeface="Aptos" panose="020B0004020202020204" pitchFamily="34" charset="0"/>
                  <a:ea typeface="Roboto Light"/>
                  <a:cs typeface="Roboto Light"/>
                </a:rPr>
                <a:t>80</a:t>
              </a:r>
              <a:endParaRPr lang="en-US" b="1" dirty="0">
                <a:latin typeface="Aptos" panose="020B0004020202020204" pitchFamily="34" charset="0"/>
                <a:ea typeface="Roboto Light"/>
                <a:cs typeface="Roboto Light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F171FC9-5135-4A3B-B616-1C5031FAE162}"/>
                </a:ext>
              </a:extLst>
            </p:cNvPr>
            <p:cNvSpPr txBox="1"/>
            <p:nvPr/>
          </p:nvSpPr>
          <p:spPr>
            <a:xfrm>
              <a:off x="8109388" y="2359422"/>
              <a:ext cx="910880" cy="52322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800" b="1" dirty="0">
                  <a:solidFill>
                    <a:schemeClr val="bg1"/>
                  </a:solidFill>
                  <a:latin typeface="Aptos" panose="020B0004020202020204" pitchFamily="34" charset="0"/>
                  <a:ea typeface="Roboto Light"/>
                  <a:cs typeface="Roboto Light"/>
                </a:rPr>
                <a:t>87</a:t>
              </a:r>
              <a:endParaRPr lang="en-US" b="1" dirty="0">
                <a:solidFill>
                  <a:schemeClr val="bg1"/>
                </a:solidFill>
                <a:latin typeface="Aptos" panose="020B0004020202020204" pitchFamily="34" charset="0"/>
                <a:ea typeface="Roboto Light"/>
                <a:cs typeface="Roboto Light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0C003DB-2FF2-4C67-A6DC-458CB557B164}"/>
                </a:ext>
              </a:extLst>
            </p:cNvPr>
            <p:cNvSpPr txBox="1"/>
            <p:nvPr/>
          </p:nvSpPr>
          <p:spPr>
            <a:xfrm>
              <a:off x="9290488" y="2359422"/>
              <a:ext cx="910880" cy="52322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800" b="1" dirty="0">
                  <a:latin typeface="Aptos" panose="020B0004020202020204" pitchFamily="34" charset="0"/>
                  <a:ea typeface="Roboto Light"/>
                  <a:cs typeface="Roboto Light"/>
                </a:rPr>
                <a:t>82</a:t>
              </a:r>
              <a:endParaRPr lang="en-US" b="1" dirty="0">
                <a:latin typeface="Aptos" panose="020B0004020202020204" pitchFamily="34" charset="0"/>
                <a:ea typeface="Roboto Light"/>
                <a:cs typeface="Roboto Light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27B95A2-52B5-4A07-B069-54CB9C94240D}"/>
                </a:ext>
              </a:extLst>
            </p:cNvPr>
            <p:cNvSpPr txBox="1"/>
            <p:nvPr/>
          </p:nvSpPr>
          <p:spPr>
            <a:xfrm>
              <a:off x="7404539" y="3426222"/>
              <a:ext cx="910880" cy="52322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800" b="1" dirty="0">
                  <a:latin typeface="Aptos" panose="020B0004020202020204" pitchFamily="34" charset="0"/>
                  <a:ea typeface="Roboto Light"/>
                  <a:cs typeface="Roboto Light"/>
                </a:rPr>
                <a:t>75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8245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29708-2692-844A-BB84-F084D8A03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Wheat Falling Number Distribution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60976DA-CD81-4820-931D-29566D2B6BFB}"/>
              </a:ext>
            </a:extLst>
          </p:cNvPr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990600" y="1447800"/>
          <a:ext cx="10607675" cy="4594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3755831"/>
      </p:ext>
    </p:extLst>
  </p:cSld>
  <p:clrMapOvr>
    <a:masterClrMapping/>
  </p:clrMapOvr>
</p:sld>
</file>

<file path=ppt/theme/theme1.xml><?xml version="1.0" encoding="utf-8"?>
<a:theme xmlns:a="http://schemas.openxmlformats.org/drawingml/2006/main" name="April 2020 Theme 2">
  <a:themeElements>
    <a:clrScheme name="Custom 5">
      <a:dk1>
        <a:sysClr val="windowText" lastClr="000000"/>
      </a:dk1>
      <a:lt1>
        <a:sysClr val="window" lastClr="FFFFFF"/>
      </a:lt1>
      <a:dk2>
        <a:srgbClr val="52853D"/>
      </a:dk2>
      <a:lt2>
        <a:srgbClr val="D6A163"/>
      </a:lt2>
      <a:accent1>
        <a:srgbClr val="245740"/>
      </a:accent1>
      <a:accent2>
        <a:srgbClr val="FAE5A9"/>
      </a:accent2>
      <a:accent3>
        <a:srgbClr val="239BED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il 2020 Theme 2" id="{769C4FE3-80F2-4D84-BD83-36959DD80139}" vid="{68218835-499B-4EDA-86CE-5946E327D2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USW 2020 #3</Template>
  <TotalTime>19953</TotalTime>
  <Words>1349</Words>
  <Application>Microsoft Office PowerPoint</Application>
  <PresentationFormat>Widescreen</PresentationFormat>
  <Paragraphs>450</Paragraphs>
  <Slides>39</Slides>
  <Notes>5</Notes>
  <HiddenSlides>4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Aptos</vt:lpstr>
      <vt:lpstr>Aptos Narrow</vt:lpstr>
      <vt:lpstr>Arial</vt:lpstr>
      <vt:lpstr>Calibri</vt:lpstr>
      <vt:lpstr>Roboto</vt:lpstr>
      <vt:lpstr>Roboto Condensed</vt:lpstr>
      <vt:lpstr>Roboto Light</vt:lpstr>
      <vt:lpstr>Tw Cen MT</vt:lpstr>
      <vt:lpstr>April 2020 Theme 2</vt:lpstr>
      <vt:lpstr>  2025 HRS and Durum Harvest Summary and Outlooks</vt:lpstr>
      <vt:lpstr>PowerPoint Presentation</vt:lpstr>
      <vt:lpstr>PowerPoint Presentation</vt:lpstr>
      <vt:lpstr>U.S. Durum Plantings by State</vt:lpstr>
      <vt:lpstr>Historical Durum Yields</vt:lpstr>
      <vt:lpstr>2025 Durum Grades</vt:lpstr>
      <vt:lpstr>2025 Northern Durum Quality</vt:lpstr>
      <vt:lpstr>Vitreous Kernel Content by Area</vt:lpstr>
      <vt:lpstr>Wheat Falling Number Distribution</vt:lpstr>
      <vt:lpstr>2025 Northern Durum Pasta Data</vt:lpstr>
      <vt:lpstr>U.S. Durum Supply and Demand Million Bushels</vt:lpstr>
      <vt:lpstr>Top Markets for U.S. Durum</vt:lpstr>
      <vt:lpstr>World Durum Situation</vt:lpstr>
      <vt:lpstr>World Durum Situation</vt:lpstr>
      <vt:lpstr>World Durum Production (Million Tons)</vt:lpstr>
      <vt:lpstr>North African Durum Production Million Tons</vt:lpstr>
      <vt:lpstr>World Durum Trade – Projected Change in Import Demand</vt:lpstr>
      <vt:lpstr>World Durum Trade – Exports</vt:lpstr>
      <vt:lpstr>Key World Durum Take Aways</vt:lpstr>
      <vt:lpstr>Average N.D. Hard Red Spring and Durum Wheat Producer Bids</vt:lpstr>
      <vt:lpstr>U.S. Spring Wheat Planted Acreage</vt:lpstr>
      <vt:lpstr>Historical HRS Yields by State</vt:lpstr>
      <vt:lpstr>U.S. HRS Supply and Demand Million Bushels</vt:lpstr>
      <vt:lpstr>Export Pace for U.S. Wheat (Shipments and Sales as of Sept. 18, 2025)</vt:lpstr>
      <vt:lpstr>Top Export Markets for U.S. HRS</vt:lpstr>
      <vt:lpstr>PowerPoint Presentation</vt:lpstr>
      <vt:lpstr>2025 HRS Quality</vt:lpstr>
      <vt:lpstr>2025 Quality Characteristics</vt:lpstr>
      <vt:lpstr>HRS: Protein Content Distribution</vt:lpstr>
      <vt:lpstr>Vitreous Kernel by Region (%)</vt:lpstr>
      <vt:lpstr>HRS: Vitreous Kernel Content Distribution</vt:lpstr>
      <vt:lpstr>2025 Quality Characteristics</vt:lpstr>
      <vt:lpstr>HRS – Protein Premiums Export Price Levels</vt:lpstr>
      <vt:lpstr>PNW Protein Premiums with HVAC Specs</vt:lpstr>
      <vt:lpstr>QUESTIONS?</vt:lpstr>
      <vt:lpstr>HRS Crop Progress and Conditions</vt:lpstr>
      <vt:lpstr>World Durum Usage</vt:lpstr>
      <vt:lpstr>World Durum Stocks </vt:lpstr>
      <vt:lpstr>World Durum Prices </vt:lpstr>
    </vt:vector>
  </TitlesOfParts>
  <Company>ND Wheat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Jolene Beehler</dc:creator>
  <cp:lastModifiedBy>Erica Peterson</cp:lastModifiedBy>
  <cp:revision>1236</cp:revision>
  <cp:lastPrinted>2025-03-20T21:38:09Z</cp:lastPrinted>
  <dcterms:created xsi:type="dcterms:W3CDTF">2007-12-27T20:27:56Z</dcterms:created>
  <dcterms:modified xsi:type="dcterms:W3CDTF">2025-11-06T13:00:04Z</dcterms:modified>
</cp:coreProperties>
</file>