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xml" ContentType="application/vnd.openxmlformats-officedocument.drawingml.chartshape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3.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266" r:id="rId5"/>
    <p:sldId id="257" r:id="rId6"/>
    <p:sldId id="267" r:id="rId7"/>
    <p:sldId id="272" r:id="rId8"/>
    <p:sldId id="268" r:id="rId9"/>
    <p:sldId id="274" r:id="rId10"/>
    <p:sldId id="260" r:id="rId11"/>
    <p:sldId id="271" r:id="rId12"/>
    <p:sldId id="275" r:id="rId13"/>
    <p:sldId id="604" r:id="rId14"/>
    <p:sldId id="605" r:id="rId15"/>
    <p:sldId id="269" r:id="rId16"/>
    <p:sldId id="277" r:id="rId17"/>
    <p:sldId id="577" r:id="rId18"/>
    <p:sldId id="631" r:id="rId19"/>
    <p:sldId id="579" r:id="rId20"/>
    <p:sldId id="612" r:id="rId21"/>
    <p:sldId id="580" r:id="rId22"/>
    <p:sldId id="581" r:id="rId23"/>
    <p:sldId id="582" r:id="rId24"/>
    <p:sldId id="583" r:id="rId25"/>
    <p:sldId id="584" r:id="rId26"/>
    <p:sldId id="585" r:id="rId27"/>
    <p:sldId id="586" r:id="rId28"/>
    <p:sldId id="587" r:id="rId29"/>
    <p:sldId id="589" r:id="rId30"/>
    <p:sldId id="591" r:id="rId31"/>
    <p:sldId id="592" r:id="rId32"/>
    <p:sldId id="593" r:id="rId33"/>
    <p:sldId id="607" r:id="rId34"/>
    <p:sldId id="594" r:id="rId35"/>
    <p:sldId id="595" r:id="rId36"/>
    <p:sldId id="588" r:id="rId37"/>
    <p:sldId id="596" r:id="rId38"/>
    <p:sldId id="590" r:id="rId39"/>
    <p:sldId id="613" r:id="rId40"/>
    <p:sldId id="614" r:id="rId41"/>
    <p:sldId id="615" r:id="rId42"/>
    <p:sldId id="597" r:id="rId43"/>
    <p:sldId id="598" r:id="rId44"/>
    <p:sldId id="617" r:id="rId45"/>
    <p:sldId id="618" r:id="rId46"/>
    <p:sldId id="619" r:id="rId47"/>
    <p:sldId id="616" r:id="rId48"/>
    <p:sldId id="620" r:id="rId49"/>
    <p:sldId id="621" r:id="rId50"/>
    <p:sldId id="624" r:id="rId51"/>
    <p:sldId id="622" r:id="rId52"/>
    <p:sldId id="600" r:id="rId53"/>
    <p:sldId id="626" r:id="rId54"/>
    <p:sldId id="627" r:id="rId55"/>
    <p:sldId id="628" r:id="rId56"/>
    <p:sldId id="625" r:id="rId57"/>
    <p:sldId id="608" r:id="rId58"/>
    <p:sldId id="609" r:id="rId59"/>
    <p:sldId id="610" r:id="rId60"/>
    <p:sldId id="611" r:id="rId61"/>
    <p:sldId id="601" r:id="rId62"/>
    <p:sldId id="602" r:id="rId63"/>
    <p:sldId id="606" r:id="rId64"/>
    <p:sldId id="630" r:id="rId65"/>
    <p:sldId id="259" r:id="rId6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5643"/>
    <a:srgbClr val="FFFFCC"/>
    <a:srgbClr val="000000"/>
    <a:srgbClr val="004D39"/>
    <a:srgbClr val="00CC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snapToObjects="1">
      <p:cViewPr varScale="1">
        <p:scale>
          <a:sx n="101" d="100"/>
          <a:sy n="101" d="100"/>
        </p:scale>
        <p:origin x="1698" y="90"/>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xml"/></Relationships>
</file>

<file path=ppt/charts/_rels/chart23.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xml"/></Relationships>
</file>

<file path=ppt/charts/_rels/chart25.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3.xml"/></Relationships>
</file>

<file path=ppt/charts/_rels/chart28.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ad.ndsu.edu\shared\NCREC\ResearchAgronomy\2025\Grants\Canola%20Seed%20Rate%20Drill%20vs%20Singulation\GR_001_CANOLA_SING_MOT_25.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r>
              <a:rPr lang="en-US" b="1" dirty="0">
                <a:effectLst>
                  <a:outerShdw blurRad="38100" dist="38100" dir="2700000" algn="tl">
                    <a:srgbClr val="000000">
                      <a:alpha val="43137"/>
                    </a:srgbClr>
                  </a:outerShdw>
                </a:effectLst>
              </a:rPr>
              <a:t>DRILL</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spPr>
            <a:solidFill>
              <a:srgbClr val="005643"/>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Sheet1!$B$5:$B$9</c:f>
              <c:numCache>
                <c:formatCode>General</c:formatCode>
                <c:ptCount val="5"/>
                <c:pt idx="0">
                  <c:v>150</c:v>
                </c:pt>
                <c:pt idx="1">
                  <c:v>225</c:v>
                </c:pt>
                <c:pt idx="2">
                  <c:v>300</c:v>
                </c:pt>
                <c:pt idx="3">
                  <c:v>375</c:v>
                </c:pt>
                <c:pt idx="4">
                  <c:v>450</c:v>
                </c:pt>
              </c:numCache>
            </c:numRef>
          </c:cat>
          <c:val>
            <c:numRef>
              <c:f>Sheet1!$G$5:$G$9</c:f>
              <c:numCache>
                <c:formatCode>General</c:formatCode>
                <c:ptCount val="5"/>
                <c:pt idx="0">
                  <c:v>2491</c:v>
                </c:pt>
                <c:pt idx="1">
                  <c:v>2821</c:v>
                </c:pt>
                <c:pt idx="2" formatCode="0">
                  <c:v>3029.5</c:v>
                </c:pt>
                <c:pt idx="3" formatCode="0">
                  <c:v>3111.75</c:v>
                </c:pt>
                <c:pt idx="4" formatCode="0">
                  <c:v>3147.75</c:v>
                </c:pt>
              </c:numCache>
            </c:numRef>
          </c:val>
          <c:extLst>
            <c:ext xmlns:c16="http://schemas.microsoft.com/office/drawing/2014/chart" uri="{C3380CC4-5D6E-409C-BE32-E72D297353CC}">
              <c16:uniqueId val="{00000000-BCD7-4926-888A-4E206BD77CD3}"/>
            </c:ext>
          </c:extLst>
        </c:ser>
        <c:dLbls>
          <c:dLblPos val="inEnd"/>
          <c:showLegendKey val="0"/>
          <c:showVal val="1"/>
          <c:showCatName val="0"/>
          <c:showSerName val="0"/>
          <c:showPercent val="0"/>
          <c:showBubbleSize val="0"/>
        </c:dLbls>
        <c:gapWidth val="41"/>
        <c:axId val="1788726095"/>
        <c:axId val="1788728495"/>
      </c:barChart>
      <c:catAx>
        <c:axId val="1788726095"/>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Plant density (1000 pls/a)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crossAx val="1788728495"/>
        <c:crosses val="autoZero"/>
        <c:auto val="1"/>
        <c:lblAlgn val="ctr"/>
        <c:lblOffset val="100"/>
        <c:noMultiLvlLbl val="0"/>
      </c:catAx>
      <c:valAx>
        <c:axId val="1788728495"/>
        <c:scaling>
          <c:orientation val="minMax"/>
        </c:scaling>
        <c:delete val="1"/>
        <c:axPos val="l"/>
        <c:title>
          <c:tx>
            <c:rich>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Canola yield (lbs/a)</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78872609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8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dirty="0"/>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Sheet1!$C$3:$C$4</c:f>
              <c:strCache>
                <c:ptCount val="2"/>
                <c:pt idx="0">
                  <c:v>DK400TL</c:v>
                </c:pt>
              </c:strCache>
            </c:strRef>
          </c:tx>
          <c:spPr>
            <a:solidFill>
              <a:schemeClr val="accent1"/>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Sheet1!$C$5:$C$9</c:f>
              <c:numCache>
                <c:formatCode>General</c:formatCode>
                <c:ptCount val="5"/>
                <c:pt idx="0">
                  <c:v>2389</c:v>
                </c:pt>
                <c:pt idx="1">
                  <c:v>2775</c:v>
                </c:pt>
                <c:pt idx="2">
                  <c:v>2997</c:v>
                </c:pt>
                <c:pt idx="3">
                  <c:v>3101</c:v>
                </c:pt>
                <c:pt idx="4">
                  <c:v>3103</c:v>
                </c:pt>
              </c:numCache>
            </c:numRef>
          </c:val>
          <c:extLst>
            <c:ext xmlns:c16="http://schemas.microsoft.com/office/drawing/2014/chart" uri="{C3380CC4-5D6E-409C-BE32-E72D297353CC}">
              <c16:uniqueId val="{00000000-734C-4278-833A-5CB5CC796959}"/>
            </c:ext>
          </c:extLst>
        </c:ser>
        <c:ser>
          <c:idx val="1"/>
          <c:order val="1"/>
          <c:tx>
            <c:strRef>
              <c:f>Sheet1!$D$3:$D$4</c:f>
              <c:strCache>
                <c:ptCount val="2"/>
                <c:pt idx="0">
                  <c:v>DK401TL</c:v>
                </c:pt>
              </c:strCache>
            </c:strRef>
          </c:tx>
          <c:spPr>
            <a:solidFill>
              <a:schemeClr val="accent2"/>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Sheet1!$D$5:$D$9</c:f>
              <c:numCache>
                <c:formatCode>General</c:formatCode>
                <c:ptCount val="5"/>
                <c:pt idx="0">
                  <c:v>2594</c:v>
                </c:pt>
                <c:pt idx="1">
                  <c:v>2883</c:v>
                </c:pt>
                <c:pt idx="2">
                  <c:v>3045</c:v>
                </c:pt>
                <c:pt idx="3">
                  <c:v>3180</c:v>
                </c:pt>
                <c:pt idx="4">
                  <c:v>3282</c:v>
                </c:pt>
              </c:numCache>
            </c:numRef>
          </c:val>
          <c:extLst>
            <c:ext xmlns:c16="http://schemas.microsoft.com/office/drawing/2014/chart" uri="{C3380CC4-5D6E-409C-BE32-E72D297353CC}">
              <c16:uniqueId val="{00000001-734C-4278-833A-5CB5CC796959}"/>
            </c:ext>
          </c:extLst>
        </c:ser>
        <c:ser>
          <c:idx val="2"/>
          <c:order val="2"/>
          <c:tx>
            <c:strRef>
              <c:f>Sheet1!$E$3:$E$4</c:f>
              <c:strCache>
                <c:ptCount val="2"/>
                <c:pt idx="0">
                  <c:v>LR344PC</c:v>
                </c:pt>
              </c:strCache>
            </c:strRef>
          </c:tx>
          <c:spPr>
            <a:solidFill>
              <a:srgbClr val="FFFFCC"/>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Sheet1!$E$5:$E$9</c:f>
              <c:numCache>
                <c:formatCode>General</c:formatCode>
                <c:ptCount val="5"/>
                <c:pt idx="0">
                  <c:v>2376</c:v>
                </c:pt>
                <c:pt idx="1">
                  <c:v>2732</c:v>
                </c:pt>
                <c:pt idx="2">
                  <c:v>2906</c:v>
                </c:pt>
                <c:pt idx="3">
                  <c:v>3074</c:v>
                </c:pt>
                <c:pt idx="4">
                  <c:v>3120</c:v>
                </c:pt>
              </c:numCache>
            </c:numRef>
          </c:val>
          <c:extLst>
            <c:ext xmlns:c16="http://schemas.microsoft.com/office/drawing/2014/chart" uri="{C3380CC4-5D6E-409C-BE32-E72D297353CC}">
              <c16:uniqueId val="{00000002-734C-4278-833A-5CB5CC796959}"/>
            </c:ext>
          </c:extLst>
        </c:ser>
        <c:ser>
          <c:idx val="3"/>
          <c:order val="3"/>
          <c:tx>
            <c:strRef>
              <c:f>Sheet1!$F$3:$F$4</c:f>
              <c:strCache>
                <c:ptCount val="2"/>
                <c:pt idx="0">
                  <c:v>LR354PC</c:v>
                </c:pt>
              </c:strCache>
            </c:strRef>
          </c:tx>
          <c:spPr>
            <a:solidFill>
              <a:schemeClr val="accent4"/>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Sheet1!$F$5:$F$9</c:f>
              <c:numCache>
                <c:formatCode>General</c:formatCode>
                <c:ptCount val="5"/>
                <c:pt idx="0">
                  <c:v>2605</c:v>
                </c:pt>
                <c:pt idx="1">
                  <c:v>2894</c:v>
                </c:pt>
                <c:pt idx="2">
                  <c:v>3170</c:v>
                </c:pt>
                <c:pt idx="3">
                  <c:v>3092</c:v>
                </c:pt>
                <c:pt idx="4">
                  <c:v>3086</c:v>
                </c:pt>
              </c:numCache>
            </c:numRef>
          </c:val>
          <c:extLst>
            <c:ext xmlns:c16="http://schemas.microsoft.com/office/drawing/2014/chart" uri="{C3380CC4-5D6E-409C-BE32-E72D297353CC}">
              <c16:uniqueId val="{00000003-734C-4278-833A-5CB5CC796959}"/>
            </c:ext>
          </c:extLst>
        </c:ser>
        <c:dLbls>
          <c:showLegendKey val="0"/>
          <c:showVal val="0"/>
          <c:showCatName val="0"/>
          <c:showSerName val="0"/>
          <c:showPercent val="0"/>
          <c:showBubbleSize val="0"/>
        </c:dLbls>
        <c:gapWidth val="219"/>
        <c:overlap val="-27"/>
        <c:axId val="2110194351"/>
        <c:axId val="2110195311"/>
      </c:barChart>
      <c:catAx>
        <c:axId val="211019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5311"/>
        <c:crosses val="autoZero"/>
        <c:auto val="1"/>
        <c:lblAlgn val="ctr"/>
        <c:lblOffset val="100"/>
        <c:noMultiLvlLbl val="0"/>
      </c:catAx>
      <c:valAx>
        <c:axId val="2110195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4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dirty="0"/>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Sheet1!$C$3:$C$4</c:f>
              <c:strCache>
                <c:ptCount val="2"/>
                <c:pt idx="0">
                  <c:v>DK400TL</c:v>
                </c:pt>
              </c:strCache>
            </c:strRef>
          </c:tx>
          <c:spPr>
            <a:solidFill>
              <a:schemeClr val="accent1"/>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Sheet1!$C$5:$C$9</c:f>
              <c:numCache>
                <c:formatCode>General</c:formatCode>
                <c:ptCount val="5"/>
                <c:pt idx="0">
                  <c:v>2389</c:v>
                </c:pt>
                <c:pt idx="1">
                  <c:v>2775</c:v>
                </c:pt>
                <c:pt idx="2">
                  <c:v>2997</c:v>
                </c:pt>
                <c:pt idx="3">
                  <c:v>3101</c:v>
                </c:pt>
                <c:pt idx="4">
                  <c:v>3103</c:v>
                </c:pt>
              </c:numCache>
            </c:numRef>
          </c:val>
          <c:extLst>
            <c:ext xmlns:c16="http://schemas.microsoft.com/office/drawing/2014/chart" uri="{C3380CC4-5D6E-409C-BE32-E72D297353CC}">
              <c16:uniqueId val="{00000000-734C-4278-833A-5CB5CC796959}"/>
            </c:ext>
          </c:extLst>
        </c:ser>
        <c:ser>
          <c:idx val="1"/>
          <c:order val="1"/>
          <c:tx>
            <c:strRef>
              <c:f>Sheet1!$D$3:$D$4</c:f>
              <c:strCache>
                <c:ptCount val="2"/>
                <c:pt idx="0">
                  <c:v>DK401TL</c:v>
                </c:pt>
              </c:strCache>
            </c:strRef>
          </c:tx>
          <c:spPr>
            <a:solidFill>
              <a:schemeClr val="accent2"/>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Sheet1!$D$5:$D$9</c:f>
              <c:numCache>
                <c:formatCode>General</c:formatCode>
                <c:ptCount val="5"/>
                <c:pt idx="0">
                  <c:v>2594</c:v>
                </c:pt>
                <c:pt idx="1">
                  <c:v>2883</c:v>
                </c:pt>
                <c:pt idx="2">
                  <c:v>3045</c:v>
                </c:pt>
                <c:pt idx="3">
                  <c:v>3180</c:v>
                </c:pt>
                <c:pt idx="4">
                  <c:v>3282</c:v>
                </c:pt>
              </c:numCache>
            </c:numRef>
          </c:val>
          <c:extLst>
            <c:ext xmlns:c16="http://schemas.microsoft.com/office/drawing/2014/chart" uri="{C3380CC4-5D6E-409C-BE32-E72D297353CC}">
              <c16:uniqueId val="{00000001-734C-4278-833A-5CB5CC796959}"/>
            </c:ext>
          </c:extLst>
        </c:ser>
        <c:ser>
          <c:idx val="2"/>
          <c:order val="2"/>
          <c:tx>
            <c:strRef>
              <c:f>Sheet1!$E$3:$E$4</c:f>
              <c:strCache>
                <c:ptCount val="2"/>
                <c:pt idx="0">
                  <c:v>LR344PC</c:v>
                </c:pt>
              </c:strCache>
            </c:strRef>
          </c:tx>
          <c:spPr>
            <a:solidFill>
              <a:srgbClr val="FFFFCC"/>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Sheet1!$E$5:$E$9</c:f>
              <c:numCache>
                <c:formatCode>General</c:formatCode>
                <c:ptCount val="5"/>
                <c:pt idx="0">
                  <c:v>2376</c:v>
                </c:pt>
                <c:pt idx="1">
                  <c:v>2732</c:v>
                </c:pt>
                <c:pt idx="2">
                  <c:v>2906</c:v>
                </c:pt>
                <c:pt idx="3">
                  <c:v>3074</c:v>
                </c:pt>
                <c:pt idx="4">
                  <c:v>3120</c:v>
                </c:pt>
              </c:numCache>
            </c:numRef>
          </c:val>
          <c:extLst>
            <c:ext xmlns:c16="http://schemas.microsoft.com/office/drawing/2014/chart" uri="{C3380CC4-5D6E-409C-BE32-E72D297353CC}">
              <c16:uniqueId val="{00000002-734C-4278-833A-5CB5CC796959}"/>
            </c:ext>
          </c:extLst>
        </c:ser>
        <c:ser>
          <c:idx val="3"/>
          <c:order val="3"/>
          <c:tx>
            <c:strRef>
              <c:f>Sheet1!$F$3:$F$4</c:f>
              <c:strCache>
                <c:ptCount val="2"/>
                <c:pt idx="0">
                  <c:v>LR354PC</c:v>
                </c:pt>
              </c:strCache>
            </c:strRef>
          </c:tx>
          <c:spPr>
            <a:solidFill>
              <a:schemeClr val="accent4"/>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Sheet1!$F$5:$F$9</c:f>
              <c:numCache>
                <c:formatCode>General</c:formatCode>
                <c:ptCount val="5"/>
                <c:pt idx="0">
                  <c:v>2605</c:v>
                </c:pt>
                <c:pt idx="1">
                  <c:v>2894</c:v>
                </c:pt>
                <c:pt idx="2">
                  <c:v>3170</c:v>
                </c:pt>
                <c:pt idx="3">
                  <c:v>3092</c:v>
                </c:pt>
                <c:pt idx="4">
                  <c:v>3086</c:v>
                </c:pt>
              </c:numCache>
            </c:numRef>
          </c:val>
          <c:extLst>
            <c:ext xmlns:c16="http://schemas.microsoft.com/office/drawing/2014/chart" uri="{C3380CC4-5D6E-409C-BE32-E72D297353CC}">
              <c16:uniqueId val="{00000003-734C-4278-833A-5CB5CC796959}"/>
            </c:ext>
          </c:extLst>
        </c:ser>
        <c:dLbls>
          <c:showLegendKey val="0"/>
          <c:showVal val="0"/>
          <c:showCatName val="0"/>
          <c:showSerName val="0"/>
          <c:showPercent val="0"/>
          <c:showBubbleSize val="0"/>
        </c:dLbls>
        <c:gapWidth val="219"/>
        <c:overlap val="-27"/>
        <c:axId val="2110194351"/>
        <c:axId val="2110195311"/>
      </c:barChart>
      <c:catAx>
        <c:axId val="211019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5311"/>
        <c:crosses val="autoZero"/>
        <c:auto val="1"/>
        <c:lblAlgn val="ctr"/>
        <c:lblOffset val="100"/>
        <c:noMultiLvlLbl val="0"/>
      </c:catAx>
      <c:valAx>
        <c:axId val="2110195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4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63E1-4B7E-8EC3-6C3E33970C30}"/>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63E1-4B7E-8EC3-6C3E33970C30}"/>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63E1-4B7E-8EC3-6C3E33970C30}"/>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63E1-4B7E-8EC3-6C3E33970C30}"/>
            </c:ext>
          </c:extLst>
        </c:ser>
        <c:ser>
          <c:idx val="5"/>
          <c:order val="5"/>
          <c:tx>
            <c:strRef>
              <c:f>Sheet1!$B$9</c:f>
              <c:strCache>
                <c:ptCount val="1"/>
                <c:pt idx="0">
                  <c:v>450</c:v>
                </c:pt>
              </c:strCache>
            </c:strRef>
          </c:tx>
          <c:spPr>
            <a:solidFill>
              <a:srgbClr val="005643"/>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63E1-4B7E-8EC3-6C3E33970C30}"/>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63E1-4B7E-8EC3-6C3E33970C30}"/>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63E1-4B7E-8EC3-6C3E33970C30}"/>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63E1-4B7E-8EC3-6C3E33970C30}"/>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63E1-4B7E-8EC3-6C3E33970C30}"/>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63E1-4B7E-8EC3-6C3E33970C30}"/>
            </c:ext>
          </c:extLst>
        </c:ser>
        <c:ser>
          <c:idx val="5"/>
          <c:order val="5"/>
          <c:tx>
            <c:strRef>
              <c:f>Sheet1!$B$9</c:f>
              <c:strCache>
                <c:ptCount val="1"/>
                <c:pt idx="0">
                  <c:v>450</c:v>
                </c:pt>
              </c:strCache>
            </c:strRef>
          </c:tx>
          <c:spPr>
            <a:solidFill>
              <a:srgbClr val="005643"/>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63E1-4B7E-8EC3-6C3E33970C30}"/>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63E1-4B7E-8EC3-6C3E33970C30}"/>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63E1-4B7E-8EC3-6C3E33970C30}"/>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63E1-4B7E-8EC3-6C3E33970C30}"/>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63E1-4B7E-8EC3-6C3E33970C30}"/>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63E1-4B7E-8EC3-6C3E33970C30}"/>
            </c:ext>
          </c:extLst>
        </c:ser>
        <c:ser>
          <c:idx val="5"/>
          <c:order val="5"/>
          <c:tx>
            <c:strRef>
              <c:f>Sheet1!$B$9</c:f>
              <c:strCache>
                <c:ptCount val="1"/>
                <c:pt idx="0">
                  <c:v>450</c:v>
                </c:pt>
              </c:strCache>
            </c:strRef>
          </c:tx>
          <c:spPr>
            <a:solidFill>
              <a:srgbClr val="005643"/>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63E1-4B7E-8EC3-6C3E33970C30}"/>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63E1-4B7E-8EC3-6C3E33970C30}"/>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63E1-4B7E-8EC3-6C3E33970C30}"/>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63E1-4B7E-8EC3-6C3E33970C30}"/>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63E1-4B7E-8EC3-6C3E33970C30}"/>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63E1-4B7E-8EC3-6C3E33970C30}"/>
            </c:ext>
          </c:extLst>
        </c:ser>
        <c:ser>
          <c:idx val="5"/>
          <c:order val="5"/>
          <c:tx>
            <c:strRef>
              <c:f>Sheet1!$B$9</c:f>
              <c:strCache>
                <c:ptCount val="1"/>
                <c:pt idx="0">
                  <c:v>450</c:v>
                </c:pt>
              </c:strCache>
            </c:strRef>
          </c:tx>
          <c:spPr>
            <a:solidFill>
              <a:srgbClr val="005643"/>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63E1-4B7E-8EC3-6C3E33970C30}"/>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63E1-4B7E-8EC3-6C3E33970C30}"/>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Sheet1!$C$14:$C$15</c:f>
              <c:strCache>
                <c:ptCount val="2"/>
                <c:pt idx="0">
                  <c:v>DK400TL</c:v>
                </c:pt>
              </c:strCache>
            </c:strRef>
          </c:tx>
          <c:spPr>
            <a:solidFill>
              <a:schemeClr val="accent1"/>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Sheet1!$C$16:$C$20</c:f>
              <c:numCache>
                <c:formatCode>General</c:formatCode>
                <c:ptCount val="5"/>
                <c:pt idx="0">
                  <c:v>2579</c:v>
                </c:pt>
                <c:pt idx="1">
                  <c:v>3492</c:v>
                </c:pt>
                <c:pt idx="2">
                  <c:v>3660</c:v>
                </c:pt>
                <c:pt idx="3">
                  <c:v>3544</c:v>
                </c:pt>
                <c:pt idx="4">
                  <c:v>3600</c:v>
                </c:pt>
              </c:numCache>
            </c:numRef>
          </c:val>
          <c:extLst>
            <c:ext xmlns:c16="http://schemas.microsoft.com/office/drawing/2014/chart" uri="{C3380CC4-5D6E-409C-BE32-E72D297353CC}">
              <c16:uniqueId val="{00000000-871B-4F5E-93A5-257BC0895A99}"/>
            </c:ext>
          </c:extLst>
        </c:ser>
        <c:ser>
          <c:idx val="1"/>
          <c:order val="1"/>
          <c:tx>
            <c:strRef>
              <c:f>Sheet1!$D$14:$D$15</c:f>
              <c:strCache>
                <c:ptCount val="2"/>
                <c:pt idx="0">
                  <c:v>DK401TL</c:v>
                </c:pt>
              </c:strCache>
            </c:strRef>
          </c:tx>
          <c:spPr>
            <a:solidFill>
              <a:schemeClr val="accent2"/>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Sheet1!$D$16:$D$20</c:f>
              <c:numCache>
                <c:formatCode>General</c:formatCode>
                <c:ptCount val="5"/>
                <c:pt idx="0">
                  <c:v>2616</c:v>
                </c:pt>
                <c:pt idx="1">
                  <c:v>3793</c:v>
                </c:pt>
                <c:pt idx="2">
                  <c:v>3724</c:v>
                </c:pt>
                <c:pt idx="3">
                  <c:v>3729</c:v>
                </c:pt>
                <c:pt idx="4">
                  <c:v>3787</c:v>
                </c:pt>
              </c:numCache>
            </c:numRef>
          </c:val>
          <c:extLst>
            <c:ext xmlns:c16="http://schemas.microsoft.com/office/drawing/2014/chart" uri="{C3380CC4-5D6E-409C-BE32-E72D297353CC}">
              <c16:uniqueId val="{00000001-871B-4F5E-93A5-257BC0895A99}"/>
            </c:ext>
          </c:extLst>
        </c:ser>
        <c:ser>
          <c:idx val="2"/>
          <c:order val="2"/>
          <c:tx>
            <c:strRef>
              <c:f>Sheet1!$E$14:$E$15</c:f>
              <c:strCache>
                <c:ptCount val="2"/>
                <c:pt idx="0">
                  <c:v>LR344PC</c:v>
                </c:pt>
              </c:strCache>
            </c:strRef>
          </c:tx>
          <c:spPr>
            <a:solidFill>
              <a:srgbClr val="FFFFCC"/>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Sheet1!$E$16:$E$20</c:f>
              <c:numCache>
                <c:formatCode>General</c:formatCode>
                <c:ptCount val="5"/>
                <c:pt idx="0">
                  <c:v>2240</c:v>
                </c:pt>
                <c:pt idx="1">
                  <c:v>3394</c:v>
                </c:pt>
                <c:pt idx="2">
                  <c:v>3589</c:v>
                </c:pt>
                <c:pt idx="3">
                  <c:v>3364</c:v>
                </c:pt>
                <c:pt idx="4">
                  <c:v>3489</c:v>
                </c:pt>
              </c:numCache>
            </c:numRef>
          </c:val>
          <c:extLst>
            <c:ext xmlns:c16="http://schemas.microsoft.com/office/drawing/2014/chart" uri="{C3380CC4-5D6E-409C-BE32-E72D297353CC}">
              <c16:uniqueId val="{00000002-871B-4F5E-93A5-257BC0895A99}"/>
            </c:ext>
          </c:extLst>
        </c:ser>
        <c:ser>
          <c:idx val="3"/>
          <c:order val="3"/>
          <c:tx>
            <c:strRef>
              <c:f>Sheet1!$F$14:$F$15</c:f>
              <c:strCache>
                <c:ptCount val="2"/>
                <c:pt idx="0">
                  <c:v>LR354PC</c:v>
                </c:pt>
              </c:strCache>
            </c:strRef>
          </c:tx>
          <c:spPr>
            <a:solidFill>
              <a:schemeClr val="accent4"/>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Sheet1!$F$16:$F$20</c:f>
              <c:numCache>
                <c:formatCode>General</c:formatCode>
                <c:ptCount val="5"/>
                <c:pt idx="0">
                  <c:v>2695</c:v>
                </c:pt>
                <c:pt idx="1">
                  <c:v>3660</c:v>
                </c:pt>
                <c:pt idx="2">
                  <c:v>3800</c:v>
                </c:pt>
                <c:pt idx="3">
                  <c:v>3663</c:v>
                </c:pt>
                <c:pt idx="4">
                  <c:v>3582</c:v>
                </c:pt>
              </c:numCache>
            </c:numRef>
          </c:val>
          <c:extLst>
            <c:ext xmlns:c16="http://schemas.microsoft.com/office/drawing/2014/chart" uri="{C3380CC4-5D6E-409C-BE32-E72D297353CC}">
              <c16:uniqueId val="{00000003-871B-4F5E-93A5-257BC0895A99}"/>
            </c:ext>
          </c:extLst>
        </c:ser>
        <c:dLbls>
          <c:showLegendKey val="0"/>
          <c:showVal val="0"/>
          <c:showCatName val="0"/>
          <c:showSerName val="0"/>
          <c:showPercent val="0"/>
          <c:showBubbleSize val="0"/>
        </c:dLbls>
        <c:gapWidth val="219"/>
        <c:overlap val="-27"/>
        <c:axId val="2107750927"/>
        <c:axId val="2107751887"/>
      </c:barChart>
      <c:catAx>
        <c:axId val="21077509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107751887"/>
        <c:crosses val="autoZero"/>
        <c:auto val="1"/>
        <c:lblAlgn val="ctr"/>
        <c:lblOffset val="100"/>
        <c:noMultiLvlLbl val="0"/>
      </c:catAx>
      <c:valAx>
        <c:axId val="21077518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crossAx val="210775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Sheet1!$C$14:$C$15</c:f>
              <c:strCache>
                <c:ptCount val="2"/>
                <c:pt idx="0">
                  <c:v>DK400TL</c:v>
                </c:pt>
              </c:strCache>
            </c:strRef>
          </c:tx>
          <c:spPr>
            <a:solidFill>
              <a:schemeClr val="accent1"/>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Sheet1!$C$16:$C$20</c:f>
              <c:numCache>
                <c:formatCode>General</c:formatCode>
                <c:ptCount val="5"/>
                <c:pt idx="0">
                  <c:v>2579</c:v>
                </c:pt>
                <c:pt idx="1">
                  <c:v>3492</c:v>
                </c:pt>
                <c:pt idx="2">
                  <c:v>3660</c:v>
                </c:pt>
                <c:pt idx="3">
                  <c:v>3544</c:v>
                </c:pt>
                <c:pt idx="4">
                  <c:v>3600</c:v>
                </c:pt>
              </c:numCache>
            </c:numRef>
          </c:val>
          <c:extLst>
            <c:ext xmlns:c16="http://schemas.microsoft.com/office/drawing/2014/chart" uri="{C3380CC4-5D6E-409C-BE32-E72D297353CC}">
              <c16:uniqueId val="{00000000-871B-4F5E-93A5-257BC0895A99}"/>
            </c:ext>
          </c:extLst>
        </c:ser>
        <c:ser>
          <c:idx val="1"/>
          <c:order val="1"/>
          <c:tx>
            <c:strRef>
              <c:f>Sheet1!$D$14:$D$15</c:f>
              <c:strCache>
                <c:ptCount val="2"/>
                <c:pt idx="0">
                  <c:v>DK401TL</c:v>
                </c:pt>
              </c:strCache>
            </c:strRef>
          </c:tx>
          <c:spPr>
            <a:solidFill>
              <a:schemeClr val="accent2"/>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Sheet1!$D$16:$D$20</c:f>
              <c:numCache>
                <c:formatCode>General</c:formatCode>
                <c:ptCount val="5"/>
                <c:pt idx="0">
                  <c:v>2616</c:v>
                </c:pt>
                <c:pt idx="1">
                  <c:v>3793</c:v>
                </c:pt>
                <c:pt idx="2">
                  <c:v>3724</c:v>
                </c:pt>
                <c:pt idx="3">
                  <c:v>3729</c:v>
                </c:pt>
                <c:pt idx="4">
                  <c:v>3787</c:v>
                </c:pt>
              </c:numCache>
            </c:numRef>
          </c:val>
          <c:extLst>
            <c:ext xmlns:c16="http://schemas.microsoft.com/office/drawing/2014/chart" uri="{C3380CC4-5D6E-409C-BE32-E72D297353CC}">
              <c16:uniqueId val="{00000001-871B-4F5E-93A5-257BC0895A99}"/>
            </c:ext>
          </c:extLst>
        </c:ser>
        <c:ser>
          <c:idx val="2"/>
          <c:order val="2"/>
          <c:tx>
            <c:strRef>
              <c:f>Sheet1!$E$14:$E$15</c:f>
              <c:strCache>
                <c:ptCount val="2"/>
                <c:pt idx="0">
                  <c:v>LR344PC</c:v>
                </c:pt>
              </c:strCache>
            </c:strRef>
          </c:tx>
          <c:spPr>
            <a:solidFill>
              <a:srgbClr val="FFFFCC"/>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Sheet1!$E$16:$E$20</c:f>
              <c:numCache>
                <c:formatCode>General</c:formatCode>
                <c:ptCount val="5"/>
                <c:pt idx="0">
                  <c:v>2240</c:v>
                </c:pt>
                <c:pt idx="1">
                  <c:v>3394</c:v>
                </c:pt>
                <c:pt idx="2">
                  <c:v>3589</c:v>
                </c:pt>
                <c:pt idx="3">
                  <c:v>3364</c:v>
                </c:pt>
                <c:pt idx="4">
                  <c:v>3489</c:v>
                </c:pt>
              </c:numCache>
            </c:numRef>
          </c:val>
          <c:extLst>
            <c:ext xmlns:c16="http://schemas.microsoft.com/office/drawing/2014/chart" uri="{C3380CC4-5D6E-409C-BE32-E72D297353CC}">
              <c16:uniqueId val="{00000002-871B-4F5E-93A5-257BC0895A99}"/>
            </c:ext>
          </c:extLst>
        </c:ser>
        <c:ser>
          <c:idx val="3"/>
          <c:order val="3"/>
          <c:tx>
            <c:strRef>
              <c:f>Sheet1!$F$14:$F$15</c:f>
              <c:strCache>
                <c:ptCount val="2"/>
                <c:pt idx="0">
                  <c:v>LR354PC</c:v>
                </c:pt>
              </c:strCache>
            </c:strRef>
          </c:tx>
          <c:spPr>
            <a:solidFill>
              <a:schemeClr val="accent4"/>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Sheet1!$F$16:$F$20</c:f>
              <c:numCache>
                <c:formatCode>General</c:formatCode>
                <c:ptCount val="5"/>
                <c:pt idx="0">
                  <c:v>2695</c:v>
                </c:pt>
                <c:pt idx="1">
                  <c:v>3660</c:v>
                </c:pt>
                <c:pt idx="2">
                  <c:v>3800</c:v>
                </c:pt>
                <c:pt idx="3">
                  <c:v>3663</c:v>
                </c:pt>
                <c:pt idx="4">
                  <c:v>3582</c:v>
                </c:pt>
              </c:numCache>
            </c:numRef>
          </c:val>
          <c:extLst>
            <c:ext xmlns:c16="http://schemas.microsoft.com/office/drawing/2014/chart" uri="{C3380CC4-5D6E-409C-BE32-E72D297353CC}">
              <c16:uniqueId val="{00000003-871B-4F5E-93A5-257BC0895A99}"/>
            </c:ext>
          </c:extLst>
        </c:ser>
        <c:dLbls>
          <c:showLegendKey val="0"/>
          <c:showVal val="0"/>
          <c:showCatName val="0"/>
          <c:showSerName val="0"/>
          <c:showPercent val="0"/>
          <c:showBubbleSize val="0"/>
        </c:dLbls>
        <c:gapWidth val="219"/>
        <c:overlap val="-27"/>
        <c:axId val="2107750927"/>
        <c:axId val="2107751887"/>
      </c:barChart>
      <c:catAx>
        <c:axId val="21077509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107751887"/>
        <c:crosses val="autoZero"/>
        <c:auto val="1"/>
        <c:lblAlgn val="ctr"/>
        <c:lblOffset val="100"/>
        <c:noMultiLvlLbl val="0"/>
      </c:catAx>
      <c:valAx>
        <c:axId val="21077518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crossAx val="210775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Sheet1!$C$14:$C$15</c:f>
              <c:strCache>
                <c:ptCount val="2"/>
                <c:pt idx="0">
                  <c:v>DK400TL</c:v>
                </c:pt>
              </c:strCache>
            </c:strRef>
          </c:tx>
          <c:spPr>
            <a:solidFill>
              <a:schemeClr val="accent1"/>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Sheet1!$C$16:$C$20</c:f>
              <c:numCache>
                <c:formatCode>General</c:formatCode>
                <c:ptCount val="5"/>
                <c:pt idx="0">
                  <c:v>2579</c:v>
                </c:pt>
                <c:pt idx="1">
                  <c:v>3492</c:v>
                </c:pt>
                <c:pt idx="2">
                  <c:v>3660</c:v>
                </c:pt>
                <c:pt idx="3">
                  <c:v>3544</c:v>
                </c:pt>
                <c:pt idx="4">
                  <c:v>3600</c:v>
                </c:pt>
              </c:numCache>
            </c:numRef>
          </c:val>
          <c:extLst>
            <c:ext xmlns:c16="http://schemas.microsoft.com/office/drawing/2014/chart" uri="{C3380CC4-5D6E-409C-BE32-E72D297353CC}">
              <c16:uniqueId val="{00000000-871B-4F5E-93A5-257BC0895A99}"/>
            </c:ext>
          </c:extLst>
        </c:ser>
        <c:ser>
          <c:idx val="1"/>
          <c:order val="1"/>
          <c:tx>
            <c:strRef>
              <c:f>Sheet1!$D$14:$D$15</c:f>
              <c:strCache>
                <c:ptCount val="2"/>
                <c:pt idx="0">
                  <c:v>DK401TL</c:v>
                </c:pt>
              </c:strCache>
            </c:strRef>
          </c:tx>
          <c:spPr>
            <a:solidFill>
              <a:schemeClr val="accent2"/>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Sheet1!$D$16:$D$20</c:f>
              <c:numCache>
                <c:formatCode>General</c:formatCode>
                <c:ptCount val="5"/>
                <c:pt idx="0">
                  <c:v>2616</c:v>
                </c:pt>
                <c:pt idx="1">
                  <c:v>3793</c:v>
                </c:pt>
                <c:pt idx="2">
                  <c:v>3724</c:v>
                </c:pt>
                <c:pt idx="3">
                  <c:v>3729</c:v>
                </c:pt>
                <c:pt idx="4">
                  <c:v>3787</c:v>
                </c:pt>
              </c:numCache>
            </c:numRef>
          </c:val>
          <c:extLst>
            <c:ext xmlns:c16="http://schemas.microsoft.com/office/drawing/2014/chart" uri="{C3380CC4-5D6E-409C-BE32-E72D297353CC}">
              <c16:uniqueId val="{00000001-871B-4F5E-93A5-257BC0895A99}"/>
            </c:ext>
          </c:extLst>
        </c:ser>
        <c:ser>
          <c:idx val="2"/>
          <c:order val="2"/>
          <c:tx>
            <c:strRef>
              <c:f>Sheet1!$E$14:$E$15</c:f>
              <c:strCache>
                <c:ptCount val="2"/>
                <c:pt idx="0">
                  <c:v>LR344PC</c:v>
                </c:pt>
              </c:strCache>
            </c:strRef>
          </c:tx>
          <c:spPr>
            <a:solidFill>
              <a:srgbClr val="FFFFCC"/>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Sheet1!$E$16:$E$20</c:f>
              <c:numCache>
                <c:formatCode>General</c:formatCode>
                <c:ptCount val="5"/>
                <c:pt idx="0">
                  <c:v>2240</c:v>
                </c:pt>
                <c:pt idx="1">
                  <c:v>3394</c:v>
                </c:pt>
                <c:pt idx="2">
                  <c:v>3589</c:v>
                </c:pt>
                <c:pt idx="3">
                  <c:v>3364</c:v>
                </c:pt>
                <c:pt idx="4">
                  <c:v>3489</c:v>
                </c:pt>
              </c:numCache>
            </c:numRef>
          </c:val>
          <c:extLst>
            <c:ext xmlns:c16="http://schemas.microsoft.com/office/drawing/2014/chart" uri="{C3380CC4-5D6E-409C-BE32-E72D297353CC}">
              <c16:uniqueId val="{00000002-871B-4F5E-93A5-257BC0895A99}"/>
            </c:ext>
          </c:extLst>
        </c:ser>
        <c:ser>
          <c:idx val="3"/>
          <c:order val="3"/>
          <c:tx>
            <c:strRef>
              <c:f>Sheet1!$F$14:$F$15</c:f>
              <c:strCache>
                <c:ptCount val="2"/>
                <c:pt idx="0">
                  <c:v>LR354PC</c:v>
                </c:pt>
              </c:strCache>
            </c:strRef>
          </c:tx>
          <c:spPr>
            <a:solidFill>
              <a:schemeClr val="accent4"/>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Sheet1!$F$16:$F$20</c:f>
              <c:numCache>
                <c:formatCode>General</c:formatCode>
                <c:ptCount val="5"/>
                <c:pt idx="0">
                  <c:v>2695</c:v>
                </c:pt>
                <c:pt idx="1">
                  <c:v>3660</c:v>
                </c:pt>
                <c:pt idx="2">
                  <c:v>3800</c:v>
                </c:pt>
                <c:pt idx="3">
                  <c:v>3663</c:v>
                </c:pt>
                <c:pt idx="4">
                  <c:v>3582</c:v>
                </c:pt>
              </c:numCache>
            </c:numRef>
          </c:val>
          <c:extLst>
            <c:ext xmlns:c16="http://schemas.microsoft.com/office/drawing/2014/chart" uri="{C3380CC4-5D6E-409C-BE32-E72D297353CC}">
              <c16:uniqueId val="{00000003-871B-4F5E-93A5-257BC0895A99}"/>
            </c:ext>
          </c:extLst>
        </c:ser>
        <c:dLbls>
          <c:showLegendKey val="0"/>
          <c:showVal val="0"/>
          <c:showCatName val="0"/>
          <c:showSerName val="0"/>
          <c:showPercent val="0"/>
          <c:showBubbleSize val="0"/>
        </c:dLbls>
        <c:gapWidth val="219"/>
        <c:overlap val="-27"/>
        <c:axId val="2107750927"/>
        <c:axId val="2107751887"/>
      </c:barChart>
      <c:catAx>
        <c:axId val="21077509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107751887"/>
        <c:crosses val="autoZero"/>
        <c:auto val="1"/>
        <c:lblAlgn val="ctr"/>
        <c:lblOffset val="100"/>
        <c:noMultiLvlLbl val="0"/>
      </c:catAx>
      <c:valAx>
        <c:axId val="21077518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crossAx val="210775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Sheet1!$C$14:$C$15</c:f>
              <c:strCache>
                <c:ptCount val="2"/>
                <c:pt idx="0">
                  <c:v>DK400TL</c:v>
                </c:pt>
              </c:strCache>
            </c:strRef>
          </c:tx>
          <c:spPr>
            <a:solidFill>
              <a:schemeClr val="accent1"/>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Sheet1!$C$16:$C$20</c:f>
              <c:numCache>
                <c:formatCode>General</c:formatCode>
                <c:ptCount val="5"/>
                <c:pt idx="0">
                  <c:v>2579</c:v>
                </c:pt>
                <c:pt idx="1">
                  <c:v>3492</c:v>
                </c:pt>
                <c:pt idx="2">
                  <c:v>3660</c:v>
                </c:pt>
                <c:pt idx="3">
                  <c:v>3544</c:v>
                </c:pt>
                <c:pt idx="4">
                  <c:v>3600</c:v>
                </c:pt>
              </c:numCache>
            </c:numRef>
          </c:val>
          <c:extLst>
            <c:ext xmlns:c16="http://schemas.microsoft.com/office/drawing/2014/chart" uri="{C3380CC4-5D6E-409C-BE32-E72D297353CC}">
              <c16:uniqueId val="{00000000-871B-4F5E-93A5-257BC0895A99}"/>
            </c:ext>
          </c:extLst>
        </c:ser>
        <c:ser>
          <c:idx val="1"/>
          <c:order val="1"/>
          <c:tx>
            <c:strRef>
              <c:f>Sheet1!$D$14:$D$15</c:f>
              <c:strCache>
                <c:ptCount val="2"/>
                <c:pt idx="0">
                  <c:v>DK401TL</c:v>
                </c:pt>
              </c:strCache>
            </c:strRef>
          </c:tx>
          <c:spPr>
            <a:solidFill>
              <a:schemeClr val="accent2"/>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Sheet1!$D$16:$D$20</c:f>
              <c:numCache>
                <c:formatCode>General</c:formatCode>
                <c:ptCount val="5"/>
                <c:pt idx="0">
                  <c:v>2616</c:v>
                </c:pt>
                <c:pt idx="1">
                  <c:v>3793</c:v>
                </c:pt>
                <c:pt idx="2">
                  <c:v>3724</c:v>
                </c:pt>
                <c:pt idx="3">
                  <c:v>3729</c:v>
                </c:pt>
                <c:pt idx="4">
                  <c:v>3787</c:v>
                </c:pt>
              </c:numCache>
            </c:numRef>
          </c:val>
          <c:extLst>
            <c:ext xmlns:c16="http://schemas.microsoft.com/office/drawing/2014/chart" uri="{C3380CC4-5D6E-409C-BE32-E72D297353CC}">
              <c16:uniqueId val="{00000001-871B-4F5E-93A5-257BC0895A99}"/>
            </c:ext>
          </c:extLst>
        </c:ser>
        <c:ser>
          <c:idx val="2"/>
          <c:order val="2"/>
          <c:tx>
            <c:strRef>
              <c:f>Sheet1!$E$14:$E$15</c:f>
              <c:strCache>
                <c:ptCount val="2"/>
                <c:pt idx="0">
                  <c:v>LR344PC</c:v>
                </c:pt>
              </c:strCache>
            </c:strRef>
          </c:tx>
          <c:spPr>
            <a:solidFill>
              <a:srgbClr val="FFFFCC"/>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Sheet1!$E$16:$E$20</c:f>
              <c:numCache>
                <c:formatCode>General</c:formatCode>
                <c:ptCount val="5"/>
                <c:pt idx="0">
                  <c:v>2240</c:v>
                </c:pt>
                <c:pt idx="1">
                  <c:v>3394</c:v>
                </c:pt>
                <c:pt idx="2">
                  <c:v>3589</c:v>
                </c:pt>
                <c:pt idx="3">
                  <c:v>3364</c:v>
                </c:pt>
                <c:pt idx="4">
                  <c:v>3489</c:v>
                </c:pt>
              </c:numCache>
            </c:numRef>
          </c:val>
          <c:extLst>
            <c:ext xmlns:c16="http://schemas.microsoft.com/office/drawing/2014/chart" uri="{C3380CC4-5D6E-409C-BE32-E72D297353CC}">
              <c16:uniqueId val="{00000002-871B-4F5E-93A5-257BC0895A99}"/>
            </c:ext>
          </c:extLst>
        </c:ser>
        <c:ser>
          <c:idx val="3"/>
          <c:order val="3"/>
          <c:tx>
            <c:strRef>
              <c:f>Sheet1!$F$14:$F$15</c:f>
              <c:strCache>
                <c:ptCount val="2"/>
                <c:pt idx="0">
                  <c:v>LR354PC</c:v>
                </c:pt>
              </c:strCache>
            </c:strRef>
          </c:tx>
          <c:spPr>
            <a:solidFill>
              <a:schemeClr val="accent4"/>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Sheet1!$F$16:$F$20</c:f>
              <c:numCache>
                <c:formatCode>General</c:formatCode>
                <c:ptCount val="5"/>
                <c:pt idx="0">
                  <c:v>2695</c:v>
                </c:pt>
                <c:pt idx="1">
                  <c:v>3660</c:v>
                </c:pt>
                <c:pt idx="2">
                  <c:v>3800</c:v>
                </c:pt>
                <c:pt idx="3">
                  <c:v>3663</c:v>
                </c:pt>
                <c:pt idx="4">
                  <c:v>3582</c:v>
                </c:pt>
              </c:numCache>
            </c:numRef>
          </c:val>
          <c:extLst>
            <c:ext xmlns:c16="http://schemas.microsoft.com/office/drawing/2014/chart" uri="{C3380CC4-5D6E-409C-BE32-E72D297353CC}">
              <c16:uniqueId val="{00000003-871B-4F5E-93A5-257BC0895A99}"/>
            </c:ext>
          </c:extLst>
        </c:ser>
        <c:dLbls>
          <c:showLegendKey val="0"/>
          <c:showVal val="0"/>
          <c:showCatName val="0"/>
          <c:showSerName val="0"/>
          <c:showPercent val="0"/>
          <c:showBubbleSize val="0"/>
        </c:dLbls>
        <c:gapWidth val="219"/>
        <c:overlap val="-27"/>
        <c:axId val="2107750927"/>
        <c:axId val="2107751887"/>
      </c:barChart>
      <c:catAx>
        <c:axId val="21077509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107751887"/>
        <c:crosses val="autoZero"/>
        <c:auto val="1"/>
        <c:lblAlgn val="ctr"/>
        <c:lblOffset val="100"/>
        <c:noMultiLvlLbl val="0"/>
      </c:catAx>
      <c:valAx>
        <c:axId val="21077518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crossAx val="210775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r>
              <a:rPr lang="en-US" b="1" dirty="0">
                <a:effectLst>
                  <a:outerShdw blurRad="38100" dist="38100" dir="2700000" algn="tl">
                    <a:srgbClr val="000000">
                      <a:alpha val="43137"/>
                    </a:srgbClr>
                  </a:outerShdw>
                </a:effectLst>
              </a:rPr>
              <a:t>SINGULATION</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spPr>
            <a:solidFill>
              <a:srgbClr val="FFC82E"/>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Sheet1!$B$16:$B$20</c:f>
              <c:numCache>
                <c:formatCode>General</c:formatCode>
                <c:ptCount val="5"/>
                <c:pt idx="0">
                  <c:v>150</c:v>
                </c:pt>
                <c:pt idx="1">
                  <c:v>225</c:v>
                </c:pt>
                <c:pt idx="2">
                  <c:v>300</c:v>
                </c:pt>
                <c:pt idx="3">
                  <c:v>375</c:v>
                </c:pt>
                <c:pt idx="4">
                  <c:v>450</c:v>
                </c:pt>
              </c:numCache>
            </c:numRef>
          </c:cat>
          <c:val>
            <c:numRef>
              <c:f>Sheet1!$G$16:$G$20</c:f>
              <c:numCache>
                <c:formatCode>0</c:formatCode>
                <c:ptCount val="5"/>
                <c:pt idx="0">
                  <c:v>2532.5</c:v>
                </c:pt>
                <c:pt idx="1">
                  <c:v>3584.75</c:v>
                </c:pt>
                <c:pt idx="2">
                  <c:v>3693.25</c:v>
                </c:pt>
                <c:pt idx="3">
                  <c:v>3575</c:v>
                </c:pt>
                <c:pt idx="4">
                  <c:v>3614.5</c:v>
                </c:pt>
              </c:numCache>
            </c:numRef>
          </c:val>
          <c:extLst>
            <c:ext xmlns:c16="http://schemas.microsoft.com/office/drawing/2014/chart" uri="{C3380CC4-5D6E-409C-BE32-E72D297353CC}">
              <c16:uniqueId val="{00000000-6CEB-4E67-95DB-39B1073B5749}"/>
            </c:ext>
          </c:extLst>
        </c:ser>
        <c:dLbls>
          <c:dLblPos val="inEnd"/>
          <c:showLegendKey val="0"/>
          <c:showVal val="1"/>
          <c:showCatName val="0"/>
          <c:showSerName val="0"/>
          <c:showPercent val="0"/>
          <c:showBubbleSize val="0"/>
        </c:dLbls>
        <c:gapWidth val="41"/>
        <c:axId val="1788726095"/>
        <c:axId val="1788728495"/>
      </c:barChart>
      <c:catAx>
        <c:axId val="1788726095"/>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Plant density (1000 pls/a)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crossAx val="1788728495"/>
        <c:crosses val="autoZero"/>
        <c:auto val="1"/>
        <c:lblAlgn val="ctr"/>
        <c:lblOffset val="100"/>
        <c:noMultiLvlLbl val="0"/>
      </c:catAx>
      <c:valAx>
        <c:axId val="1788728495"/>
        <c:scaling>
          <c:orientation val="minMax"/>
        </c:scaling>
        <c:delete val="1"/>
        <c:axPos val="l"/>
        <c:title>
          <c:tx>
            <c:rich>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Canola yield (lbs/a)</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numFmt formatCode="0" sourceLinked="1"/>
        <c:majorTickMark val="none"/>
        <c:minorTickMark val="none"/>
        <c:tickLblPos val="nextTo"/>
        <c:crossAx val="178872609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solidFill>
                  <a:schemeClr val="tx1"/>
                </a:solidFill>
              </a:rPr>
              <a:t>SINGULATION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Sheet1!$C$14:$C$15</c:f>
              <c:strCache>
                <c:ptCount val="2"/>
                <c:pt idx="0">
                  <c:v>DK400TL</c:v>
                </c:pt>
              </c:strCache>
            </c:strRef>
          </c:tx>
          <c:spPr>
            <a:solidFill>
              <a:schemeClr val="accent1"/>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Sheet1!$C$16:$C$20</c:f>
              <c:numCache>
                <c:formatCode>General</c:formatCode>
                <c:ptCount val="5"/>
                <c:pt idx="0">
                  <c:v>2579</c:v>
                </c:pt>
                <c:pt idx="1">
                  <c:v>3492</c:v>
                </c:pt>
                <c:pt idx="2">
                  <c:v>3660</c:v>
                </c:pt>
                <c:pt idx="3">
                  <c:v>3544</c:v>
                </c:pt>
                <c:pt idx="4">
                  <c:v>3600</c:v>
                </c:pt>
              </c:numCache>
            </c:numRef>
          </c:val>
          <c:extLst>
            <c:ext xmlns:c16="http://schemas.microsoft.com/office/drawing/2014/chart" uri="{C3380CC4-5D6E-409C-BE32-E72D297353CC}">
              <c16:uniqueId val="{00000000-871B-4F5E-93A5-257BC0895A99}"/>
            </c:ext>
          </c:extLst>
        </c:ser>
        <c:ser>
          <c:idx val="1"/>
          <c:order val="1"/>
          <c:tx>
            <c:strRef>
              <c:f>Sheet1!$D$14:$D$15</c:f>
              <c:strCache>
                <c:ptCount val="2"/>
                <c:pt idx="0">
                  <c:v>DK401TL</c:v>
                </c:pt>
              </c:strCache>
            </c:strRef>
          </c:tx>
          <c:spPr>
            <a:solidFill>
              <a:schemeClr val="accent2"/>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Sheet1!$D$16:$D$20</c:f>
              <c:numCache>
                <c:formatCode>General</c:formatCode>
                <c:ptCount val="5"/>
                <c:pt idx="0">
                  <c:v>2616</c:v>
                </c:pt>
                <c:pt idx="1">
                  <c:v>3793</c:v>
                </c:pt>
                <c:pt idx="2">
                  <c:v>3724</c:v>
                </c:pt>
                <c:pt idx="3">
                  <c:v>3729</c:v>
                </c:pt>
                <c:pt idx="4">
                  <c:v>3787</c:v>
                </c:pt>
              </c:numCache>
            </c:numRef>
          </c:val>
          <c:extLst>
            <c:ext xmlns:c16="http://schemas.microsoft.com/office/drawing/2014/chart" uri="{C3380CC4-5D6E-409C-BE32-E72D297353CC}">
              <c16:uniqueId val="{00000001-871B-4F5E-93A5-257BC0895A99}"/>
            </c:ext>
          </c:extLst>
        </c:ser>
        <c:ser>
          <c:idx val="2"/>
          <c:order val="2"/>
          <c:tx>
            <c:strRef>
              <c:f>Sheet1!$E$14:$E$15</c:f>
              <c:strCache>
                <c:ptCount val="2"/>
                <c:pt idx="0">
                  <c:v>LR344PC</c:v>
                </c:pt>
              </c:strCache>
            </c:strRef>
          </c:tx>
          <c:spPr>
            <a:solidFill>
              <a:srgbClr val="FFFFCC"/>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Sheet1!$E$16:$E$20</c:f>
              <c:numCache>
                <c:formatCode>General</c:formatCode>
                <c:ptCount val="5"/>
                <c:pt idx="0">
                  <c:v>2240</c:v>
                </c:pt>
                <c:pt idx="1">
                  <c:v>3394</c:v>
                </c:pt>
                <c:pt idx="2">
                  <c:v>3589</c:v>
                </c:pt>
                <c:pt idx="3">
                  <c:v>3364</c:v>
                </c:pt>
                <c:pt idx="4">
                  <c:v>3489</c:v>
                </c:pt>
              </c:numCache>
            </c:numRef>
          </c:val>
          <c:extLst>
            <c:ext xmlns:c16="http://schemas.microsoft.com/office/drawing/2014/chart" uri="{C3380CC4-5D6E-409C-BE32-E72D297353CC}">
              <c16:uniqueId val="{00000002-871B-4F5E-93A5-257BC0895A99}"/>
            </c:ext>
          </c:extLst>
        </c:ser>
        <c:ser>
          <c:idx val="3"/>
          <c:order val="3"/>
          <c:tx>
            <c:strRef>
              <c:f>Sheet1!$F$14:$F$15</c:f>
              <c:strCache>
                <c:ptCount val="2"/>
                <c:pt idx="0">
                  <c:v>LR354PC</c:v>
                </c:pt>
              </c:strCache>
            </c:strRef>
          </c:tx>
          <c:spPr>
            <a:solidFill>
              <a:schemeClr val="accent4"/>
            </a:solidFill>
            <a:ln>
              <a:noFill/>
            </a:ln>
            <a:effectLst/>
          </c:spPr>
          <c:invertIfNegative val="0"/>
          <c:cat>
            <c:numRef>
              <c:f>Sheet1!$B$16:$B$20</c:f>
              <c:numCache>
                <c:formatCode>General</c:formatCode>
                <c:ptCount val="5"/>
                <c:pt idx="0">
                  <c:v>150</c:v>
                </c:pt>
                <c:pt idx="1">
                  <c:v>225</c:v>
                </c:pt>
                <c:pt idx="2">
                  <c:v>300</c:v>
                </c:pt>
                <c:pt idx="3">
                  <c:v>375</c:v>
                </c:pt>
                <c:pt idx="4">
                  <c:v>450</c:v>
                </c:pt>
              </c:numCache>
            </c:numRef>
          </c:cat>
          <c:val>
            <c:numRef>
              <c:f>Sheet1!$F$16:$F$20</c:f>
              <c:numCache>
                <c:formatCode>General</c:formatCode>
                <c:ptCount val="5"/>
                <c:pt idx="0">
                  <c:v>2695</c:v>
                </c:pt>
                <c:pt idx="1">
                  <c:v>3660</c:v>
                </c:pt>
                <c:pt idx="2">
                  <c:v>3800</c:v>
                </c:pt>
                <c:pt idx="3">
                  <c:v>3663</c:v>
                </c:pt>
                <c:pt idx="4">
                  <c:v>3582</c:v>
                </c:pt>
              </c:numCache>
            </c:numRef>
          </c:val>
          <c:extLst>
            <c:ext xmlns:c16="http://schemas.microsoft.com/office/drawing/2014/chart" uri="{C3380CC4-5D6E-409C-BE32-E72D297353CC}">
              <c16:uniqueId val="{00000003-871B-4F5E-93A5-257BC0895A99}"/>
            </c:ext>
          </c:extLst>
        </c:ser>
        <c:dLbls>
          <c:showLegendKey val="0"/>
          <c:showVal val="0"/>
          <c:showCatName val="0"/>
          <c:showSerName val="0"/>
          <c:showPercent val="0"/>
          <c:showBubbleSize val="0"/>
        </c:dLbls>
        <c:gapWidth val="219"/>
        <c:overlap val="-27"/>
        <c:axId val="2107750927"/>
        <c:axId val="2107751887"/>
      </c:barChart>
      <c:catAx>
        <c:axId val="21077509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107751887"/>
        <c:crosses val="autoZero"/>
        <c:auto val="1"/>
        <c:lblAlgn val="ctr"/>
        <c:lblOffset val="100"/>
        <c:noMultiLvlLbl val="0"/>
      </c:catAx>
      <c:valAx>
        <c:axId val="2107751887"/>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crossAx val="210775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CC00"/>
    </a:solidFill>
    <a:ln>
      <a:noFill/>
    </a:ln>
    <a:effectLst/>
  </c:spPr>
  <c:txPr>
    <a:bodyPr/>
    <a:lstStyle/>
    <a:p>
      <a:pPr>
        <a:defRPr sz="18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1273723313593"/>
          <c:y val="6.2708151064450282E-2"/>
          <c:w val="0.81962456864011757"/>
          <c:h val="0.76976049868766405"/>
        </c:manualLayout>
      </c:layout>
      <c:scatterChart>
        <c:scatterStyle val="lineMarker"/>
        <c:varyColors val="0"/>
        <c:ser>
          <c:idx val="0"/>
          <c:order val="0"/>
          <c:spPr>
            <a:ln w="19050" cap="rnd">
              <a:noFill/>
              <a:round/>
            </a:ln>
            <a:effectLst/>
          </c:spPr>
          <c:marker>
            <c:symbol val="circle"/>
            <c:size val="5"/>
            <c:spPr>
              <a:solidFill>
                <a:srgbClr val="FFC000"/>
              </a:solidFill>
              <a:ln w="9525">
                <a:solidFill>
                  <a:srgbClr val="FFC000"/>
                </a:solidFill>
              </a:ln>
              <a:effectLst/>
            </c:spPr>
          </c:marker>
          <c:xVal>
            <c:numRef>
              <c:f>'SAS Singulation'!$E$2:$E$121</c:f>
              <c:numCache>
                <c:formatCode>General</c:formatCode>
                <c:ptCount val="120"/>
                <c:pt idx="0">
                  <c:v>0.18</c:v>
                </c:pt>
                <c:pt idx="1">
                  <c:v>0.17</c:v>
                </c:pt>
                <c:pt idx="2">
                  <c:v>0.16</c:v>
                </c:pt>
                <c:pt idx="3">
                  <c:v>0.17</c:v>
                </c:pt>
                <c:pt idx="4">
                  <c:v>0.2</c:v>
                </c:pt>
                <c:pt idx="5">
                  <c:v>0.16</c:v>
                </c:pt>
                <c:pt idx="6">
                  <c:v>0.17</c:v>
                </c:pt>
                <c:pt idx="7">
                  <c:v>0.18</c:v>
                </c:pt>
                <c:pt idx="8">
                  <c:v>0.2</c:v>
                </c:pt>
                <c:pt idx="9">
                  <c:v>0.2</c:v>
                </c:pt>
                <c:pt idx="10">
                  <c:v>0.18</c:v>
                </c:pt>
                <c:pt idx="11">
                  <c:v>0.19</c:v>
                </c:pt>
                <c:pt idx="12">
                  <c:v>0.18</c:v>
                </c:pt>
                <c:pt idx="13">
                  <c:v>0.16</c:v>
                </c:pt>
                <c:pt idx="14">
                  <c:v>0.19</c:v>
                </c:pt>
                <c:pt idx="15">
                  <c:v>0.18</c:v>
                </c:pt>
                <c:pt idx="16">
                  <c:v>0.18</c:v>
                </c:pt>
                <c:pt idx="17">
                  <c:v>0.17</c:v>
                </c:pt>
                <c:pt idx="18">
                  <c:v>0.18</c:v>
                </c:pt>
                <c:pt idx="19">
                  <c:v>0.17</c:v>
                </c:pt>
                <c:pt idx="20">
                  <c:v>0.16</c:v>
                </c:pt>
                <c:pt idx="21">
                  <c:v>0.19</c:v>
                </c:pt>
                <c:pt idx="22">
                  <c:v>0.19</c:v>
                </c:pt>
                <c:pt idx="23">
                  <c:v>0.19</c:v>
                </c:pt>
                <c:pt idx="24">
                  <c:v>0.18</c:v>
                </c:pt>
                <c:pt idx="25">
                  <c:v>0.24</c:v>
                </c:pt>
                <c:pt idx="26">
                  <c:v>0.21</c:v>
                </c:pt>
                <c:pt idx="27">
                  <c:v>0.22</c:v>
                </c:pt>
                <c:pt idx="28">
                  <c:v>0.23</c:v>
                </c:pt>
                <c:pt idx="29">
                  <c:v>0.23</c:v>
                </c:pt>
                <c:pt idx="30">
                  <c:v>0.22</c:v>
                </c:pt>
                <c:pt idx="31">
                  <c:v>0.2</c:v>
                </c:pt>
                <c:pt idx="32">
                  <c:v>0.22</c:v>
                </c:pt>
                <c:pt idx="33">
                  <c:v>0.28000000000000003</c:v>
                </c:pt>
                <c:pt idx="34">
                  <c:v>0.26</c:v>
                </c:pt>
                <c:pt idx="35">
                  <c:v>0.28000000000000003</c:v>
                </c:pt>
                <c:pt idx="36">
                  <c:v>0.2</c:v>
                </c:pt>
                <c:pt idx="37">
                  <c:v>0.23</c:v>
                </c:pt>
                <c:pt idx="38">
                  <c:v>0.22</c:v>
                </c:pt>
                <c:pt idx="39">
                  <c:v>0.25</c:v>
                </c:pt>
                <c:pt idx="40">
                  <c:v>0.27</c:v>
                </c:pt>
                <c:pt idx="41">
                  <c:v>0.27</c:v>
                </c:pt>
                <c:pt idx="42">
                  <c:v>0.19</c:v>
                </c:pt>
                <c:pt idx="43">
                  <c:v>0.25</c:v>
                </c:pt>
                <c:pt idx="44">
                  <c:v>0.22</c:v>
                </c:pt>
                <c:pt idx="45">
                  <c:v>0.22</c:v>
                </c:pt>
                <c:pt idx="46">
                  <c:v>0.21</c:v>
                </c:pt>
                <c:pt idx="47">
                  <c:v>0.24</c:v>
                </c:pt>
                <c:pt idx="48">
                  <c:v>0.2</c:v>
                </c:pt>
                <c:pt idx="49">
                  <c:v>0.24</c:v>
                </c:pt>
                <c:pt idx="50">
                  <c:v>0.25</c:v>
                </c:pt>
                <c:pt idx="51">
                  <c:v>0.26</c:v>
                </c:pt>
                <c:pt idx="52">
                  <c:v>0.22</c:v>
                </c:pt>
                <c:pt idx="53">
                  <c:v>0.3</c:v>
                </c:pt>
                <c:pt idx="54">
                  <c:v>0.24</c:v>
                </c:pt>
                <c:pt idx="55">
                  <c:v>0.2</c:v>
                </c:pt>
                <c:pt idx="56">
                  <c:v>0.23</c:v>
                </c:pt>
                <c:pt idx="57">
                  <c:v>0.28000000000000003</c:v>
                </c:pt>
                <c:pt idx="58">
                  <c:v>0.24</c:v>
                </c:pt>
                <c:pt idx="59">
                  <c:v>0.28999999999999998</c:v>
                </c:pt>
                <c:pt idx="60">
                  <c:v>0.22</c:v>
                </c:pt>
                <c:pt idx="61">
                  <c:v>0.23</c:v>
                </c:pt>
                <c:pt idx="62">
                  <c:v>0.24</c:v>
                </c:pt>
                <c:pt idx="63">
                  <c:v>0.28999999999999998</c:v>
                </c:pt>
                <c:pt idx="64">
                  <c:v>0.27</c:v>
                </c:pt>
                <c:pt idx="65">
                  <c:v>0.23</c:v>
                </c:pt>
                <c:pt idx="66">
                  <c:v>0.18</c:v>
                </c:pt>
                <c:pt idx="67">
                  <c:v>0.24</c:v>
                </c:pt>
                <c:pt idx="68">
                  <c:v>0.25</c:v>
                </c:pt>
                <c:pt idx="69">
                  <c:v>0.26</c:v>
                </c:pt>
                <c:pt idx="70">
                  <c:v>0.21</c:v>
                </c:pt>
                <c:pt idx="71">
                  <c:v>0.25</c:v>
                </c:pt>
                <c:pt idx="72">
                  <c:v>0.24</c:v>
                </c:pt>
                <c:pt idx="73">
                  <c:v>0.23</c:v>
                </c:pt>
                <c:pt idx="74">
                  <c:v>0.21</c:v>
                </c:pt>
                <c:pt idx="75">
                  <c:v>0.31</c:v>
                </c:pt>
                <c:pt idx="76">
                  <c:v>0.28000000000000003</c:v>
                </c:pt>
                <c:pt idx="77">
                  <c:v>0.28999999999999998</c:v>
                </c:pt>
                <c:pt idx="78">
                  <c:v>0.28000000000000003</c:v>
                </c:pt>
                <c:pt idx="79">
                  <c:v>0.3</c:v>
                </c:pt>
                <c:pt idx="80">
                  <c:v>0.27</c:v>
                </c:pt>
                <c:pt idx="81">
                  <c:v>0.26</c:v>
                </c:pt>
                <c:pt idx="82">
                  <c:v>0.23</c:v>
                </c:pt>
                <c:pt idx="83">
                  <c:v>0.28000000000000003</c:v>
                </c:pt>
                <c:pt idx="84">
                  <c:v>0.23</c:v>
                </c:pt>
                <c:pt idx="85">
                  <c:v>0.3</c:v>
                </c:pt>
                <c:pt idx="86">
                  <c:v>0.27</c:v>
                </c:pt>
                <c:pt idx="87">
                  <c:v>0.31</c:v>
                </c:pt>
                <c:pt idx="88">
                  <c:v>0.3</c:v>
                </c:pt>
                <c:pt idx="89">
                  <c:v>0.28999999999999998</c:v>
                </c:pt>
                <c:pt idx="90">
                  <c:v>0.21</c:v>
                </c:pt>
                <c:pt idx="91">
                  <c:v>0.21</c:v>
                </c:pt>
                <c:pt idx="92">
                  <c:v>0.28000000000000003</c:v>
                </c:pt>
                <c:pt idx="93">
                  <c:v>0.24</c:v>
                </c:pt>
                <c:pt idx="94">
                  <c:v>0.26</c:v>
                </c:pt>
                <c:pt idx="95">
                  <c:v>0.31</c:v>
                </c:pt>
                <c:pt idx="96">
                  <c:v>0.21</c:v>
                </c:pt>
                <c:pt idx="97">
                  <c:v>0.25</c:v>
                </c:pt>
                <c:pt idx="98">
                  <c:v>0.25</c:v>
                </c:pt>
                <c:pt idx="99">
                  <c:v>0.24</c:v>
                </c:pt>
                <c:pt idx="100">
                  <c:v>0.25</c:v>
                </c:pt>
                <c:pt idx="101">
                  <c:v>0.28000000000000003</c:v>
                </c:pt>
                <c:pt idx="102">
                  <c:v>0.31</c:v>
                </c:pt>
                <c:pt idx="103">
                  <c:v>0.23</c:v>
                </c:pt>
                <c:pt idx="104">
                  <c:v>0.24</c:v>
                </c:pt>
                <c:pt idx="105">
                  <c:v>0.31</c:v>
                </c:pt>
                <c:pt idx="106">
                  <c:v>0.32</c:v>
                </c:pt>
                <c:pt idx="107">
                  <c:v>0.26</c:v>
                </c:pt>
                <c:pt idx="108">
                  <c:v>0.28999999999999998</c:v>
                </c:pt>
                <c:pt idx="109">
                  <c:v>0.25</c:v>
                </c:pt>
                <c:pt idx="110">
                  <c:v>0.28000000000000003</c:v>
                </c:pt>
                <c:pt idx="111">
                  <c:v>0.28999999999999998</c:v>
                </c:pt>
                <c:pt idx="112">
                  <c:v>0.3</c:v>
                </c:pt>
                <c:pt idx="113">
                  <c:v>0.25</c:v>
                </c:pt>
                <c:pt idx="114">
                  <c:v>0.23</c:v>
                </c:pt>
                <c:pt idx="115">
                  <c:v>0.22</c:v>
                </c:pt>
                <c:pt idx="116">
                  <c:v>0.25</c:v>
                </c:pt>
                <c:pt idx="117">
                  <c:v>0.24</c:v>
                </c:pt>
                <c:pt idx="118">
                  <c:v>0.23</c:v>
                </c:pt>
                <c:pt idx="119">
                  <c:v>0.26</c:v>
                </c:pt>
              </c:numCache>
            </c:numRef>
          </c:xVal>
          <c:yVal>
            <c:numRef>
              <c:f>'SAS Singulation'!$H$2:$H$121</c:f>
              <c:numCache>
                <c:formatCode>0</c:formatCode>
                <c:ptCount val="120"/>
                <c:pt idx="0">
                  <c:v>2473.3990693770493</c:v>
                </c:pt>
                <c:pt idx="1">
                  <c:v>2852.4782793442628</c:v>
                </c:pt>
                <c:pt idx="2">
                  <c:v>2439.3508595409835</c:v>
                </c:pt>
                <c:pt idx="3">
                  <c:v>2436.388504480874</c:v>
                </c:pt>
                <c:pt idx="4">
                  <c:v>2427.8455606557377</c:v>
                </c:pt>
                <c:pt idx="5">
                  <c:v>2846.3389377049184</c:v>
                </c:pt>
                <c:pt idx="6">
                  <c:v>2444.3837368978566</c:v>
                </c:pt>
                <c:pt idx="7">
                  <c:v>2644.6055795409839</c:v>
                </c:pt>
                <c:pt idx="8">
                  <c:v>2793.9284459016394</c:v>
                </c:pt>
                <c:pt idx="9">
                  <c:v>2530.542003060109</c:v>
                </c:pt>
                <c:pt idx="10">
                  <c:v>2479.0764369836061</c:v>
                </c:pt>
                <c:pt idx="11">
                  <c:v>2800.8693088524592</c:v>
                </c:pt>
                <c:pt idx="12">
                  <c:v>2351.2074137704917</c:v>
                </c:pt>
                <c:pt idx="13">
                  <c:v>2053.3421660327867</c:v>
                </c:pt>
                <c:pt idx="14">
                  <c:v>2247.4960524590165</c:v>
                </c:pt>
                <c:pt idx="15">
                  <c:v>2366.7123934426231</c:v>
                </c:pt>
                <c:pt idx="16">
                  <c:v>2316.2593447868853</c:v>
                </c:pt>
                <c:pt idx="17">
                  <c:v>2235.8111181639342</c:v>
                </c:pt>
                <c:pt idx="18">
                  <c:v>2662.4443278688527</c:v>
                </c:pt>
                <c:pt idx="19">
                  <c:v>2620.5675687868852</c:v>
                </c:pt>
                <c:pt idx="20">
                  <c:v>2500.4106491803277</c:v>
                </c:pt>
                <c:pt idx="21">
                  <c:v>2382.2908912412181</c:v>
                </c:pt>
                <c:pt idx="22">
                  <c:v>2829.0874638688529</c:v>
                </c:pt>
                <c:pt idx="23">
                  <c:v>3176.6385647213119</c:v>
                </c:pt>
                <c:pt idx="24">
                  <c:v>2996.5623816393449</c:v>
                </c:pt>
                <c:pt idx="25">
                  <c:v>3699.7025783606559</c:v>
                </c:pt>
                <c:pt idx="26">
                  <c:v>3789.4553075409831</c:v>
                </c:pt>
                <c:pt idx="27">
                  <c:v>3810.9441458360661</c:v>
                </c:pt>
                <c:pt idx="28">
                  <c:v>3591.866385836066</c:v>
                </c:pt>
                <c:pt idx="29">
                  <c:v>3061.5213387540989</c:v>
                </c:pt>
                <c:pt idx="30">
                  <c:v>4128.9304320000001</c:v>
                </c:pt>
                <c:pt idx="31">
                  <c:v>3565.9234780327865</c:v>
                </c:pt>
                <c:pt idx="32">
                  <c:v>3337.2547105573772</c:v>
                </c:pt>
                <c:pt idx="33">
                  <c:v>4382.0922019672134</c:v>
                </c:pt>
                <c:pt idx="34">
                  <c:v>3694.6706518032784</c:v>
                </c:pt>
                <c:pt idx="35">
                  <c:v>3646.9517429508196</c:v>
                </c:pt>
                <c:pt idx="36">
                  <c:v>2977.1724212459017</c:v>
                </c:pt>
                <c:pt idx="37">
                  <c:v>3766.6346281967212</c:v>
                </c:pt>
                <c:pt idx="38">
                  <c:v>3569.5777573770492</c:v>
                </c:pt>
                <c:pt idx="39">
                  <c:v>3477.0877377049183</c:v>
                </c:pt>
                <c:pt idx="40">
                  <c:v>3358.759544655738</c:v>
                </c:pt>
                <c:pt idx="41">
                  <c:v>3215.1975910819669</c:v>
                </c:pt>
                <c:pt idx="42">
                  <c:v>3524.0834077377049</c:v>
                </c:pt>
                <c:pt idx="43">
                  <c:v>3628.1338229508196</c:v>
                </c:pt>
                <c:pt idx="44">
                  <c:v>3505.2266407868856</c:v>
                </c:pt>
                <c:pt idx="45">
                  <c:v>3816.0174814426232</c:v>
                </c:pt>
                <c:pt idx="46">
                  <c:v>3319.1657421639343</c:v>
                </c:pt>
                <c:pt idx="47">
                  <c:v>3451.8543580327873</c:v>
                </c:pt>
                <c:pt idx="48">
                  <c:v>3201.8555677377053</c:v>
                </c:pt>
                <c:pt idx="49">
                  <c:v>3647.0088708196727</c:v>
                </c:pt>
                <c:pt idx="50">
                  <c:v>3862.1657547540985</c:v>
                </c:pt>
                <c:pt idx="51">
                  <c:v>3796.8065217049184</c:v>
                </c:pt>
                <c:pt idx="52">
                  <c:v>4001.818638688525</c:v>
                </c:pt>
                <c:pt idx="53">
                  <c:v>3447.6280382950822</c:v>
                </c:pt>
                <c:pt idx="54">
                  <c:v>3293.0468805245901</c:v>
                </c:pt>
                <c:pt idx="55">
                  <c:v>4156.4957712786891</c:v>
                </c:pt>
                <c:pt idx="56">
                  <c:v>3887.0963567213116</c:v>
                </c:pt>
                <c:pt idx="57">
                  <c:v>3875.4083756065579</c:v>
                </c:pt>
                <c:pt idx="58">
                  <c:v>3664.9843451803281</c:v>
                </c:pt>
                <c:pt idx="59">
                  <c:v>3467.1863354754105</c:v>
                </c:pt>
                <c:pt idx="60">
                  <c:v>3628.9549408524585</c:v>
                </c:pt>
                <c:pt idx="61">
                  <c:v>3921.1186685901635</c:v>
                </c:pt>
                <c:pt idx="62">
                  <c:v>3816.8088928524589</c:v>
                </c:pt>
                <c:pt idx="63">
                  <c:v>3120.8817647213118</c:v>
                </c:pt>
                <c:pt idx="64">
                  <c:v>3652.0109870163938</c:v>
                </c:pt>
                <c:pt idx="65">
                  <c:v>3394.8776876065567</c:v>
                </c:pt>
                <c:pt idx="66">
                  <c:v>3566.5766400000002</c:v>
                </c:pt>
                <c:pt idx="67">
                  <c:v>3982.3098523278682</c:v>
                </c:pt>
                <c:pt idx="68">
                  <c:v>3736.7339016393444</c:v>
                </c:pt>
                <c:pt idx="69">
                  <c:v>4260.0228952131138</c:v>
                </c:pt>
                <c:pt idx="70">
                  <c:v>3526.9717927868855</c:v>
                </c:pt>
                <c:pt idx="71">
                  <c:v>3727.7107451803281</c:v>
                </c:pt>
                <c:pt idx="72">
                  <c:v>3507.2626780327869</c:v>
                </c:pt>
                <c:pt idx="73">
                  <c:v>3728.3048750163939</c:v>
                </c:pt>
                <c:pt idx="74">
                  <c:v>3564.7790163934424</c:v>
                </c:pt>
                <c:pt idx="75">
                  <c:v>3827.6338622950825</c:v>
                </c:pt>
                <c:pt idx="76">
                  <c:v>3383.5343779672139</c:v>
                </c:pt>
                <c:pt idx="77">
                  <c:v>3249.5954234754095</c:v>
                </c:pt>
                <c:pt idx="78">
                  <c:v>3952.0728330491806</c:v>
                </c:pt>
                <c:pt idx="79">
                  <c:v>3641.0515766557373</c:v>
                </c:pt>
                <c:pt idx="80">
                  <c:v>3805.738273573771</c:v>
                </c:pt>
                <c:pt idx="81">
                  <c:v>3973.5334882622956</c:v>
                </c:pt>
                <c:pt idx="82">
                  <c:v>3746.5827462295078</c:v>
                </c:pt>
                <c:pt idx="83">
                  <c:v>3254.3789303606563</c:v>
                </c:pt>
                <c:pt idx="84">
                  <c:v>2937.1014106229504</c:v>
                </c:pt>
                <c:pt idx="85">
                  <c:v>3554.2789140983609</c:v>
                </c:pt>
                <c:pt idx="86">
                  <c:v>3081.0430740983606</c:v>
                </c:pt>
                <c:pt idx="87">
                  <c:v>3676.838758819672</c:v>
                </c:pt>
                <c:pt idx="88">
                  <c:v>3571.9618937704918</c:v>
                </c:pt>
                <c:pt idx="89">
                  <c:v>3362.9005534426233</c:v>
                </c:pt>
                <c:pt idx="91">
                  <c:v>3732.9192834098358</c:v>
                </c:pt>
                <c:pt idx="92">
                  <c:v>3778.0179273442623</c:v>
                </c:pt>
                <c:pt idx="93">
                  <c:v>3344.7498869508199</c:v>
                </c:pt>
                <c:pt idx="94">
                  <c:v>3879.7226722622954</c:v>
                </c:pt>
                <c:pt idx="95">
                  <c:v>3581.3963708852461</c:v>
                </c:pt>
                <c:pt idx="96">
                  <c:v>3240.5263108196723</c:v>
                </c:pt>
                <c:pt idx="97">
                  <c:v>3967.6790242622951</c:v>
                </c:pt>
                <c:pt idx="98">
                  <c:v>3658.3849337704924</c:v>
                </c:pt>
                <c:pt idx="99">
                  <c:v>3826.4056131147545</c:v>
                </c:pt>
                <c:pt idx="100">
                  <c:v>3643.9167297049189</c:v>
                </c:pt>
                <c:pt idx="101">
                  <c:v>3262.6872690710384</c:v>
                </c:pt>
                <c:pt idx="102">
                  <c:v>3583.3684249180337</c:v>
                </c:pt>
                <c:pt idx="103">
                  <c:v>3810.6459383606552</c:v>
                </c:pt>
                <c:pt idx="104">
                  <c:v>4124.0989377049182</c:v>
                </c:pt>
                <c:pt idx="105">
                  <c:v>4049.1616461639342</c:v>
                </c:pt>
                <c:pt idx="106">
                  <c:v>3664.4968540327868</c:v>
                </c:pt>
                <c:pt idx="107">
                  <c:v>3487.6263060983606</c:v>
                </c:pt>
                <c:pt idx="108">
                  <c:v>3127.0127276065568</c:v>
                </c:pt>
                <c:pt idx="109">
                  <c:v>3589.3588532459012</c:v>
                </c:pt>
                <c:pt idx="110">
                  <c:v>3652.902181770492</c:v>
                </c:pt>
                <c:pt idx="111">
                  <c:v>3712.5253959344268</c:v>
                </c:pt>
                <c:pt idx="112">
                  <c:v>3317.9694845901636</c:v>
                </c:pt>
                <c:pt idx="113">
                  <c:v>3536.036843016393</c:v>
                </c:pt>
                <c:pt idx="114">
                  <c:v>2945.5574777704919</c:v>
                </c:pt>
                <c:pt idx="115">
                  <c:v>3865.9053450491806</c:v>
                </c:pt>
                <c:pt idx="116">
                  <c:v>3833.3527428196726</c:v>
                </c:pt>
                <c:pt idx="117">
                  <c:v>3755.8945888524595</c:v>
                </c:pt>
                <c:pt idx="118">
                  <c:v>3551.5070699016392</c:v>
                </c:pt>
                <c:pt idx="119">
                  <c:v>3542.6217820327865</c:v>
                </c:pt>
              </c:numCache>
            </c:numRef>
          </c:yVal>
          <c:smooth val="0"/>
          <c:extLst>
            <c:ext xmlns:c16="http://schemas.microsoft.com/office/drawing/2014/chart" uri="{C3380CC4-5D6E-409C-BE32-E72D297353CC}">
              <c16:uniqueId val="{00000000-4D58-4C44-9D38-32869837B042}"/>
            </c:ext>
          </c:extLst>
        </c:ser>
        <c:dLbls>
          <c:showLegendKey val="0"/>
          <c:showVal val="0"/>
          <c:showCatName val="0"/>
          <c:showSerName val="0"/>
          <c:showPercent val="0"/>
          <c:showBubbleSize val="0"/>
        </c:dLbls>
        <c:axId val="252753295"/>
        <c:axId val="252755215"/>
      </c:scatterChart>
      <c:valAx>
        <c:axId val="25275329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52755215"/>
        <c:crosses val="autoZero"/>
        <c:crossBetween val="midCat"/>
        <c:majorUnit val="0.1"/>
      </c:valAx>
      <c:valAx>
        <c:axId val="252755215"/>
        <c:scaling>
          <c:orientation val="minMax"/>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2753295"/>
        <c:crosses val="autoZero"/>
        <c:crossBetween val="midCat"/>
      </c:valAx>
      <c:spPr>
        <a:solidFill>
          <a:schemeClr val="bg1">
            <a:lumMod val="95000"/>
          </a:schemeClr>
        </a:solidFill>
        <a:ln w="25400">
          <a:solidFill>
            <a:srgbClr val="FFCC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14260717410323E-2"/>
          <c:y val="3.9560002916302128E-2"/>
          <c:w val="0.83671084864391954"/>
          <c:h val="0.81852653834937295"/>
        </c:manualLayout>
      </c:layout>
      <c:scatterChart>
        <c:scatterStyle val="lineMarker"/>
        <c:varyColors val="0"/>
        <c:ser>
          <c:idx val="0"/>
          <c:order val="0"/>
          <c:spPr>
            <a:ln w="19050" cap="rnd">
              <a:noFill/>
              <a:round/>
            </a:ln>
            <a:effectLst/>
          </c:spPr>
          <c:marker>
            <c:symbol val="circle"/>
            <c:size val="5"/>
            <c:spPr>
              <a:solidFill>
                <a:srgbClr val="005643"/>
              </a:solidFill>
              <a:ln w="9525">
                <a:solidFill>
                  <a:srgbClr val="005643"/>
                </a:solidFill>
              </a:ln>
              <a:effectLst/>
            </c:spPr>
          </c:marker>
          <c:xVal>
            <c:numRef>
              <c:f>'SAS DRILL'!$E$2:$E$121</c:f>
              <c:numCache>
                <c:formatCode>General</c:formatCode>
                <c:ptCount val="120"/>
                <c:pt idx="0">
                  <c:v>0.17</c:v>
                </c:pt>
                <c:pt idx="1">
                  <c:v>0.18</c:v>
                </c:pt>
                <c:pt idx="2">
                  <c:v>0.18</c:v>
                </c:pt>
                <c:pt idx="3">
                  <c:v>0.18</c:v>
                </c:pt>
                <c:pt idx="4">
                  <c:v>0.19</c:v>
                </c:pt>
                <c:pt idx="5">
                  <c:v>0.21</c:v>
                </c:pt>
                <c:pt idx="6">
                  <c:v>0.17</c:v>
                </c:pt>
                <c:pt idx="7">
                  <c:v>0.18</c:v>
                </c:pt>
                <c:pt idx="8">
                  <c:v>0.18</c:v>
                </c:pt>
                <c:pt idx="9">
                  <c:v>0.16</c:v>
                </c:pt>
                <c:pt idx="10">
                  <c:v>0.2</c:v>
                </c:pt>
                <c:pt idx="11">
                  <c:v>0.22</c:v>
                </c:pt>
                <c:pt idx="12">
                  <c:v>0.16</c:v>
                </c:pt>
                <c:pt idx="13">
                  <c:v>0.19</c:v>
                </c:pt>
                <c:pt idx="14">
                  <c:v>0.18</c:v>
                </c:pt>
                <c:pt idx="15">
                  <c:v>0.17</c:v>
                </c:pt>
                <c:pt idx="16">
                  <c:v>0.16</c:v>
                </c:pt>
                <c:pt idx="17">
                  <c:v>0.24</c:v>
                </c:pt>
                <c:pt idx="18">
                  <c:v>0.16</c:v>
                </c:pt>
                <c:pt idx="19">
                  <c:v>0.2</c:v>
                </c:pt>
                <c:pt idx="20">
                  <c:v>0.19</c:v>
                </c:pt>
                <c:pt idx="21">
                  <c:v>0.17</c:v>
                </c:pt>
                <c:pt idx="22">
                  <c:v>0.16</c:v>
                </c:pt>
                <c:pt idx="23">
                  <c:v>0.22</c:v>
                </c:pt>
                <c:pt idx="24">
                  <c:v>0.19</c:v>
                </c:pt>
                <c:pt idx="25">
                  <c:v>0.2</c:v>
                </c:pt>
                <c:pt idx="26">
                  <c:v>0.24</c:v>
                </c:pt>
                <c:pt idx="27">
                  <c:v>0.19</c:v>
                </c:pt>
                <c:pt idx="28">
                  <c:v>0.23</c:v>
                </c:pt>
                <c:pt idx="29">
                  <c:v>0.2</c:v>
                </c:pt>
                <c:pt idx="30">
                  <c:v>0.21</c:v>
                </c:pt>
                <c:pt idx="31">
                  <c:v>0.21</c:v>
                </c:pt>
                <c:pt idx="32">
                  <c:v>0.25</c:v>
                </c:pt>
                <c:pt idx="33">
                  <c:v>0.23</c:v>
                </c:pt>
                <c:pt idx="34">
                  <c:v>0.23</c:v>
                </c:pt>
                <c:pt idx="35">
                  <c:v>0.23</c:v>
                </c:pt>
                <c:pt idx="36">
                  <c:v>0.21</c:v>
                </c:pt>
                <c:pt idx="37">
                  <c:v>0.21</c:v>
                </c:pt>
                <c:pt idx="38">
                  <c:v>0.21</c:v>
                </c:pt>
                <c:pt idx="39">
                  <c:v>0.21</c:v>
                </c:pt>
                <c:pt idx="40">
                  <c:v>0.19</c:v>
                </c:pt>
                <c:pt idx="41">
                  <c:v>0.21</c:v>
                </c:pt>
                <c:pt idx="42">
                  <c:v>0.19</c:v>
                </c:pt>
                <c:pt idx="43">
                  <c:v>0.2</c:v>
                </c:pt>
                <c:pt idx="44">
                  <c:v>0.18</c:v>
                </c:pt>
                <c:pt idx="45">
                  <c:v>0.17</c:v>
                </c:pt>
                <c:pt idx="46">
                  <c:v>0.18</c:v>
                </c:pt>
                <c:pt idx="47">
                  <c:v>0.17</c:v>
                </c:pt>
                <c:pt idx="48">
                  <c:v>0.21</c:v>
                </c:pt>
                <c:pt idx="49">
                  <c:v>0.22</c:v>
                </c:pt>
                <c:pt idx="50">
                  <c:v>0.23</c:v>
                </c:pt>
                <c:pt idx="51">
                  <c:v>0.21</c:v>
                </c:pt>
                <c:pt idx="52">
                  <c:v>0.25</c:v>
                </c:pt>
                <c:pt idx="53">
                  <c:v>0.25</c:v>
                </c:pt>
                <c:pt idx="54">
                  <c:v>0.22</c:v>
                </c:pt>
                <c:pt idx="55">
                  <c:v>0.26</c:v>
                </c:pt>
                <c:pt idx="56">
                  <c:v>0.23</c:v>
                </c:pt>
                <c:pt idx="57">
                  <c:v>0.28999999999999998</c:v>
                </c:pt>
                <c:pt idx="58">
                  <c:v>0.3</c:v>
                </c:pt>
                <c:pt idx="59">
                  <c:v>0.27</c:v>
                </c:pt>
                <c:pt idx="60">
                  <c:v>0.22</c:v>
                </c:pt>
                <c:pt idx="61">
                  <c:v>0.24</c:v>
                </c:pt>
                <c:pt idx="62">
                  <c:v>0.23</c:v>
                </c:pt>
                <c:pt idx="63">
                  <c:v>0.21</c:v>
                </c:pt>
                <c:pt idx="64">
                  <c:v>0.28999999999999998</c:v>
                </c:pt>
                <c:pt idx="65">
                  <c:v>0.28999999999999998</c:v>
                </c:pt>
                <c:pt idx="66">
                  <c:v>0.2</c:v>
                </c:pt>
                <c:pt idx="67">
                  <c:v>0.19</c:v>
                </c:pt>
                <c:pt idx="68">
                  <c:v>0.23</c:v>
                </c:pt>
                <c:pt idx="69">
                  <c:v>0.21</c:v>
                </c:pt>
                <c:pt idx="70">
                  <c:v>0.17</c:v>
                </c:pt>
                <c:pt idx="71">
                  <c:v>0.27</c:v>
                </c:pt>
                <c:pt idx="72">
                  <c:v>0.2</c:v>
                </c:pt>
                <c:pt idx="73">
                  <c:v>0.22</c:v>
                </c:pt>
                <c:pt idx="74">
                  <c:v>0.21</c:v>
                </c:pt>
                <c:pt idx="75">
                  <c:v>0.26</c:v>
                </c:pt>
                <c:pt idx="76">
                  <c:v>0.23</c:v>
                </c:pt>
                <c:pt idx="77">
                  <c:v>0.26</c:v>
                </c:pt>
                <c:pt idx="78">
                  <c:v>0.22</c:v>
                </c:pt>
                <c:pt idx="79">
                  <c:v>0.21</c:v>
                </c:pt>
                <c:pt idx="80">
                  <c:v>0.27</c:v>
                </c:pt>
                <c:pt idx="81">
                  <c:v>0.24</c:v>
                </c:pt>
                <c:pt idx="82">
                  <c:v>0.36</c:v>
                </c:pt>
                <c:pt idx="83">
                  <c:v>0.23</c:v>
                </c:pt>
                <c:pt idx="84">
                  <c:v>0.22</c:v>
                </c:pt>
                <c:pt idx="85">
                  <c:v>0.21</c:v>
                </c:pt>
                <c:pt idx="86">
                  <c:v>0.22</c:v>
                </c:pt>
                <c:pt idx="87">
                  <c:v>0.28000000000000003</c:v>
                </c:pt>
                <c:pt idx="88">
                  <c:v>0.28000000000000003</c:v>
                </c:pt>
                <c:pt idx="89">
                  <c:v>0.23</c:v>
                </c:pt>
                <c:pt idx="90">
                  <c:v>0.18</c:v>
                </c:pt>
                <c:pt idx="91">
                  <c:v>0.19</c:v>
                </c:pt>
                <c:pt idx="92">
                  <c:v>0.22</c:v>
                </c:pt>
                <c:pt idx="93">
                  <c:v>0.18</c:v>
                </c:pt>
                <c:pt idx="94">
                  <c:v>0.26</c:v>
                </c:pt>
                <c:pt idx="95">
                  <c:v>0.27</c:v>
                </c:pt>
                <c:pt idx="96">
                  <c:v>0.22</c:v>
                </c:pt>
                <c:pt idx="97">
                  <c:v>0.23</c:v>
                </c:pt>
                <c:pt idx="98">
                  <c:v>0.26</c:v>
                </c:pt>
                <c:pt idx="99">
                  <c:v>0.26</c:v>
                </c:pt>
                <c:pt idx="100">
                  <c:v>0.28000000000000003</c:v>
                </c:pt>
                <c:pt idx="101">
                  <c:v>0.26</c:v>
                </c:pt>
                <c:pt idx="102">
                  <c:v>0.18</c:v>
                </c:pt>
                <c:pt idx="103">
                  <c:v>0.28000000000000003</c:v>
                </c:pt>
                <c:pt idx="104">
                  <c:v>0.3</c:v>
                </c:pt>
                <c:pt idx="105">
                  <c:v>0.28999999999999998</c:v>
                </c:pt>
                <c:pt idx="106">
                  <c:v>0.35</c:v>
                </c:pt>
                <c:pt idx="107">
                  <c:v>0.27</c:v>
                </c:pt>
                <c:pt idx="108">
                  <c:v>0.2</c:v>
                </c:pt>
                <c:pt idx="109">
                  <c:v>0.2</c:v>
                </c:pt>
                <c:pt idx="110">
                  <c:v>0.27</c:v>
                </c:pt>
                <c:pt idx="111">
                  <c:v>0.27</c:v>
                </c:pt>
                <c:pt idx="112">
                  <c:v>0.32</c:v>
                </c:pt>
                <c:pt idx="113">
                  <c:v>0.27</c:v>
                </c:pt>
                <c:pt idx="114">
                  <c:v>0.18</c:v>
                </c:pt>
                <c:pt idx="115">
                  <c:v>0.19</c:v>
                </c:pt>
                <c:pt idx="116">
                  <c:v>0.24</c:v>
                </c:pt>
                <c:pt idx="117">
                  <c:v>0.22</c:v>
                </c:pt>
                <c:pt idx="118">
                  <c:v>0.21</c:v>
                </c:pt>
                <c:pt idx="119">
                  <c:v>0.2</c:v>
                </c:pt>
              </c:numCache>
            </c:numRef>
          </c:xVal>
          <c:yVal>
            <c:numRef>
              <c:f>'SAS DRILL'!$H$2:$H$121</c:f>
              <c:numCache>
                <c:formatCode>0</c:formatCode>
                <c:ptCount val="120"/>
                <c:pt idx="0">
                  <c:v>2299.5285548549809</c:v>
                </c:pt>
                <c:pt idx="1">
                  <c:v>2607.7638169180332</c:v>
                </c:pt>
                <c:pt idx="2">
                  <c:v>2582.3874098360652</c:v>
                </c:pt>
                <c:pt idx="3">
                  <c:v>2429.2908469104668</c:v>
                </c:pt>
                <c:pt idx="4">
                  <c:v>2031.1284808743171</c:v>
                </c:pt>
                <c:pt idx="5">
                  <c:v>2385.8836273392185</c:v>
                </c:pt>
                <c:pt idx="6">
                  <c:v>2412.6546255737708</c:v>
                </c:pt>
                <c:pt idx="7">
                  <c:v>2365.2207213114752</c:v>
                </c:pt>
                <c:pt idx="8">
                  <c:v>2687.0353363934428</c:v>
                </c:pt>
                <c:pt idx="9">
                  <c:v>2654.7082622950825</c:v>
                </c:pt>
                <c:pt idx="10">
                  <c:v>2812.4684590163938</c:v>
                </c:pt>
                <c:pt idx="11">
                  <c:v>2631.1725324590166</c:v>
                </c:pt>
                <c:pt idx="12">
                  <c:v>2165.3899750819669</c:v>
                </c:pt>
                <c:pt idx="13">
                  <c:v>2583.6784996721312</c:v>
                </c:pt>
                <c:pt idx="14">
                  <c:v>2031.9240393442628</c:v>
                </c:pt>
                <c:pt idx="15">
                  <c:v>2556.9683274941458</c:v>
                </c:pt>
                <c:pt idx="16">
                  <c:v>2566.7018281967216</c:v>
                </c:pt>
                <c:pt idx="17">
                  <c:v>2349.8799842622952</c:v>
                </c:pt>
                <c:pt idx="18">
                  <c:v>2246.7883016393444</c:v>
                </c:pt>
                <c:pt idx="19">
                  <c:v>2678.1676485245898</c:v>
                </c:pt>
                <c:pt idx="20">
                  <c:v>2786.237372852459</c:v>
                </c:pt>
                <c:pt idx="21">
                  <c:v>2356.5736778142077</c:v>
                </c:pt>
                <c:pt idx="22">
                  <c:v>2869.7371278688529</c:v>
                </c:pt>
                <c:pt idx="23">
                  <c:v>2693.9841049180327</c:v>
                </c:pt>
                <c:pt idx="24">
                  <c:v>2538.3526945573772</c:v>
                </c:pt>
                <c:pt idx="25">
                  <c:v>2821.2308584918028</c:v>
                </c:pt>
                <c:pt idx="26">
                  <c:v>2695.174026491803</c:v>
                </c:pt>
                <c:pt idx="27">
                  <c:v>2659.6333437578814</c:v>
                </c:pt>
                <c:pt idx="28">
                  <c:v>2966.9358688524594</c:v>
                </c:pt>
                <c:pt idx="29">
                  <c:v>2966.8044747540985</c:v>
                </c:pt>
                <c:pt idx="30">
                  <c:v>2546.9157812459016</c:v>
                </c:pt>
                <c:pt idx="31">
                  <c:v>2865.4974722736988</c:v>
                </c:pt>
                <c:pt idx="32">
                  <c:v>2763.6045365645055</c:v>
                </c:pt>
                <c:pt idx="33">
                  <c:v>3080.0565006414822</c:v>
                </c:pt>
                <c:pt idx="34">
                  <c:v>3127.3418172487527</c:v>
                </c:pt>
                <c:pt idx="35">
                  <c:v>2914.7923651603705</c:v>
                </c:pt>
                <c:pt idx="36">
                  <c:v>2563.4940983606562</c:v>
                </c:pt>
                <c:pt idx="37">
                  <c:v>2501.1126872131149</c:v>
                </c:pt>
                <c:pt idx="38">
                  <c:v>2571.8898003934423</c:v>
                </c:pt>
                <c:pt idx="39">
                  <c:v>2803.7589980327871</c:v>
                </c:pt>
                <c:pt idx="40">
                  <c:v>2999.3669791475413</c:v>
                </c:pt>
                <c:pt idx="41">
                  <c:v>2954.1049495081966</c:v>
                </c:pt>
                <c:pt idx="42">
                  <c:v>2623.5478662295081</c:v>
                </c:pt>
                <c:pt idx="43">
                  <c:v>2768.7501513442626</c:v>
                </c:pt>
                <c:pt idx="44">
                  <c:v>2661.6851619672134</c:v>
                </c:pt>
                <c:pt idx="45">
                  <c:v>3257.1402491803278</c:v>
                </c:pt>
                <c:pt idx="46">
                  <c:v>3035.6253796721307</c:v>
                </c:pt>
                <c:pt idx="47">
                  <c:v>3017.7545358688521</c:v>
                </c:pt>
                <c:pt idx="48">
                  <c:v>2958.0067829508193</c:v>
                </c:pt>
                <c:pt idx="49">
                  <c:v>2802.7446609836061</c:v>
                </c:pt>
                <c:pt idx="50">
                  <c:v>2728.4464821857928</c:v>
                </c:pt>
                <c:pt idx="51">
                  <c:v>3268.9023580327871</c:v>
                </c:pt>
                <c:pt idx="52">
                  <c:v>3298.4009043934425</c:v>
                </c:pt>
                <c:pt idx="53">
                  <c:v>2925.839508196721</c:v>
                </c:pt>
                <c:pt idx="54">
                  <c:v>2906.6524257923497</c:v>
                </c:pt>
                <c:pt idx="55">
                  <c:v>3118.0082329180332</c:v>
                </c:pt>
                <c:pt idx="56">
                  <c:v>3028.7939252459023</c:v>
                </c:pt>
                <c:pt idx="57">
                  <c:v>3041.8979158032794</c:v>
                </c:pt>
                <c:pt idx="58">
                  <c:v>3271.9575564590168</c:v>
                </c:pt>
                <c:pt idx="59">
                  <c:v>2904.0974982295083</c:v>
                </c:pt>
                <c:pt idx="60">
                  <c:v>2880.6880209836067</c:v>
                </c:pt>
                <c:pt idx="61">
                  <c:v>2889.1966457704921</c:v>
                </c:pt>
                <c:pt idx="62">
                  <c:v>2909.3167003278691</c:v>
                </c:pt>
                <c:pt idx="63">
                  <c:v>2922.4332590163935</c:v>
                </c:pt>
                <c:pt idx="64">
                  <c:v>2923.7493158469947</c:v>
                </c:pt>
                <c:pt idx="65">
                  <c:v>2913.4849189071042</c:v>
                </c:pt>
                <c:pt idx="66">
                  <c:v>3201.9567475409835</c:v>
                </c:pt>
                <c:pt idx="67">
                  <c:v>3100.8871194379385</c:v>
                </c:pt>
                <c:pt idx="68">
                  <c:v>3086.766863387978</c:v>
                </c:pt>
                <c:pt idx="69">
                  <c:v>3491.1495721967217</c:v>
                </c:pt>
                <c:pt idx="70">
                  <c:v>2903.1049967213116</c:v>
                </c:pt>
                <c:pt idx="71">
                  <c:v>3236.1201017704921</c:v>
                </c:pt>
                <c:pt idx="72">
                  <c:v>3127.8912590163936</c:v>
                </c:pt>
                <c:pt idx="73">
                  <c:v>3033.9673047799824</c:v>
                </c:pt>
                <c:pt idx="74">
                  <c:v>2920.7331336393449</c:v>
                </c:pt>
                <c:pt idx="75">
                  <c:v>3186.1461655081966</c:v>
                </c:pt>
                <c:pt idx="76">
                  <c:v>3044.8003077595631</c:v>
                </c:pt>
                <c:pt idx="77">
                  <c:v>3292.3480585792349</c:v>
                </c:pt>
                <c:pt idx="78">
                  <c:v>3141.1297433879777</c:v>
                </c:pt>
                <c:pt idx="79">
                  <c:v>2943.2768909289621</c:v>
                </c:pt>
                <c:pt idx="80">
                  <c:v>3102.8278347540986</c:v>
                </c:pt>
                <c:pt idx="81">
                  <c:v>3587.7242344918036</c:v>
                </c:pt>
                <c:pt idx="82">
                  <c:v>3231.3643971147535</c:v>
                </c:pt>
                <c:pt idx="83">
                  <c:v>3072.2961626229508</c:v>
                </c:pt>
                <c:pt idx="84">
                  <c:v>3123.4460987353632</c:v>
                </c:pt>
                <c:pt idx="85">
                  <c:v>3018.2599693989073</c:v>
                </c:pt>
                <c:pt idx="86">
                  <c:v>2974.3282150819673</c:v>
                </c:pt>
                <c:pt idx="87">
                  <c:v>3051.7593285245903</c:v>
                </c:pt>
                <c:pt idx="88">
                  <c:v>3118.5737988196715</c:v>
                </c:pt>
                <c:pt idx="89">
                  <c:v>3158.4348327868856</c:v>
                </c:pt>
                <c:pt idx="90">
                  <c:v>3005.5704211853722</c:v>
                </c:pt>
                <c:pt idx="91">
                  <c:v>3082.1513547540981</c:v>
                </c:pt>
                <c:pt idx="92">
                  <c:v>3152.7994859016394</c:v>
                </c:pt>
                <c:pt idx="93">
                  <c:v>3150.0200246557379</c:v>
                </c:pt>
                <c:pt idx="94">
                  <c:v>3168.7568230819675</c:v>
                </c:pt>
                <c:pt idx="95">
                  <c:v>2994.9151947540981</c:v>
                </c:pt>
                <c:pt idx="96">
                  <c:v>2963.3588179234976</c:v>
                </c:pt>
                <c:pt idx="97">
                  <c:v>2915.8308007868854</c:v>
                </c:pt>
                <c:pt idx="98">
                  <c:v>3092.8114150819674</c:v>
                </c:pt>
                <c:pt idx="99">
                  <c:v>3435.167307540984</c:v>
                </c:pt>
                <c:pt idx="100">
                  <c:v>3104.8562549508192</c:v>
                </c:pt>
                <c:pt idx="101">
                  <c:v>3105.8784629508204</c:v>
                </c:pt>
                <c:pt idx="102">
                  <c:v>3163.5074888331728</c:v>
                </c:pt>
                <c:pt idx="103">
                  <c:v>3548.6689573770491</c:v>
                </c:pt>
                <c:pt idx="104">
                  <c:v>3021.0679522622959</c:v>
                </c:pt>
                <c:pt idx="105">
                  <c:v>3447.1584472131149</c:v>
                </c:pt>
                <c:pt idx="106">
                  <c:v>3199.3586990163931</c:v>
                </c:pt>
                <c:pt idx="107">
                  <c:v>3314.7942330054652</c:v>
                </c:pt>
                <c:pt idx="108">
                  <c:v>3064.7197377049188</c:v>
                </c:pt>
                <c:pt idx="109">
                  <c:v>3112.5920454644815</c:v>
                </c:pt>
                <c:pt idx="110">
                  <c:v>3148.9688718688531</c:v>
                </c:pt>
                <c:pt idx="111">
                  <c:v>3053.5531436065576</c:v>
                </c:pt>
                <c:pt idx="112">
                  <c:v>3221.6560870819671</c:v>
                </c:pt>
                <c:pt idx="113">
                  <c:v>3118.1533377049186</c:v>
                </c:pt>
                <c:pt idx="114">
                  <c:v>3103.5327047667092</c:v>
                </c:pt>
                <c:pt idx="115">
                  <c:v>3269.364459016394</c:v>
                </c:pt>
                <c:pt idx="116">
                  <c:v>3021.9919003278692</c:v>
                </c:pt>
                <c:pt idx="117">
                  <c:v>3138.5784550819681</c:v>
                </c:pt>
                <c:pt idx="118">
                  <c:v>3206.0291182513661</c:v>
                </c:pt>
                <c:pt idx="119">
                  <c:v>2775.8465328961747</c:v>
                </c:pt>
              </c:numCache>
            </c:numRef>
          </c:yVal>
          <c:smooth val="0"/>
          <c:extLst>
            <c:ext xmlns:c16="http://schemas.microsoft.com/office/drawing/2014/chart" uri="{C3380CC4-5D6E-409C-BE32-E72D297353CC}">
              <c16:uniqueId val="{00000000-33D1-4C0B-988C-DBED50995408}"/>
            </c:ext>
          </c:extLst>
        </c:ser>
        <c:dLbls>
          <c:showLegendKey val="0"/>
          <c:showVal val="0"/>
          <c:showCatName val="0"/>
          <c:showSerName val="0"/>
          <c:showPercent val="0"/>
          <c:showBubbleSize val="0"/>
        </c:dLbls>
        <c:axId val="351849423"/>
        <c:axId val="351844623"/>
      </c:scatterChart>
      <c:valAx>
        <c:axId val="351849423"/>
        <c:scaling>
          <c:orientation val="minMax"/>
        </c:scaling>
        <c:delete val="1"/>
        <c:axPos val="b"/>
        <c:numFmt formatCode="General" sourceLinked="1"/>
        <c:majorTickMark val="out"/>
        <c:minorTickMark val="none"/>
        <c:tickLblPos val="nextTo"/>
        <c:crossAx val="351844623"/>
        <c:crosses val="autoZero"/>
        <c:crossBetween val="midCat"/>
      </c:valAx>
      <c:valAx>
        <c:axId val="351844623"/>
        <c:scaling>
          <c:orientation val="minMax"/>
          <c:max val="5000"/>
        </c:scaling>
        <c:delete val="0"/>
        <c:axPos val="l"/>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1849423"/>
        <c:crosses val="autoZero"/>
        <c:crossBetween val="midCat"/>
        <c:majorUnit val="1000"/>
      </c:valAx>
      <c:spPr>
        <a:solidFill>
          <a:schemeClr val="bg1">
            <a:lumMod val="95000"/>
          </a:schemeClr>
        </a:solidFill>
        <a:ln w="25400">
          <a:solidFill>
            <a:srgbClr val="005643"/>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1273723313593"/>
          <c:y val="6.2708151064450282E-2"/>
          <c:w val="0.81962456864011757"/>
          <c:h val="0.76976049868766405"/>
        </c:manualLayout>
      </c:layout>
      <c:scatterChart>
        <c:scatterStyle val="lineMarker"/>
        <c:varyColors val="0"/>
        <c:ser>
          <c:idx val="0"/>
          <c:order val="0"/>
          <c:spPr>
            <a:ln w="19050" cap="rnd">
              <a:noFill/>
              <a:round/>
            </a:ln>
            <a:effectLst/>
          </c:spPr>
          <c:marker>
            <c:symbol val="circle"/>
            <c:size val="5"/>
            <c:spPr>
              <a:solidFill>
                <a:srgbClr val="FFC000"/>
              </a:solidFill>
              <a:ln w="9525">
                <a:solidFill>
                  <a:srgbClr val="FFC000"/>
                </a:solidFill>
              </a:ln>
              <a:effectLst/>
            </c:spPr>
          </c:marker>
          <c:xVal>
            <c:numRef>
              <c:f>'SAS Singulation'!$E$2:$E$121</c:f>
              <c:numCache>
                <c:formatCode>General</c:formatCode>
                <c:ptCount val="120"/>
                <c:pt idx="0">
                  <c:v>0.18</c:v>
                </c:pt>
                <c:pt idx="1">
                  <c:v>0.17</c:v>
                </c:pt>
                <c:pt idx="2">
                  <c:v>0.16</c:v>
                </c:pt>
                <c:pt idx="3">
                  <c:v>0.17</c:v>
                </c:pt>
                <c:pt idx="4">
                  <c:v>0.2</c:v>
                </c:pt>
                <c:pt idx="5">
                  <c:v>0.16</c:v>
                </c:pt>
                <c:pt idx="6">
                  <c:v>0.17</c:v>
                </c:pt>
                <c:pt idx="7">
                  <c:v>0.18</c:v>
                </c:pt>
                <c:pt idx="8">
                  <c:v>0.2</c:v>
                </c:pt>
                <c:pt idx="9">
                  <c:v>0.2</c:v>
                </c:pt>
                <c:pt idx="10">
                  <c:v>0.18</c:v>
                </c:pt>
                <c:pt idx="11">
                  <c:v>0.19</c:v>
                </c:pt>
                <c:pt idx="12">
                  <c:v>0.18</c:v>
                </c:pt>
                <c:pt idx="13">
                  <c:v>0.16</c:v>
                </c:pt>
                <c:pt idx="14">
                  <c:v>0.19</c:v>
                </c:pt>
                <c:pt idx="15">
                  <c:v>0.18</c:v>
                </c:pt>
                <c:pt idx="16">
                  <c:v>0.18</c:v>
                </c:pt>
                <c:pt idx="17">
                  <c:v>0.17</c:v>
                </c:pt>
                <c:pt idx="18">
                  <c:v>0.18</c:v>
                </c:pt>
                <c:pt idx="19">
                  <c:v>0.17</c:v>
                </c:pt>
                <c:pt idx="20">
                  <c:v>0.16</c:v>
                </c:pt>
                <c:pt idx="21">
                  <c:v>0.19</c:v>
                </c:pt>
                <c:pt idx="22">
                  <c:v>0.19</c:v>
                </c:pt>
                <c:pt idx="23">
                  <c:v>0.19</c:v>
                </c:pt>
                <c:pt idx="24">
                  <c:v>0.18</c:v>
                </c:pt>
                <c:pt idx="25">
                  <c:v>0.24</c:v>
                </c:pt>
                <c:pt idx="26">
                  <c:v>0.21</c:v>
                </c:pt>
                <c:pt idx="27">
                  <c:v>0.22</c:v>
                </c:pt>
                <c:pt idx="28">
                  <c:v>0.23</c:v>
                </c:pt>
                <c:pt idx="29">
                  <c:v>0.23</c:v>
                </c:pt>
                <c:pt idx="30">
                  <c:v>0.22</c:v>
                </c:pt>
                <c:pt idx="31">
                  <c:v>0.2</c:v>
                </c:pt>
                <c:pt idx="32">
                  <c:v>0.22</c:v>
                </c:pt>
                <c:pt idx="33">
                  <c:v>0.28000000000000003</c:v>
                </c:pt>
                <c:pt idx="34">
                  <c:v>0.26</c:v>
                </c:pt>
                <c:pt idx="35">
                  <c:v>0.28000000000000003</c:v>
                </c:pt>
                <c:pt idx="36">
                  <c:v>0.2</c:v>
                </c:pt>
                <c:pt idx="37">
                  <c:v>0.23</c:v>
                </c:pt>
                <c:pt idx="38">
                  <c:v>0.22</c:v>
                </c:pt>
                <c:pt idx="39">
                  <c:v>0.25</c:v>
                </c:pt>
                <c:pt idx="40">
                  <c:v>0.27</c:v>
                </c:pt>
                <c:pt idx="41">
                  <c:v>0.27</c:v>
                </c:pt>
                <c:pt idx="42">
                  <c:v>0.19</c:v>
                </c:pt>
                <c:pt idx="43">
                  <c:v>0.25</c:v>
                </c:pt>
                <c:pt idx="44">
                  <c:v>0.22</c:v>
                </c:pt>
                <c:pt idx="45">
                  <c:v>0.22</c:v>
                </c:pt>
                <c:pt idx="46">
                  <c:v>0.21</c:v>
                </c:pt>
                <c:pt idx="47">
                  <c:v>0.24</c:v>
                </c:pt>
                <c:pt idx="48">
                  <c:v>0.2</c:v>
                </c:pt>
                <c:pt idx="49">
                  <c:v>0.24</c:v>
                </c:pt>
                <c:pt idx="50">
                  <c:v>0.25</c:v>
                </c:pt>
                <c:pt idx="51">
                  <c:v>0.26</c:v>
                </c:pt>
                <c:pt idx="52">
                  <c:v>0.22</c:v>
                </c:pt>
                <c:pt idx="53">
                  <c:v>0.3</c:v>
                </c:pt>
                <c:pt idx="54">
                  <c:v>0.24</c:v>
                </c:pt>
                <c:pt idx="55">
                  <c:v>0.2</c:v>
                </c:pt>
                <c:pt idx="56">
                  <c:v>0.23</c:v>
                </c:pt>
                <c:pt idx="57">
                  <c:v>0.28000000000000003</c:v>
                </c:pt>
                <c:pt idx="58">
                  <c:v>0.24</c:v>
                </c:pt>
                <c:pt idx="59">
                  <c:v>0.28999999999999998</c:v>
                </c:pt>
                <c:pt idx="60">
                  <c:v>0.22</c:v>
                </c:pt>
                <c:pt idx="61">
                  <c:v>0.23</c:v>
                </c:pt>
                <c:pt idx="62">
                  <c:v>0.24</c:v>
                </c:pt>
                <c:pt idx="63">
                  <c:v>0.28999999999999998</c:v>
                </c:pt>
                <c:pt idx="64">
                  <c:v>0.27</c:v>
                </c:pt>
                <c:pt idx="65">
                  <c:v>0.23</c:v>
                </c:pt>
                <c:pt idx="66">
                  <c:v>0.18</c:v>
                </c:pt>
                <c:pt idx="67">
                  <c:v>0.24</c:v>
                </c:pt>
                <c:pt idx="68">
                  <c:v>0.25</c:v>
                </c:pt>
                <c:pt idx="69">
                  <c:v>0.26</c:v>
                </c:pt>
                <c:pt idx="70">
                  <c:v>0.21</c:v>
                </c:pt>
                <c:pt idx="71">
                  <c:v>0.25</c:v>
                </c:pt>
                <c:pt idx="72">
                  <c:v>0.24</c:v>
                </c:pt>
                <c:pt idx="73">
                  <c:v>0.23</c:v>
                </c:pt>
                <c:pt idx="74">
                  <c:v>0.21</c:v>
                </c:pt>
                <c:pt idx="75">
                  <c:v>0.31</c:v>
                </c:pt>
                <c:pt idx="76">
                  <c:v>0.28000000000000003</c:v>
                </c:pt>
                <c:pt idx="77">
                  <c:v>0.28999999999999998</c:v>
                </c:pt>
                <c:pt idx="78">
                  <c:v>0.28000000000000003</c:v>
                </c:pt>
                <c:pt idx="79">
                  <c:v>0.3</c:v>
                </c:pt>
                <c:pt idx="80">
                  <c:v>0.27</c:v>
                </c:pt>
                <c:pt idx="81">
                  <c:v>0.26</c:v>
                </c:pt>
                <c:pt idx="82">
                  <c:v>0.23</c:v>
                </c:pt>
                <c:pt idx="83">
                  <c:v>0.28000000000000003</c:v>
                </c:pt>
                <c:pt idx="84">
                  <c:v>0.23</c:v>
                </c:pt>
                <c:pt idx="85">
                  <c:v>0.3</c:v>
                </c:pt>
                <c:pt idx="86">
                  <c:v>0.27</c:v>
                </c:pt>
                <c:pt idx="87">
                  <c:v>0.31</c:v>
                </c:pt>
                <c:pt idx="88">
                  <c:v>0.3</c:v>
                </c:pt>
                <c:pt idx="89">
                  <c:v>0.28999999999999998</c:v>
                </c:pt>
                <c:pt idx="90">
                  <c:v>0.21</c:v>
                </c:pt>
                <c:pt idx="91">
                  <c:v>0.21</c:v>
                </c:pt>
                <c:pt idx="92">
                  <c:v>0.28000000000000003</c:v>
                </c:pt>
                <c:pt idx="93">
                  <c:v>0.24</c:v>
                </c:pt>
                <c:pt idx="94">
                  <c:v>0.26</c:v>
                </c:pt>
                <c:pt idx="95">
                  <c:v>0.31</c:v>
                </c:pt>
                <c:pt idx="96">
                  <c:v>0.21</c:v>
                </c:pt>
                <c:pt idx="97">
                  <c:v>0.25</c:v>
                </c:pt>
                <c:pt idx="98">
                  <c:v>0.25</c:v>
                </c:pt>
                <c:pt idx="99">
                  <c:v>0.24</c:v>
                </c:pt>
                <c:pt idx="100">
                  <c:v>0.25</c:v>
                </c:pt>
                <c:pt idx="101">
                  <c:v>0.28000000000000003</c:v>
                </c:pt>
                <c:pt idx="102">
                  <c:v>0.31</c:v>
                </c:pt>
                <c:pt idx="103">
                  <c:v>0.23</c:v>
                </c:pt>
                <c:pt idx="104">
                  <c:v>0.24</c:v>
                </c:pt>
                <c:pt idx="105">
                  <c:v>0.31</c:v>
                </c:pt>
                <c:pt idx="106">
                  <c:v>0.32</c:v>
                </c:pt>
                <c:pt idx="107">
                  <c:v>0.26</c:v>
                </c:pt>
                <c:pt idx="108">
                  <c:v>0.28999999999999998</c:v>
                </c:pt>
                <c:pt idx="109">
                  <c:v>0.25</c:v>
                </c:pt>
                <c:pt idx="110">
                  <c:v>0.28000000000000003</c:v>
                </c:pt>
                <c:pt idx="111">
                  <c:v>0.28999999999999998</c:v>
                </c:pt>
                <c:pt idx="112">
                  <c:v>0.3</c:v>
                </c:pt>
                <c:pt idx="113">
                  <c:v>0.25</c:v>
                </c:pt>
                <c:pt idx="114">
                  <c:v>0.23</c:v>
                </c:pt>
                <c:pt idx="115">
                  <c:v>0.22</c:v>
                </c:pt>
                <c:pt idx="116">
                  <c:v>0.25</c:v>
                </c:pt>
                <c:pt idx="117">
                  <c:v>0.24</c:v>
                </c:pt>
                <c:pt idx="118">
                  <c:v>0.23</c:v>
                </c:pt>
                <c:pt idx="119">
                  <c:v>0.26</c:v>
                </c:pt>
              </c:numCache>
            </c:numRef>
          </c:xVal>
          <c:yVal>
            <c:numRef>
              <c:f>'SAS Singulation'!$H$2:$H$121</c:f>
              <c:numCache>
                <c:formatCode>0</c:formatCode>
                <c:ptCount val="120"/>
                <c:pt idx="0">
                  <c:v>2473.3990693770493</c:v>
                </c:pt>
                <c:pt idx="1">
                  <c:v>2852.4782793442628</c:v>
                </c:pt>
                <c:pt idx="2">
                  <c:v>2439.3508595409835</c:v>
                </c:pt>
                <c:pt idx="3">
                  <c:v>2436.388504480874</c:v>
                </c:pt>
                <c:pt idx="4">
                  <c:v>2427.8455606557377</c:v>
                </c:pt>
                <c:pt idx="5">
                  <c:v>2846.3389377049184</c:v>
                </c:pt>
                <c:pt idx="6">
                  <c:v>2444.3837368978566</c:v>
                </c:pt>
                <c:pt idx="7">
                  <c:v>2644.6055795409839</c:v>
                </c:pt>
                <c:pt idx="8">
                  <c:v>2793.9284459016394</c:v>
                </c:pt>
                <c:pt idx="9">
                  <c:v>2530.542003060109</c:v>
                </c:pt>
                <c:pt idx="10">
                  <c:v>2479.0764369836061</c:v>
                </c:pt>
                <c:pt idx="11">
                  <c:v>2800.8693088524592</c:v>
                </c:pt>
                <c:pt idx="12">
                  <c:v>2351.2074137704917</c:v>
                </c:pt>
                <c:pt idx="13">
                  <c:v>2053.3421660327867</c:v>
                </c:pt>
                <c:pt idx="14">
                  <c:v>2247.4960524590165</c:v>
                </c:pt>
                <c:pt idx="15">
                  <c:v>2366.7123934426231</c:v>
                </c:pt>
                <c:pt idx="16">
                  <c:v>2316.2593447868853</c:v>
                </c:pt>
                <c:pt idx="17">
                  <c:v>2235.8111181639342</c:v>
                </c:pt>
                <c:pt idx="18">
                  <c:v>2662.4443278688527</c:v>
                </c:pt>
                <c:pt idx="19">
                  <c:v>2620.5675687868852</c:v>
                </c:pt>
                <c:pt idx="20">
                  <c:v>2500.4106491803277</c:v>
                </c:pt>
                <c:pt idx="21">
                  <c:v>2382.2908912412181</c:v>
                </c:pt>
                <c:pt idx="22">
                  <c:v>2829.0874638688529</c:v>
                </c:pt>
                <c:pt idx="23">
                  <c:v>3176.6385647213119</c:v>
                </c:pt>
                <c:pt idx="24">
                  <c:v>2996.5623816393449</c:v>
                </c:pt>
                <c:pt idx="25">
                  <c:v>3699.7025783606559</c:v>
                </c:pt>
                <c:pt idx="26">
                  <c:v>3789.4553075409831</c:v>
                </c:pt>
                <c:pt idx="27">
                  <c:v>3810.9441458360661</c:v>
                </c:pt>
                <c:pt idx="28">
                  <c:v>3591.866385836066</c:v>
                </c:pt>
                <c:pt idx="29">
                  <c:v>3061.5213387540989</c:v>
                </c:pt>
                <c:pt idx="30">
                  <c:v>4128.9304320000001</c:v>
                </c:pt>
                <c:pt idx="31">
                  <c:v>3565.9234780327865</c:v>
                </c:pt>
                <c:pt idx="32">
                  <c:v>3337.2547105573772</c:v>
                </c:pt>
                <c:pt idx="33">
                  <c:v>4382.0922019672134</c:v>
                </c:pt>
                <c:pt idx="34">
                  <c:v>3694.6706518032784</c:v>
                </c:pt>
                <c:pt idx="35">
                  <c:v>3646.9517429508196</c:v>
                </c:pt>
                <c:pt idx="36">
                  <c:v>2977.1724212459017</c:v>
                </c:pt>
                <c:pt idx="37">
                  <c:v>3766.6346281967212</c:v>
                </c:pt>
                <c:pt idx="38">
                  <c:v>3569.5777573770492</c:v>
                </c:pt>
                <c:pt idx="39">
                  <c:v>3477.0877377049183</c:v>
                </c:pt>
                <c:pt idx="40">
                  <c:v>3358.759544655738</c:v>
                </c:pt>
                <c:pt idx="41">
                  <c:v>3215.1975910819669</c:v>
                </c:pt>
                <c:pt idx="42">
                  <c:v>3524.0834077377049</c:v>
                </c:pt>
                <c:pt idx="43">
                  <c:v>3628.1338229508196</c:v>
                </c:pt>
                <c:pt idx="44">
                  <c:v>3505.2266407868856</c:v>
                </c:pt>
                <c:pt idx="45">
                  <c:v>3816.0174814426232</c:v>
                </c:pt>
                <c:pt idx="46">
                  <c:v>3319.1657421639343</c:v>
                </c:pt>
                <c:pt idx="47">
                  <c:v>3451.8543580327873</c:v>
                </c:pt>
                <c:pt idx="48">
                  <c:v>3201.8555677377053</c:v>
                </c:pt>
                <c:pt idx="49">
                  <c:v>3647.0088708196727</c:v>
                </c:pt>
                <c:pt idx="50">
                  <c:v>3862.1657547540985</c:v>
                </c:pt>
                <c:pt idx="51">
                  <c:v>3796.8065217049184</c:v>
                </c:pt>
                <c:pt idx="52">
                  <c:v>4001.818638688525</c:v>
                </c:pt>
                <c:pt idx="53">
                  <c:v>3447.6280382950822</c:v>
                </c:pt>
                <c:pt idx="54">
                  <c:v>3293.0468805245901</c:v>
                </c:pt>
                <c:pt idx="55">
                  <c:v>4156.4957712786891</c:v>
                </c:pt>
                <c:pt idx="56">
                  <c:v>3887.0963567213116</c:v>
                </c:pt>
                <c:pt idx="57">
                  <c:v>3875.4083756065579</c:v>
                </c:pt>
                <c:pt idx="58">
                  <c:v>3664.9843451803281</c:v>
                </c:pt>
                <c:pt idx="59">
                  <c:v>3467.1863354754105</c:v>
                </c:pt>
                <c:pt idx="60">
                  <c:v>3628.9549408524585</c:v>
                </c:pt>
                <c:pt idx="61">
                  <c:v>3921.1186685901635</c:v>
                </c:pt>
                <c:pt idx="62">
                  <c:v>3816.8088928524589</c:v>
                </c:pt>
                <c:pt idx="63">
                  <c:v>3120.8817647213118</c:v>
                </c:pt>
                <c:pt idx="64">
                  <c:v>3652.0109870163938</c:v>
                </c:pt>
                <c:pt idx="65">
                  <c:v>3394.8776876065567</c:v>
                </c:pt>
                <c:pt idx="66">
                  <c:v>3566.5766400000002</c:v>
                </c:pt>
                <c:pt idx="67">
                  <c:v>3982.3098523278682</c:v>
                </c:pt>
                <c:pt idx="68">
                  <c:v>3736.7339016393444</c:v>
                </c:pt>
                <c:pt idx="69">
                  <c:v>4260.0228952131138</c:v>
                </c:pt>
                <c:pt idx="70">
                  <c:v>3526.9717927868855</c:v>
                </c:pt>
                <c:pt idx="71">
                  <c:v>3727.7107451803281</c:v>
                </c:pt>
                <c:pt idx="72">
                  <c:v>3507.2626780327869</c:v>
                </c:pt>
                <c:pt idx="73">
                  <c:v>3728.3048750163939</c:v>
                </c:pt>
                <c:pt idx="74">
                  <c:v>3564.7790163934424</c:v>
                </c:pt>
                <c:pt idx="75">
                  <c:v>3827.6338622950825</c:v>
                </c:pt>
                <c:pt idx="76">
                  <c:v>3383.5343779672139</c:v>
                </c:pt>
                <c:pt idx="77">
                  <c:v>3249.5954234754095</c:v>
                </c:pt>
                <c:pt idx="78">
                  <c:v>3952.0728330491806</c:v>
                </c:pt>
                <c:pt idx="79">
                  <c:v>3641.0515766557373</c:v>
                </c:pt>
                <c:pt idx="80">
                  <c:v>3805.738273573771</c:v>
                </c:pt>
                <c:pt idx="81">
                  <c:v>3973.5334882622956</c:v>
                </c:pt>
                <c:pt idx="82">
                  <c:v>3746.5827462295078</c:v>
                </c:pt>
                <c:pt idx="83">
                  <c:v>3254.3789303606563</c:v>
                </c:pt>
                <c:pt idx="84">
                  <c:v>2937.1014106229504</c:v>
                </c:pt>
                <c:pt idx="85">
                  <c:v>3554.2789140983609</c:v>
                </c:pt>
                <c:pt idx="86">
                  <c:v>3081.0430740983606</c:v>
                </c:pt>
                <c:pt idx="87">
                  <c:v>3676.838758819672</c:v>
                </c:pt>
                <c:pt idx="88">
                  <c:v>3571.9618937704918</c:v>
                </c:pt>
                <c:pt idx="89">
                  <c:v>3362.9005534426233</c:v>
                </c:pt>
                <c:pt idx="91">
                  <c:v>3732.9192834098358</c:v>
                </c:pt>
                <c:pt idx="92">
                  <c:v>3778.0179273442623</c:v>
                </c:pt>
                <c:pt idx="93">
                  <c:v>3344.7498869508199</c:v>
                </c:pt>
                <c:pt idx="94">
                  <c:v>3879.7226722622954</c:v>
                </c:pt>
                <c:pt idx="95">
                  <c:v>3581.3963708852461</c:v>
                </c:pt>
                <c:pt idx="96">
                  <c:v>3240.5263108196723</c:v>
                </c:pt>
                <c:pt idx="97">
                  <c:v>3967.6790242622951</c:v>
                </c:pt>
                <c:pt idx="98">
                  <c:v>3658.3849337704924</c:v>
                </c:pt>
                <c:pt idx="99">
                  <c:v>3826.4056131147545</c:v>
                </c:pt>
                <c:pt idx="100">
                  <c:v>3643.9167297049189</c:v>
                </c:pt>
                <c:pt idx="101">
                  <c:v>3262.6872690710384</c:v>
                </c:pt>
                <c:pt idx="102">
                  <c:v>3583.3684249180337</c:v>
                </c:pt>
                <c:pt idx="103">
                  <c:v>3810.6459383606552</c:v>
                </c:pt>
                <c:pt idx="104">
                  <c:v>4124.0989377049182</c:v>
                </c:pt>
                <c:pt idx="105">
                  <c:v>4049.1616461639342</c:v>
                </c:pt>
                <c:pt idx="106">
                  <c:v>3664.4968540327868</c:v>
                </c:pt>
                <c:pt idx="107">
                  <c:v>3487.6263060983606</c:v>
                </c:pt>
                <c:pt idx="108">
                  <c:v>3127.0127276065568</c:v>
                </c:pt>
                <c:pt idx="109">
                  <c:v>3589.3588532459012</c:v>
                </c:pt>
                <c:pt idx="110">
                  <c:v>3652.902181770492</c:v>
                </c:pt>
                <c:pt idx="111">
                  <c:v>3712.5253959344268</c:v>
                </c:pt>
                <c:pt idx="112">
                  <c:v>3317.9694845901636</c:v>
                </c:pt>
                <c:pt idx="113">
                  <c:v>3536.036843016393</c:v>
                </c:pt>
                <c:pt idx="114">
                  <c:v>2945.5574777704919</c:v>
                </c:pt>
                <c:pt idx="115">
                  <c:v>3865.9053450491806</c:v>
                </c:pt>
                <c:pt idx="116">
                  <c:v>3833.3527428196726</c:v>
                </c:pt>
                <c:pt idx="117">
                  <c:v>3755.8945888524595</c:v>
                </c:pt>
                <c:pt idx="118">
                  <c:v>3551.5070699016392</c:v>
                </c:pt>
                <c:pt idx="119">
                  <c:v>3542.6217820327865</c:v>
                </c:pt>
              </c:numCache>
            </c:numRef>
          </c:yVal>
          <c:smooth val="0"/>
          <c:extLst>
            <c:ext xmlns:c16="http://schemas.microsoft.com/office/drawing/2014/chart" uri="{C3380CC4-5D6E-409C-BE32-E72D297353CC}">
              <c16:uniqueId val="{00000000-4D58-4C44-9D38-32869837B042}"/>
            </c:ext>
          </c:extLst>
        </c:ser>
        <c:dLbls>
          <c:showLegendKey val="0"/>
          <c:showVal val="0"/>
          <c:showCatName val="0"/>
          <c:showSerName val="0"/>
          <c:showPercent val="0"/>
          <c:showBubbleSize val="0"/>
        </c:dLbls>
        <c:axId val="252753295"/>
        <c:axId val="252755215"/>
      </c:scatterChart>
      <c:valAx>
        <c:axId val="25275329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52755215"/>
        <c:crosses val="autoZero"/>
        <c:crossBetween val="midCat"/>
        <c:majorUnit val="0.1"/>
      </c:valAx>
      <c:valAx>
        <c:axId val="252755215"/>
        <c:scaling>
          <c:orientation val="minMax"/>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2753295"/>
        <c:crosses val="autoZero"/>
        <c:crossBetween val="midCat"/>
      </c:valAx>
      <c:spPr>
        <a:solidFill>
          <a:schemeClr val="bg1">
            <a:lumMod val="95000"/>
          </a:schemeClr>
        </a:solidFill>
        <a:ln w="25400">
          <a:solidFill>
            <a:srgbClr val="FFCC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14260717410323E-2"/>
          <c:y val="3.9560002916302128E-2"/>
          <c:w val="0.83671084864391954"/>
          <c:h val="0.81852653834937295"/>
        </c:manualLayout>
      </c:layout>
      <c:scatterChart>
        <c:scatterStyle val="lineMarker"/>
        <c:varyColors val="0"/>
        <c:ser>
          <c:idx val="0"/>
          <c:order val="0"/>
          <c:spPr>
            <a:ln w="19050" cap="rnd">
              <a:noFill/>
              <a:round/>
            </a:ln>
            <a:effectLst/>
          </c:spPr>
          <c:marker>
            <c:symbol val="circle"/>
            <c:size val="5"/>
            <c:spPr>
              <a:solidFill>
                <a:srgbClr val="005643"/>
              </a:solidFill>
              <a:ln w="9525">
                <a:solidFill>
                  <a:srgbClr val="005643"/>
                </a:solidFill>
              </a:ln>
              <a:effectLst/>
            </c:spPr>
          </c:marker>
          <c:xVal>
            <c:numRef>
              <c:f>'SAS DRILL'!$E$2:$E$121</c:f>
              <c:numCache>
                <c:formatCode>General</c:formatCode>
                <c:ptCount val="120"/>
                <c:pt idx="0">
                  <c:v>0.17</c:v>
                </c:pt>
                <c:pt idx="1">
                  <c:v>0.18</c:v>
                </c:pt>
                <c:pt idx="2">
                  <c:v>0.18</c:v>
                </c:pt>
                <c:pt idx="3">
                  <c:v>0.18</c:v>
                </c:pt>
                <c:pt idx="4">
                  <c:v>0.19</c:v>
                </c:pt>
                <c:pt idx="5">
                  <c:v>0.21</c:v>
                </c:pt>
                <c:pt idx="6">
                  <c:v>0.17</c:v>
                </c:pt>
                <c:pt idx="7">
                  <c:v>0.18</c:v>
                </c:pt>
                <c:pt idx="8">
                  <c:v>0.18</c:v>
                </c:pt>
                <c:pt idx="9">
                  <c:v>0.16</c:v>
                </c:pt>
                <c:pt idx="10">
                  <c:v>0.2</c:v>
                </c:pt>
                <c:pt idx="11">
                  <c:v>0.22</c:v>
                </c:pt>
                <c:pt idx="12">
                  <c:v>0.16</c:v>
                </c:pt>
                <c:pt idx="13">
                  <c:v>0.19</c:v>
                </c:pt>
                <c:pt idx="14">
                  <c:v>0.18</c:v>
                </c:pt>
                <c:pt idx="15">
                  <c:v>0.17</c:v>
                </c:pt>
                <c:pt idx="16">
                  <c:v>0.16</c:v>
                </c:pt>
                <c:pt idx="17">
                  <c:v>0.24</c:v>
                </c:pt>
                <c:pt idx="18">
                  <c:v>0.16</c:v>
                </c:pt>
                <c:pt idx="19">
                  <c:v>0.2</c:v>
                </c:pt>
                <c:pt idx="20">
                  <c:v>0.19</c:v>
                </c:pt>
                <c:pt idx="21">
                  <c:v>0.17</c:v>
                </c:pt>
                <c:pt idx="22">
                  <c:v>0.16</c:v>
                </c:pt>
                <c:pt idx="23">
                  <c:v>0.22</c:v>
                </c:pt>
                <c:pt idx="24">
                  <c:v>0.19</c:v>
                </c:pt>
                <c:pt idx="25">
                  <c:v>0.2</c:v>
                </c:pt>
                <c:pt idx="26">
                  <c:v>0.24</c:v>
                </c:pt>
                <c:pt idx="27">
                  <c:v>0.19</c:v>
                </c:pt>
                <c:pt idx="28">
                  <c:v>0.23</c:v>
                </c:pt>
                <c:pt idx="29">
                  <c:v>0.2</c:v>
                </c:pt>
                <c:pt idx="30">
                  <c:v>0.21</c:v>
                </c:pt>
                <c:pt idx="31">
                  <c:v>0.21</c:v>
                </c:pt>
                <c:pt idx="32">
                  <c:v>0.25</c:v>
                </c:pt>
                <c:pt idx="33">
                  <c:v>0.23</c:v>
                </c:pt>
                <c:pt idx="34">
                  <c:v>0.23</c:v>
                </c:pt>
                <c:pt idx="35">
                  <c:v>0.23</c:v>
                </c:pt>
                <c:pt idx="36">
                  <c:v>0.21</c:v>
                </c:pt>
                <c:pt idx="37">
                  <c:v>0.21</c:v>
                </c:pt>
                <c:pt idx="38">
                  <c:v>0.21</c:v>
                </c:pt>
                <c:pt idx="39">
                  <c:v>0.21</c:v>
                </c:pt>
                <c:pt idx="40">
                  <c:v>0.19</c:v>
                </c:pt>
                <c:pt idx="41">
                  <c:v>0.21</c:v>
                </c:pt>
                <c:pt idx="42">
                  <c:v>0.19</c:v>
                </c:pt>
                <c:pt idx="43">
                  <c:v>0.2</c:v>
                </c:pt>
                <c:pt idx="44">
                  <c:v>0.18</c:v>
                </c:pt>
                <c:pt idx="45">
                  <c:v>0.17</c:v>
                </c:pt>
                <c:pt idx="46">
                  <c:v>0.18</c:v>
                </c:pt>
                <c:pt idx="47">
                  <c:v>0.17</c:v>
                </c:pt>
                <c:pt idx="48">
                  <c:v>0.21</c:v>
                </c:pt>
                <c:pt idx="49">
                  <c:v>0.22</c:v>
                </c:pt>
                <c:pt idx="50">
                  <c:v>0.23</c:v>
                </c:pt>
                <c:pt idx="51">
                  <c:v>0.21</c:v>
                </c:pt>
                <c:pt idx="52">
                  <c:v>0.25</c:v>
                </c:pt>
                <c:pt idx="53">
                  <c:v>0.25</c:v>
                </c:pt>
                <c:pt idx="54">
                  <c:v>0.22</c:v>
                </c:pt>
                <c:pt idx="55">
                  <c:v>0.26</c:v>
                </c:pt>
                <c:pt idx="56">
                  <c:v>0.23</c:v>
                </c:pt>
                <c:pt idx="57">
                  <c:v>0.28999999999999998</c:v>
                </c:pt>
                <c:pt idx="58">
                  <c:v>0.3</c:v>
                </c:pt>
                <c:pt idx="59">
                  <c:v>0.27</c:v>
                </c:pt>
                <c:pt idx="60">
                  <c:v>0.22</c:v>
                </c:pt>
                <c:pt idx="61">
                  <c:v>0.24</c:v>
                </c:pt>
                <c:pt idx="62">
                  <c:v>0.23</c:v>
                </c:pt>
                <c:pt idx="63">
                  <c:v>0.21</c:v>
                </c:pt>
                <c:pt idx="64">
                  <c:v>0.28999999999999998</c:v>
                </c:pt>
                <c:pt idx="65">
                  <c:v>0.28999999999999998</c:v>
                </c:pt>
                <c:pt idx="66">
                  <c:v>0.2</c:v>
                </c:pt>
                <c:pt idx="67">
                  <c:v>0.19</c:v>
                </c:pt>
                <c:pt idx="68">
                  <c:v>0.23</c:v>
                </c:pt>
                <c:pt idx="69">
                  <c:v>0.21</c:v>
                </c:pt>
                <c:pt idx="70">
                  <c:v>0.17</c:v>
                </c:pt>
                <c:pt idx="71">
                  <c:v>0.27</c:v>
                </c:pt>
                <c:pt idx="72">
                  <c:v>0.2</c:v>
                </c:pt>
                <c:pt idx="73">
                  <c:v>0.22</c:v>
                </c:pt>
                <c:pt idx="74">
                  <c:v>0.21</c:v>
                </c:pt>
                <c:pt idx="75">
                  <c:v>0.26</c:v>
                </c:pt>
                <c:pt idx="76">
                  <c:v>0.23</c:v>
                </c:pt>
                <c:pt idx="77">
                  <c:v>0.26</c:v>
                </c:pt>
                <c:pt idx="78">
                  <c:v>0.22</c:v>
                </c:pt>
                <c:pt idx="79">
                  <c:v>0.21</c:v>
                </c:pt>
                <c:pt idx="80">
                  <c:v>0.27</c:v>
                </c:pt>
                <c:pt idx="81">
                  <c:v>0.24</c:v>
                </c:pt>
                <c:pt idx="82">
                  <c:v>0.36</c:v>
                </c:pt>
                <c:pt idx="83">
                  <c:v>0.23</c:v>
                </c:pt>
                <c:pt idx="84">
                  <c:v>0.22</c:v>
                </c:pt>
                <c:pt idx="85">
                  <c:v>0.21</c:v>
                </c:pt>
                <c:pt idx="86">
                  <c:v>0.22</c:v>
                </c:pt>
                <c:pt idx="87">
                  <c:v>0.28000000000000003</c:v>
                </c:pt>
                <c:pt idx="88">
                  <c:v>0.28000000000000003</c:v>
                </c:pt>
                <c:pt idx="89">
                  <c:v>0.23</c:v>
                </c:pt>
                <c:pt idx="90">
                  <c:v>0.18</c:v>
                </c:pt>
                <c:pt idx="91">
                  <c:v>0.19</c:v>
                </c:pt>
                <c:pt idx="92">
                  <c:v>0.22</c:v>
                </c:pt>
                <c:pt idx="93">
                  <c:v>0.18</c:v>
                </c:pt>
                <c:pt idx="94">
                  <c:v>0.26</c:v>
                </c:pt>
                <c:pt idx="95">
                  <c:v>0.27</c:v>
                </c:pt>
                <c:pt idx="96">
                  <c:v>0.22</c:v>
                </c:pt>
                <c:pt idx="97">
                  <c:v>0.23</c:v>
                </c:pt>
                <c:pt idx="98">
                  <c:v>0.26</c:v>
                </c:pt>
                <c:pt idx="99">
                  <c:v>0.26</c:v>
                </c:pt>
                <c:pt idx="100">
                  <c:v>0.28000000000000003</c:v>
                </c:pt>
                <c:pt idx="101">
                  <c:v>0.26</c:v>
                </c:pt>
                <c:pt idx="102">
                  <c:v>0.18</c:v>
                </c:pt>
                <c:pt idx="103">
                  <c:v>0.28000000000000003</c:v>
                </c:pt>
                <c:pt idx="104">
                  <c:v>0.3</c:v>
                </c:pt>
                <c:pt idx="105">
                  <c:v>0.28999999999999998</c:v>
                </c:pt>
                <c:pt idx="106">
                  <c:v>0.35</c:v>
                </c:pt>
                <c:pt idx="107">
                  <c:v>0.27</c:v>
                </c:pt>
                <c:pt idx="108">
                  <c:v>0.2</c:v>
                </c:pt>
                <c:pt idx="109">
                  <c:v>0.2</c:v>
                </c:pt>
                <c:pt idx="110">
                  <c:v>0.27</c:v>
                </c:pt>
                <c:pt idx="111">
                  <c:v>0.27</c:v>
                </c:pt>
                <c:pt idx="112">
                  <c:v>0.32</c:v>
                </c:pt>
                <c:pt idx="113">
                  <c:v>0.27</c:v>
                </c:pt>
                <c:pt idx="114">
                  <c:v>0.18</c:v>
                </c:pt>
                <c:pt idx="115">
                  <c:v>0.19</c:v>
                </c:pt>
                <c:pt idx="116">
                  <c:v>0.24</c:v>
                </c:pt>
                <c:pt idx="117">
                  <c:v>0.22</c:v>
                </c:pt>
                <c:pt idx="118">
                  <c:v>0.21</c:v>
                </c:pt>
                <c:pt idx="119">
                  <c:v>0.2</c:v>
                </c:pt>
              </c:numCache>
            </c:numRef>
          </c:xVal>
          <c:yVal>
            <c:numRef>
              <c:f>'SAS DRILL'!$H$2:$H$121</c:f>
              <c:numCache>
                <c:formatCode>0</c:formatCode>
                <c:ptCount val="120"/>
                <c:pt idx="0">
                  <c:v>2299.5285548549809</c:v>
                </c:pt>
                <c:pt idx="1">
                  <c:v>2607.7638169180332</c:v>
                </c:pt>
                <c:pt idx="2">
                  <c:v>2582.3874098360652</c:v>
                </c:pt>
                <c:pt idx="3">
                  <c:v>2429.2908469104668</c:v>
                </c:pt>
                <c:pt idx="4">
                  <c:v>2031.1284808743171</c:v>
                </c:pt>
                <c:pt idx="5">
                  <c:v>2385.8836273392185</c:v>
                </c:pt>
                <c:pt idx="6">
                  <c:v>2412.6546255737708</c:v>
                </c:pt>
                <c:pt idx="7">
                  <c:v>2365.2207213114752</c:v>
                </c:pt>
                <c:pt idx="8">
                  <c:v>2687.0353363934428</c:v>
                </c:pt>
                <c:pt idx="9">
                  <c:v>2654.7082622950825</c:v>
                </c:pt>
                <c:pt idx="10">
                  <c:v>2812.4684590163938</c:v>
                </c:pt>
                <c:pt idx="11">
                  <c:v>2631.1725324590166</c:v>
                </c:pt>
                <c:pt idx="12">
                  <c:v>2165.3899750819669</c:v>
                </c:pt>
                <c:pt idx="13">
                  <c:v>2583.6784996721312</c:v>
                </c:pt>
                <c:pt idx="14">
                  <c:v>2031.9240393442628</c:v>
                </c:pt>
                <c:pt idx="15">
                  <c:v>2556.9683274941458</c:v>
                </c:pt>
                <c:pt idx="16">
                  <c:v>2566.7018281967216</c:v>
                </c:pt>
                <c:pt idx="17">
                  <c:v>2349.8799842622952</c:v>
                </c:pt>
                <c:pt idx="18">
                  <c:v>2246.7883016393444</c:v>
                </c:pt>
                <c:pt idx="19">
                  <c:v>2678.1676485245898</c:v>
                </c:pt>
                <c:pt idx="20">
                  <c:v>2786.237372852459</c:v>
                </c:pt>
                <c:pt idx="21">
                  <c:v>2356.5736778142077</c:v>
                </c:pt>
                <c:pt idx="22">
                  <c:v>2869.7371278688529</c:v>
                </c:pt>
                <c:pt idx="23">
                  <c:v>2693.9841049180327</c:v>
                </c:pt>
                <c:pt idx="24">
                  <c:v>2538.3526945573772</c:v>
                </c:pt>
                <c:pt idx="25">
                  <c:v>2821.2308584918028</c:v>
                </c:pt>
                <c:pt idx="26">
                  <c:v>2695.174026491803</c:v>
                </c:pt>
                <c:pt idx="27">
                  <c:v>2659.6333437578814</c:v>
                </c:pt>
                <c:pt idx="28">
                  <c:v>2966.9358688524594</c:v>
                </c:pt>
                <c:pt idx="29">
                  <c:v>2966.8044747540985</c:v>
                </c:pt>
                <c:pt idx="30">
                  <c:v>2546.9157812459016</c:v>
                </c:pt>
                <c:pt idx="31">
                  <c:v>2865.4974722736988</c:v>
                </c:pt>
                <c:pt idx="32">
                  <c:v>2763.6045365645055</c:v>
                </c:pt>
                <c:pt idx="33">
                  <c:v>3080.0565006414822</c:v>
                </c:pt>
                <c:pt idx="34">
                  <c:v>3127.3418172487527</c:v>
                </c:pt>
                <c:pt idx="35">
                  <c:v>2914.7923651603705</c:v>
                </c:pt>
                <c:pt idx="36">
                  <c:v>2563.4940983606562</c:v>
                </c:pt>
                <c:pt idx="37">
                  <c:v>2501.1126872131149</c:v>
                </c:pt>
                <c:pt idx="38">
                  <c:v>2571.8898003934423</c:v>
                </c:pt>
                <c:pt idx="39">
                  <c:v>2803.7589980327871</c:v>
                </c:pt>
                <c:pt idx="40">
                  <c:v>2999.3669791475413</c:v>
                </c:pt>
                <c:pt idx="41">
                  <c:v>2954.1049495081966</c:v>
                </c:pt>
                <c:pt idx="42">
                  <c:v>2623.5478662295081</c:v>
                </c:pt>
                <c:pt idx="43">
                  <c:v>2768.7501513442626</c:v>
                </c:pt>
                <c:pt idx="44">
                  <c:v>2661.6851619672134</c:v>
                </c:pt>
                <c:pt idx="45">
                  <c:v>3257.1402491803278</c:v>
                </c:pt>
                <c:pt idx="46">
                  <c:v>3035.6253796721307</c:v>
                </c:pt>
                <c:pt idx="47">
                  <c:v>3017.7545358688521</c:v>
                </c:pt>
                <c:pt idx="48">
                  <c:v>2958.0067829508193</c:v>
                </c:pt>
                <c:pt idx="49">
                  <c:v>2802.7446609836061</c:v>
                </c:pt>
                <c:pt idx="50">
                  <c:v>2728.4464821857928</c:v>
                </c:pt>
                <c:pt idx="51">
                  <c:v>3268.9023580327871</c:v>
                </c:pt>
                <c:pt idx="52">
                  <c:v>3298.4009043934425</c:v>
                </c:pt>
                <c:pt idx="53">
                  <c:v>2925.839508196721</c:v>
                </c:pt>
                <c:pt idx="54">
                  <c:v>2906.6524257923497</c:v>
                </c:pt>
                <c:pt idx="55">
                  <c:v>3118.0082329180332</c:v>
                </c:pt>
                <c:pt idx="56">
                  <c:v>3028.7939252459023</c:v>
                </c:pt>
                <c:pt idx="57">
                  <c:v>3041.8979158032794</c:v>
                </c:pt>
                <c:pt idx="58">
                  <c:v>3271.9575564590168</c:v>
                </c:pt>
                <c:pt idx="59">
                  <c:v>2904.0974982295083</c:v>
                </c:pt>
                <c:pt idx="60">
                  <c:v>2880.6880209836067</c:v>
                </c:pt>
                <c:pt idx="61">
                  <c:v>2889.1966457704921</c:v>
                </c:pt>
                <c:pt idx="62">
                  <c:v>2909.3167003278691</c:v>
                </c:pt>
                <c:pt idx="63">
                  <c:v>2922.4332590163935</c:v>
                </c:pt>
                <c:pt idx="64">
                  <c:v>2923.7493158469947</c:v>
                </c:pt>
                <c:pt idx="65">
                  <c:v>2913.4849189071042</c:v>
                </c:pt>
                <c:pt idx="66">
                  <c:v>3201.9567475409835</c:v>
                </c:pt>
                <c:pt idx="67">
                  <c:v>3100.8871194379385</c:v>
                </c:pt>
                <c:pt idx="68">
                  <c:v>3086.766863387978</c:v>
                </c:pt>
                <c:pt idx="69">
                  <c:v>3491.1495721967217</c:v>
                </c:pt>
                <c:pt idx="70">
                  <c:v>2903.1049967213116</c:v>
                </c:pt>
                <c:pt idx="71">
                  <c:v>3236.1201017704921</c:v>
                </c:pt>
                <c:pt idx="72">
                  <c:v>3127.8912590163936</c:v>
                </c:pt>
                <c:pt idx="73">
                  <c:v>3033.9673047799824</c:v>
                </c:pt>
                <c:pt idx="74">
                  <c:v>2920.7331336393449</c:v>
                </c:pt>
                <c:pt idx="75">
                  <c:v>3186.1461655081966</c:v>
                </c:pt>
                <c:pt idx="76">
                  <c:v>3044.8003077595631</c:v>
                </c:pt>
                <c:pt idx="77">
                  <c:v>3292.3480585792349</c:v>
                </c:pt>
                <c:pt idx="78">
                  <c:v>3141.1297433879777</c:v>
                </c:pt>
                <c:pt idx="79">
                  <c:v>2943.2768909289621</c:v>
                </c:pt>
                <c:pt idx="80">
                  <c:v>3102.8278347540986</c:v>
                </c:pt>
                <c:pt idx="81">
                  <c:v>3587.7242344918036</c:v>
                </c:pt>
                <c:pt idx="82">
                  <c:v>3231.3643971147535</c:v>
                </c:pt>
                <c:pt idx="83">
                  <c:v>3072.2961626229508</c:v>
                </c:pt>
                <c:pt idx="84">
                  <c:v>3123.4460987353632</c:v>
                </c:pt>
                <c:pt idx="85">
                  <c:v>3018.2599693989073</c:v>
                </c:pt>
                <c:pt idx="86">
                  <c:v>2974.3282150819673</c:v>
                </c:pt>
                <c:pt idx="87">
                  <c:v>3051.7593285245903</c:v>
                </c:pt>
                <c:pt idx="88">
                  <c:v>3118.5737988196715</c:v>
                </c:pt>
                <c:pt idx="89">
                  <c:v>3158.4348327868856</c:v>
                </c:pt>
                <c:pt idx="90">
                  <c:v>3005.5704211853722</c:v>
                </c:pt>
                <c:pt idx="91">
                  <c:v>3082.1513547540981</c:v>
                </c:pt>
                <c:pt idx="92">
                  <c:v>3152.7994859016394</c:v>
                </c:pt>
                <c:pt idx="93">
                  <c:v>3150.0200246557379</c:v>
                </c:pt>
                <c:pt idx="94">
                  <c:v>3168.7568230819675</c:v>
                </c:pt>
                <c:pt idx="95">
                  <c:v>2994.9151947540981</c:v>
                </c:pt>
                <c:pt idx="96">
                  <c:v>2963.3588179234976</c:v>
                </c:pt>
                <c:pt idx="97">
                  <c:v>2915.8308007868854</c:v>
                </c:pt>
                <c:pt idx="98">
                  <c:v>3092.8114150819674</c:v>
                </c:pt>
                <c:pt idx="99">
                  <c:v>3435.167307540984</c:v>
                </c:pt>
                <c:pt idx="100">
                  <c:v>3104.8562549508192</c:v>
                </c:pt>
                <c:pt idx="101">
                  <c:v>3105.8784629508204</c:v>
                </c:pt>
                <c:pt idx="102">
                  <c:v>3163.5074888331728</c:v>
                </c:pt>
                <c:pt idx="103">
                  <c:v>3548.6689573770491</c:v>
                </c:pt>
                <c:pt idx="104">
                  <c:v>3021.0679522622959</c:v>
                </c:pt>
                <c:pt idx="105">
                  <c:v>3447.1584472131149</c:v>
                </c:pt>
                <c:pt idx="106">
                  <c:v>3199.3586990163931</c:v>
                </c:pt>
                <c:pt idx="107">
                  <c:v>3314.7942330054652</c:v>
                </c:pt>
                <c:pt idx="108">
                  <c:v>3064.7197377049188</c:v>
                </c:pt>
                <c:pt idx="109">
                  <c:v>3112.5920454644815</c:v>
                </c:pt>
                <c:pt idx="110">
                  <c:v>3148.9688718688531</c:v>
                </c:pt>
                <c:pt idx="111">
                  <c:v>3053.5531436065576</c:v>
                </c:pt>
                <c:pt idx="112">
                  <c:v>3221.6560870819671</c:v>
                </c:pt>
                <c:pt idx="113">
                  <c:v>3118.1533377049186</c:v>
                </c:pt>
                <c:pt idx="114">
                  <c:v>3103.5327047667092</c:v>
                </c:pt>
                <c:pt idx="115">
                  <c:v>3269.364459016394</c:v>
                </c:pt>
                <c:pt idx="116">
                  <c:v>3021.9919003278692</c:v>
                </c:pt>
                <c:pt idx="117">
                  <c:v>3138.5784550819681</c:v>
                </c:pt>
                <c:pt idx="118">
                  <c:v>3206.0291182513661</c:v>
                </c:pt>
                <c:pt idx="119">
                  <c:v>2775.8465328961747</c:v>
                </c:pt>
              </c:numCache>
            </c:numRef>
          </c:yVal>
          <c:smooth val="0"/>
          <c:extLst>
            <c:ext xmlns:c16="http://schemas.microsoft.com/office/drawing/2014/chart" uri="{C3380CC4-5D6E-409C-BE32-E72D297353CC}">
              <c16:uniqueId val="{00000000-33D1-4C0B-988C-DBED50995408}"/>
            </c:ext>
          </c:extLst>
        </c:ser>
        <c:dLbls>
          <c:showLegendKey val="0"/>
          <c:showVal val="0"/>
          <c:showCatName val="0"/>
          <c:showSerName val="0"/>
          <c:showPercent val="0"/>
          <c:showBubbleSize val="0"/>
        </c:dLbls>
        <c:axId val="351849423"/>
        <c:axId val="351844623"/>
      </c:scatterChart>
      <c:valAx>
        <c:axId val="351849423"/>
        <c:scaling>
          <c:orientation val="minMax"/>
        </c:scaling>
        <c:delete val="1"/>
        <c:axPos val="b"/>
        <c:numFmt formatCode="General" sourceLinked="1"/>
        <c:majorTickMark val="out"/>
        <c:minorTickMark val="none"/>
        <c:tickLblPos val="nextTo"/>
        <c:crossAx val="351844623"/>
        <c:crosses val="autoZero"/>
        <c:crossBetween val="midCat"/>
      </c:valAx>
      <c:valAx>
        <c:axId val="351844623"/>
        <c:scaling>
          <c:orientation val="minMax"/>
          <c:max val="5000"/>
        </c:scaling>
        <c:delete val="0"/>
        <c:axPos val="l"/>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1849423"/>
        <c:crosses val="autoZero"/>
        <c:crossBetween val="midCat"/>
        <c:majorUnit val="1000"/>
      </c:valAx>
      <c:spPr>
        <a:solidFill>
          <a:schemeClr val="bg1">
            <a:lumMod val="95000"/>
          </a:schemeClr>
        </a:solidFill>
        <a:ln w="25400">
          <a:solidFill>
            <a:srgbClr val="005643"/>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1273723313593"/>
          <c:y val="6.2708151064450282E-2"/>
          <c:w val="0.81962456864011757"/>
          <c:h val="0.76976049868766405"/>
        </c:manualLayout>
      </c:layout>
      <c:scatterChart>
        <c:scatterStyle val="lineMarker"/>
        <c:varyColors val="0"/>
        <c:ser>
          <c:idx val="0"/>
          <c:order val="0"/>
          <c:spPr>
            <a:ln w="19050" cap="rnd">
              <a:noFill/>
              <a:round/>
            </a:ln>
            <a:effectLst/>
          </c:spPr>
          <c:marker>
            <c:symbol val="circle"/>
            <c:size val="5"/>
            <c:spPr>
              <a:solidFill>
                <a:srgbClr val="FFC000"/>
              </a:solidFill>
              <a:ln w="9525">
                <a:solidFill>
                  <a:srgbClr val="FFC000"/>
                </a:solidFill>
              </a:ln>
              <a:effectLst/>
            </c:spPr>
          </c:marker>
          <c:xVal>
            <c:numRef>
              <c:f>'SAS Singulation'!$E$2:$E$121</c:f>
              <c:numCache>
                <c:formatCode>General</c:formatCode>
                <c:ptCount val="120"/>
                <c:pt idx="0">
                  <c:v>0.18</c:v>
                </c:pt>
                <c:pt idx="1">
                  <c:v>0.17</c:v>
                </c:pt>
                <c:pt idx="2">
                  <c:v>0.16</c:v>
                </c:pt>
                <c:pt idx="3">
                  <c:v>0.17</c:v>
                </c:pt>
                <c:pt idx="4">
                  <c:v>0.2</c:v>
                </c:pt>
                <c:pt idx="5">
                  <c:v>0.16</c:v>
                </c:pt>
                <c:pt idx="6">
                  <c:v>0.17</c:v>
                </c:pt>
                <c:pt idx="7">
                  <c:v>0.18</c:v>
                </c:pt>
                <c:pt idx="8">
                  <c:v>0.2</c:v>
                </c:pt>
                <c:pt idx="9">
                  <c:v>0.2</c:v>
                </c:pt>
                <c:pt idx="10">
                  <c:v>0.18</c:v>
                </c:pt>
                <c:pt idx="11">
                  <c:v>0.19</c:v>
                </c:pt>
                <c:pt idx="12">
                  <c:v>0.18</c:v>
                </c:pt>
                <c:pt idx="13">
                  <c:v>0.16</c:v>
                </c:pt>
                <c:pt idx="14">
                  <c:v>0.19</c:v>
                </c:pt>
                <c:pt idx="15">
                  <c:v>0.18</c:v>
                </c:pt>
                <c:pt idx="16">
                  <c:v>0.18</c:v>
                </c:pt>
                <c:pt idx="17">
                  <c:v>0.17</c:v>
                </c:pt>
                <c:pt idx="18">
                  <c:v>0.18</c:v>
                </c:pt>
                <c:pt idx="19">
                  <c:v>0.17</c:v>
                </c:pt>
                <c:pt idx="20">
                  <c:v>0.16</c:v>
                </c:pt>
                <c:pt idx="21">
                  <c:v>0.19</c:v>
                </c:pt>
                <c:pt idx="22">
                  <c:v>0.19</c:v>
                </c:pt>
                <c:pt idx="23">
                  <c:v>0.19</c:v>
                </c:pt>
                <c:pt idx="24">
                  <c:v>0.18</c:v>
                </c:pt>
                <c:pt idx="25">
                  <c:v>0.24</c:v>
                </c:pt>
                <c:pt idx="26">
                  <c:v>0.21</c:v>
                </c:pt>
                <c:pt idx="27">
                  <c:v>0.22</c:v>
                </c:pt>
                <c:pt idx="28">
                  <c:v>0.23</c:v>
                </c:pt>
                <c:pt idx="29">
                  <c:v>0.23</c:v>
                </c:pt>
                <c:pt idx="30">
                  <c:v>0.22</c:v>
                </c:pt>
                <c:pt idx="31">
                  <c:v>0.2</c:v>
                </c:pt>
                <c:pt idx="32">
                  <c:v>0.22</c:v>
                </c:pt>
                <c:pt idx="33">
                  <c:v>0.28000000000000003</c:v>
                </c:pt>
                <c:pt idx="34">
                  <c:v>0.26</c:v>
                </c:pt>
                <c:pt idx="35">
                  <c:v>0.28000000000000003</c:v>
                </c:pt>
                <c:pt idx="36">
                  <c:v>0.2</c:v>
                </c:pt>
                <c:pt idx="37">
                  <c:v>0.23</c:v>
                </c:pt>
                <c:pt idx="38">
                  <c:v>0.22</c:v>
                </c:pt>
                <c:pt idx="39">
                  <c:v>0.25</c:v>
                </c:pt>
                <c:pt idx="40">
                  <c:v>0.27</c:v>
                </c:pt>
                <c:pt idx="41">
                  <c:v>0.27</c:v>
                </c:pt>
                <c:pt idx="42">
                  <c:v>0.19</c:v>
                </c:pt>
                <c:pt idx="43">
                  <c:v>0.25</c:v>
                </c:pt>
                <c:pt idx="44">
                  <c:v>0.22</c:v>
                </c:pt>
                <c:pt idx="45">
                  <c:v>0.22</c:v>
                </c:pt>
                <c:pt idx="46">
                  <c:v>0.21</c:v>
                </c:pt>
                <c:pt idx="47">
                  <c:v>0.24</c:v>
                </c:pt>
                <c:pt idx="48">
                  <c:v>0.2</c:v>
                </c:pt>
                <c:pt idx="49">
                  <c:v>0.24</c:v>
                </c:pt>
                <c:pt idx="50">
                  <c:v>0.25</c:v>
                </c:pt>
                <c:pt idx="51">
                  <c:v>0.26</c:v>
                </c:pt>
                <c:pt idx="52">
                  <c:v>0.22</c:v>
                </c:pt>
                <c:pt idx="53">
                  <c:v>0.3</c:v>
                </c:pt>
                <c:pt idx="54">
                  <c:v>0.24</c:v>
                </c:pt>
                <c:pt idx="55">
                  <c:v>0.2</c:v>
                </c:pt>
                <c:pt idx="56">
                  <c:v>0.23</c:v>
                </c:pt>
                <c:pt idx="57">
                  <c:v>0.28000000000000003</c:v>
                </c:pt>
                <c:pt idx="58">
                  <c:v>0.24</c:v>
                </c:pt>
                <c:pt idx="59">
                  <c:v>0.28999999999999998</c:v>
                </c:pt>
                <c:pt idx="60">
                  <c:v>0.22</c:v>
                </c:pt>
                <c:pt idx="61">
                  <c:v>0.23</c:v>
                </c:pt>
                <c:pt idx="62">
                  <c:v>0.24</c:v>
                </c:pt>
                <c:pt idx="63">
                  <c:v>0.28999999999999998</c:v>
                </c:pt>
                <c:pt idx="64">
                  <c:v>0.27</c:v>
                </c:pt>
                <c:pt idx="65">
                  <c:v>0.23</c:v>
                </c:pt>
                <c:pt idx="66">
                  <c:v>0.18</c:v>
                </c:pt>
                <c:pt idx="67">
                  <c:v>0.24</c:v>
                </c:pt>
                <c:pt idx="68">
                  <c:v>0.25</c:v>
                </c:pt>
                <c:pt idx="69">
                  <c:v>0.26</c:v>
                </c:pt>
                <c:pt idx="70">
                  <c:v>0.21</c:v>
                </c:pt>
                <c:pt idx="71">
                  <c:v>0.25</c:v>
                </c:pt>
                <c:pt idx="72">
                  <c:v>0.24</c:v>
                </c:pt>
                <c:pt idx="73">
                  <c:v>0.23</c:v>
                </c:pt>
                <c:pt idx="74">
                  <c:v>0.21</c:v>
                </c:pt>
                <c:pt idx="75">
                  <c:v>0.31</c:v>
                </c:pt>
                <c:pt idx="76">
                  <c:v>0.28000000000000003</c:v>
                </c:pt>
                <c:pt idx="77">
                  <c:v>0.28999999999999998</c:v>
                </c:pt>
                <c:pt idx="78">
                  <c:v>0.28000000000000003</c:v>
                </c:pt>
                <c:pt idx="79">
                  <c:v>0.3</c:v>
                </c:pt>
                <c:pt idx="80">
                  <c:v>0.27</c:v>
                </c:pt>
                <c:pt idx="81">
                  <c:v>0.26</c:v>
                </c:pt>
                <c:pt idx="82">
                  <c:v>0.23</c:v>
                </c:pt>
                <c:pt idx="83">
                  <c:v>0.28000000000000003</c:v>
                </c:pt>
                <c:pt idx="84">
                  <c:v>0.23</c:v>
                </c:pt>
                <c:pt idx="85">
                  <c:v>0.3</c:v>
                </c:pt>
                <c:pt idx="86">
                  <c:v>0.27</c:v>
                </c:pt>
                <c:pt idx="87">
                  <c:v>0.31</c:v>
                </c:pt>
                <c:pt idx="88">
                  <c:v>0.3</c:v>
                </c:pt>
                <c:pt idx="89">
                  <c:v>0.28999999999999998</c:v>
                </c:pt>
                <c:pt idx="90">
                  <c:v>0.21</c:v>
                </c:pt>
                <c:pt idx="91">
                  <c:v>0.21</c:v>
                </c:pt>
                <c:pt idx="92">
                  <c:v>0.28000000000000003</c:v>
                </c:pt>
                <c:pt idx="93">
                  <c:v>0.24</c:v>
                </c:pt>
                <c:pt idx="94">
                  <c:v>0.26</c:v>
                </c:pt>
                <c:pt idx="95">
                  <c:v>0.31</c:v>
                </c:pt>
                <c:pt idx="96">
                  <c:v>0.21</c:v>
                </c:pt>
                <c:pt idx="97">
                  <c:v>0.25</c:v>
                </c:pt>
                <c:pt idx="98">
                  <c:v>0.25</c:v>
                </c:pt>
                <c:pt idx="99">
                  <c:v>0.24</c:v>
                </c:pt>
                <c:pt idx="100">
                  <c:v>0.25</c:v>
                </c:pt>
                <c:pt idx="101">
                  <c:v>0.28000000000000003</c:v>
                </c:pt>
                <c:pt idx="102">
                  <c:v>0.31</c:v>
                </c:pt>
                <c:pt idx="103">
                  <c:v>0.23</c:v>
                </c:pt>
                <c:pt idx="104">
                  <c:v>0.24</c:v>
                </c:pt>
                <c:pt idx="105">
                  <c:v>0.31</c:v>
                </c:pt>
                <c:pt idx="106">
                  <c:v>0.32</c:v>
                </c:pt>
                <c:pt idx="107">
                  <c:v>0.26</c:v>
                </c:pt>
                <c:pt idx="108">
                  <c:v>0.28999999999999998</c:v>
                </c:pt>
                <c:pt idx="109">
                  <c:v>0.25</c:v>
                </c:pt>
                <c:pt idx="110">
                  <c:v>0.28000000000000003</c:v>
                </c:pt>
                <c:pt idx="111">
                  <c:v>0.28999999999999998</c:v>
                </c:pt>
                <c:pt idx="112">
                  <c:v>0.3</c:v>
                </c:pt>
                <c:pt idx="113">
                  <c:v>0.25</c:v>
                </c:pt>
                <c:pt idx="114">
                  <c:v>0.23</c:v>
                </c:pt>
                <c:pt idx="115">
                  <c:v>0.22</c:v>
                </c:pt>
                <c:pt idx="116">
                  <c:v>0.25</c:v>
                </c:pt>
                <c:pt idx="117">
                  <c:v>0.24</c:v>
                </c:pt>
                <c:pt idx="118">
                  <c:v>0.23</c:v>
                </c:pt>
                <c:pt idx="119">
                  <c:v>0.26</c:v>
                </c:pt>
              </c:numCache>
            </c:numRef>
          </c:xVal>
          <c:yVal>
            <c:numRef>
              <c:f>'SAS Singulation'!$H$2:$H$121</c:f>
              <c:numCache>
                <c:formatCode>0</c:formatCode>
                <c:ptCount val="120"/>
                <c:pt idx="0">
                  <c:v>2473.3990693770493</c:v>
                </c:pt>
                <c:pt idx="1">
                  <c:v>2852.4782793442628</c:v>
                </c:pt>
                <c:pt idx="2">
                  <c:v>2439.3508595409835</c:v>
                </c:pt>
                <c:pt idx="3">
                  <c:v>2436.388504480874</c:v>
                </c:pt>
                <c:pt idx="4">
                  <c:v>2427.8455606557377</c:v>
                </c:pt>
                <c:pt idx="5">
                  <c:v>2846.3389377049184</c:v>
                </c:pt>
                <c:pt idx="6">
                  <c:v>2444.3837368978566</c:v>
                </c:pt>
                <c:pt idx="7">
                  <c:v>2644.6055795409839</c:v>
                </c:pt>
                <c:pt idx="8">
                  <c:v>2793.9284459016394</c:v>
                </c:pt>
                <c:pt idx="9">
                  <c:v>2530.542003060109</c:v>
                </c:pt>
                <c:pt idx="10">
                  <c:v>2479.0764369836061</c:v>
                </c:pt>
                <c:pt idx="11">
                  <c:v>2800.8693088524592</c:v>
                </c:pt>
                <c:pt idx="12">
                  <c:v>2351.2074137704917</c:v>
                </c:pt>
                <c:pt idx="13">
                  <c:v>2053.3421660327867</c:v>
                </c:pt>
                <c:pt idx="14">
                  <c:v>2247.4960524590165</c:v>
                </c:pt>
                <c:pt idx="15">
                  <c:v>2366.7123934426231</c:v>
                </c:pt>
                <c:pt idx="16">
                  <c:v>2316.2593447868853</c:v>
                </c:pt>
                <c:pt idx="17">
                  <c:v>2235.8111181639342</c:v>
                </c:pt>
                <c:pt idx="18">
                  <c:v>2662.4443278688527</c:v>
                </c:pt>
                <c:pt idx="19">
                  <c:v>2620.5675687868852</c:v>
                </c:pt>
                <c:pt idx="20">
                  <c:v>2500.4106491803277</c:v>
                </c:pt>
                <c:pt idx="21">
                  <c:v>2382.2908912412181</c:v>
                </c:pt>
                <c:pt idx="22">
                  <c:v>2829.0874638688529</c:v>
                </c:pt>
                <c:pt idx="23">
                  <c:v>3176.6385647213119</c:v>
                </c:pt>
                <c:pt idx="24">
                  <c:v>2996.5623816393449</c:v>
                </c:pt>
                <c:pt idx="25">
                  <c:v>3699.7025783606559</c:v>
                </c:pt>
                <c:pt idx="26">
                  <c:v>3789.4553075409831</c:v>
                </c:pt>
                <c:pt idx="27">
                  <c:v>3810.9441458360661</c:v>
                </c:pt>
                <c:pt idx="28">
                  <c:v>3591.866385836066</c:v>
                </c:pt>
                <c:pt idx="29">
                  <c:v>3061.5213387540989</c:v>
                </c:pt>
                <c:pt idx="30">
                  <c:v>4128.9304320000001</c:v>
                </c:pt>
                <c:pt idx="31">
                  <c:v>3565.9234780327865</c:v>
                </c:pt>
                <c:pt idx="32">
                  <c:v>3337.2547105573772</c:v>
                </c:pt>
                <c:pt idx="33">
                  <c:v>4382.0922019672134</c:v>
                </c:pt>
                <c:pt idx="34">
                  <c:v>3694.6706518032784</c:v>
                </c:pt>
                <c:pt idx="35">
                  <c:v>3646.9517429508196</c:v>
                </c:pt>
                <c:pt idx="36">
                  <c:v>2977.1724212459017</c:v>
                </c:pt>
                <c:pt idx="37">
                  <c:v>3766.6346281967212</c:v>
                </c:pt>
                <c:pt idx="38">
                  <c:v>3569.5777573770492</c:v>
                </c:pt>
                <c:pt idx="39">
                  <c:v>3477.0877377049183</c:v>
                </c:pt>
                <c:pt idx="40">
                  <c:v>3358.759544655738</c:v>
                </c:pt>
                <c:pt idx="41">
                  <c:v>3215.1975910819669</c:v>
                </c:pt>
                <c:pt idx="42">
                  <c:v>3524.0834077377049</c:v>
                </c:pt>
                <c:pt idx="43">
                  <c:v>3628.1338229508196</c:v>
                </c:pt>
                <c:pt idx="44">
                  <c:v>3505.2266407868856</c:v>
                </c:pt>
                <c:pt idx="45">
                  <c:v>3816.0174814426232</c:v>
                </c:pt>
                <c:pt idx="46">
                  <c:v>3319.1657421639343</c:v>
                </c:pt>
                <c:pt idx="47">
                  <c:v>3451.8543580327873</c:v>
                </c:pt>
                <c:pt idx="48">
                  <c:v>3201.8555677377053</c:v>
                </c:pt>
                <c:pt idx="49">
                  <c:v>3647.0088708196727</c:v>
                </c:pt>
                <c:pt idx="50">
                  <c:v>3862.1657547540985</c:v>
                </c:pt>
                <c:pt idx="51">
                  <c:v>3796.8065217049184</c:v>
                </c:pt>
                <c:pt idx="52">
                  <c:v>4001.818638688525</c:v>
                </c:pt>
                <c:pt idx="53">
                  <c:v>3447.6280382950822</c:v>
                </c:pt>
                <c:pt idx="54">
                  <c:v>3293.0468805245901</c:v>
                </c:pt>
                <c:pt idx="55">
                  <c:v>4156.4957712786891</c:v>
                </c:pt>
                <c:pt idx="56">
                  <c:v>3887.0963567213116</c:v>
                </c:pt>
                <c:pt idx="57">
                  <c:v>3875.4083756065579</c:v>
                </c:pt>
                <c:pt idx="58">
                  <c:v>3664.9843451803281</c:v>
                </c:pt>
                <c:pt idx="59">
                  <c:v>3467.1863354754105</c:v>
                </c:pt>
                <c:pt idx="60">
                  <c:v>3628.9549408524585</c:v>
                </c:pt>
                <c:pt idx="61">
                  <c:v>3921.1186685901635</c:v>
                </c:pt>
                <c:pt idx="62">
                  <c:v>3816.8088928524589</c:v>
                </c:pt>
                <c:pt idx="63">
                  <c:v>3120.8817647213118</c:v>
                </c:pt>
                <c:pt idx="64">
                  <c:v>3652.0109870163938</c:v>
                </c:pt>
                <c:pt idx="65">
                  <c:v>3394.8776876065567</c:v>
                </c:pt>
                <c:pt idx="66">
                  <c:v>3566.5766400000002</c:v>
                </c:pt>
                <c:pt idx="67">
                  <c:v>3982.3098523278682</c:v>
                </c:pt>
                <c:pt idx="68">
                  <c:v>3736.7339016393444</c:v>
                </c:pt>
                <c:pt idx="69">
                  <c:v>4260.0228952131138</c:v>
                </c:pt>
                <c:pt idx="70">
                  <c:v>3526.9717927868855</c:v>
                </c:pt>
                <c:pt idx="71">
                  <c:v>3727.7107451803281</c:v>
                </c:pt>
                <c:pt idx="72">
                  <c:v>3507.2626780327869</c:v>
                </c:pt>
                <c:pt idx="73">
                  <c:v>3728.3048750163939</c:v>
                </c:pt>
                <c:pt idx="74">
                  <c:v>3564.7790163934424</c:v>
                </c:pt>
                <c:pt idx="75">
                  <c:v>3827.6338622950825</c:v>
                </c:pt>
                <c:pt idx="76">
                  <c:v>3383.5343779672139</c:v>
                </c:pt>
                <c:pt idx="77">
                  <c:v>3249.5954234754095</c:v>
                </c:pt>
                <c:pt idx="78">
                  <c:v>3952.0728330491806</c:v>
                </c:pt>
                <c:pt idx="79">
                  <c:v>3641.0515766557373</c:v>
                </c:pt>
                <c:pt idx="80">
                  <c:v>3805.738273573771</c:v>
                </c:pt>
                <c:pt idx="81">
                  <c:v>3973.5334882622956</c:v>
                </c:pt>
                <c:pt idx="82">
                  <c:v>3746.5827462295078</c:v>
                </c:pt>
                <c:pt idx="83">
                  <c:v>3254.3789303606563</c:v>
                </c:pt>
                <c:pt idx="84">
                  <c:v>2937.1014106229504</c:v>
                </c:pt>
                <c:pt idx="85">
                  <c:v>3554.2789140983609</c:v>
                </c:pt>
                <c:pt idx="86">
                  <c:v>3081.0430740983606</c:v>
                </c:pt>
                <c:pt idx="87">
                  <c:v>3676.838758819672</c:v>
                </c:pt>
                <c:pt idx="88">
                  <c:v>3571.9618937704918</c:v>
                </c:pt>
                <c:pt idx="89">
                  <c:v>3362.9005534426233</c:v>
                </c:pt>
                <c:pt idx="91">
                  <c:v>3732.9192834098358</c:v>
                </c:pt>
                <c:pt idx="92">
                  <c:v>3778.0179273442623</c:v>
                </c:pt>
                <c:pt idx="93">
                  <c:v>3344.7498869508199</c:v>
                </c:pt>
                <c:pt idx="94">
                  <c:v>3879.7226722622954</c:v>
                </c:pt>
                <c:pt idx="95">
                  <c:v>3581.3963708852461</c:v>
                </c:pt>
                <c:pt idx="96">
                  <c:v>3240.5263108196723</c:v>
                </c:pt>
                <c:pt idx="97">
                  <c:v>3967.6790242622951</c:v>
                </c:pt>
                <c:pt idx="98">
                  <c:v>3658.3849337704924</c:v>
                </c:pt>
                <c:pt idx="99">
                  <c:v>3826.4056131147545</c:v>
                </c:pt>
                <c:pt idx="100">
                  <c:v>3643.9167297049189</c:v>
                </c:pt>
                <c:pt idx="101">
                  <c:v>3262.6872690710384</c:v>
                </c:pt>
                <c:pt idx="102">
                  <c:v>3583.3684249180337</c:v>
                </c:pt>
                <c:pt idx="103">
                  <c:v>3810.6459383606552</c:v>
                </c:pt>
                <c:pt idx="104">
                  <c:v>4124.0989377049182</c:v>
                </c:pt>
                <c:pt idx="105">
                  <c:v>4049.1616461639342</c:v>
                </c:pt>
                <c:pt idx="106">
                  <c:v>3664.4968540327868</c:v>
                </c:pt>
                <c:pt idx="107">
                  <c:v>3487.6263060983606</c:v>
                </c:pt>
                <c:pt idx="108">
                  <c:v>3127.0127276065568</c:v>
                </c:pt>
                <c:pt idx="109">
                  <c:v>3589.3588532459012</c:v>
                </c:pt>
                <c:pt idx="110">
                  <c:v>3652.902181770492</c:v>
                </c:pt>
                <c:pt idx="111">
                  <c:v>3712.5253959344268</c:v>
                </c:pt>
                <c:pt idx="112">
                  <c:v>3317.9694845901636</c:v>
                </c:pt>
                <c:pt idx="113">
                  <c:v>3536.036843016393</c:v>
                </c:pt>
                <c:pt idx="114">
                  <c:v>2945.5574777704919</c:v>
                </c:pt>
                <c:pt idx="115">
                  <c:v>3865.9053450491806</c:v>
                </c:pt>
                <c:pt idx="116">
                  <c:v>3833.3527428196726</c:v>
                </c:pt>
                <c:pt idx="117">
                  <c:v>3755.8945888524595</c:v>
                </c:pt>
                <c:pt idx="118">
                  <c:v>3551.5070699016392</c:v>
                </c:pt>
                <c:pt idx="119">
                  <c:v>3542.6217820327865</c:v>
                </c:pt>
              </c:numCache>
            </c:numRef>
          </c:yVal>
          <c:smooth val="0"/>
          <c:extLst>
            <c:ext xmlns:c16="http://schemas.microsoft.com/office/drawing/2014/chart" uri="{C3380CC4-5D6E-409C-BE32-E72D297353CC}">
              <c16:uniqueId val="{00000000-4D58-4C44-9D38-32869837B042}"/>
            </c:ext>
          </c:extLst>
        </c:ser>
        <c:dLbls>
          <c:showLegendKey val="0"/>
          <c:showVal val="0"/>
          <c:showCatName val="0"/>
          <c:showSerName val="0"/>
          <c:showPercent val="0"/>
          <c:showBubbleSize val="0"/>
        </c:dLbls>
        <c:axId val="252753295"/>
        <c:axId val="252755215"/>
      </c:scatterChart>
      <c:valAx>
        <c:axId val="25275329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52755215"/>
        <c:crosses val="autoZero"/>
        <c:crossBetween val="midCat"/>
        <c:majorUnit val="0.1"/>
      </c:valAx>
      <c:valAx>
        <c:axId val="252755215"/>
        <c:scaling>
          <c:orientation val="minMax"/>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2753295"/>
        <c:crosses val="autoZero"/>
        <c:crossBetween val="midCat"/>
      </c:valAx>
      <c:spPr>
        <a:solidFill>
          <a:schemeClr val="bg1">
            <a:lumMod val="95000"/>
          </a:schemeClr>
        </a:solidFill>
        <a:ln w="25400">
          <a:solidFill>
            <a:srgbClr val="FFCC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9711286089239"/>
          <c:y val="7.407407407407407E-2"/>
          <c:w val="0.82994466316710402"/>
          <c:h val="0.75839457567804025"/>
        </c:manualLayout>
      </c:layout>
      <c:scatterChart>
        <c:scatterStyle val="lineMarker"/>
        <c:varyColors val="0"/>
        <c:ser>
          <c:idx val="0"/>
          <c:order val="0"/>
          <c:spPr>
            <a:ln w="19050" cap="rnd">
              <a:noFill/>
              <a:round/>
            </a:ln>
            <a:effectLst/>
          </c:spPr>
          <c:marker>
            <c:symbol val="circle"/>
            <c:size val="5"/>
            <c:spPr>
              <a:solidFill>
                <a:srgbClr val="FFC000"/>
              </a:solidFill>
              <a:ln w="9525">
                <a:solidFill>
                  <a:srgbClr val="FFC000"/>
                </a:solidFill>
              </a:ln>
              <a:effectLst/>
            </c:spPr>
          </c:marker>
          <c:xVal>
            <c:numRef>
              <c:f>'SAS Singulation'!$F$2:$F$121</c:f>
              <c:numCache>
                <c:formatCode>General</c:formatCode>
                <c:ptCount val="120"/>
                <c:pt idx="0">
                  <c:v>20.6</c:v>
                </c:pt>
                <c:pt idx="1">
                  <c:v>14</c:v>
                </c:pt>
                <c:pt idx="2">
                  <c:v>9</c:v>
                </c:pt>
                <c:pt idx="3">
                  <c:v>8.8000000000000007</c:v>
                </c:pt>
                <c:pt idx="4">
                  <c:v>23.5</c:v>
                </c:pt>
                <c:pt idx="5">
                  <c:v>13.6</c:v>
                </c:pt>
                <c:pt idx="6">
                  <c:v>8.6999999999999993</c:v>
                </c:pt>
                <c:pt idx="7">
                  <c:v>19.600000000000001</c:v>
                </c:pt>
                <c:pt idx="8">
                  <c:v>19.600000000000001</c:v>
                </c:pt>
                <c:pt idx="9">
                  <c:v>17.7</c:v>
                </c:pt>
                <c:pt idx="10">
                  <c:v>11.9</c:v>
                </c:pt>
                <c:pt idx="11">
                  <c:v>18.8</c:v>
                </c:pt>
                <c:pt idx="12">
                  <c:v>17.2</c:v>
                </c:pt>
                <c:pt idx="13">
                  <c:v>16.2</c:v>
                </c:pt>
                <c:pt idx="14">
                  <c:v>19.7</c:v>
                </c:pt>
                <c:pt idx="15">
                  <c:v>14.4</c:v>
                </c:pt>
                <c:pt idx="16">
                  <c:v>20.399999999999999</c:v>
                </c:pt>
                <c:pt idx="17">
                  <c:v>33.700000000000003</c:v>
                </c:pt>
                <c:pt idx="18">
                  <c:v>7.9</c:v>
                </c:pt>
                <c:pt idx="19">
                  <c:v>10.199999999999999</c:v>
                </c:pt>
                <c:pt idx="20">
                  <c:v>3.3</c:v>
                </c:pt>
                <c:pt idx="21">
                  <c:v>23.3</c:v>
                </c:pt>
                <c:pt idx="22">
                  <c:v>19.100000000000001</c:v>
                </c:pt>
                <c:pt idx="23">
                  <c:v>21.4</c:v>
                </c:pt>
                <c:pt idx="24">
                  <c:v>21</c:v>
                </c:pt>
                <c:pt idx="25">
                  <c:v>59.8</c:v>
                </c:pt>
                <c:pt idx="26">
                  <c:v>37.4</c:v>
                </c:pt>
                <c:pt idx="27">
                  <c:v>38.799999999999997</c:v>
                </c:pt>
                <c:pt idx="28">
                  <c:v>54.5</c:v>
                </c:pt>
                <c:pt idx="29">
                  <c:v>51.2</c:v>
                </c:pt>
                <c:pt idx="30">
                  <c:v>40</c:v>
                </c:pt>
                <c:pt idx="31">
                  <c:v>36.700000000000003</c:v>
                </c:pt>
                <c:pt idx="32">
                  <c:v>51</c:v>
                </c:pt>
                <c:pt idx="33">
                  <c:v>48.8</c:v>
                </c:pt>
                <c:pt idx="34">
                  <c:v>49.8</c:v>
                </c:pt>
                <c:pt idx="35">
                  <c:v>57</c:v>
                </c:pt>
                <c:pt idx="36">
                  <c:v>32.4</c:v>
                </c:pt>
                <c:pt idx="37">
                  <c:v>36.1</c:v>
                </c:pt>
                <c:pt idx="38">
                  <c:v>38.6</c:v>
                </c:pt>
                <c:pt idx="39">
                  <c:v>51.6</c:v>
                </c:pt>
                <c:pt idx="40">
                  <c:v>65</c:v>
                </c:pt>
                <c:pt idx="41">
                  <c:v>53.3</c:v>
                </c:pt>
                <c:pt idx="42">
                  <c:v>25.9</c:v>
                </c:pt>
                <c:pt idx="43">
                  <c:v>27.3</c:v>
                </c:pt>
                <c:pt idx="44">
                  <c:v>30.8</c:v>
                </c:pt>
                <c:pt idx="45">
                  <c:v>34.1</c:v>
                </c:pt>
                <c:pt idx="46">
                  <c:v>40.4</c:v>
                </c:pt>
                <c:pt idx="47">
                  <c:v>52.2</c:v>
                </c:pt>
                <c:pt idx="48">
                  <c:v>25.1</c:v>
                </c:pt>
                <c:pt idx="49">
                  <c:v>52.1</c:v>
                </c:pt>
                <c:pt idx="50">
                  <c:v>53.9</c:v>
                </c:pt>
                <c:pt idx="51">
                  <c:v>44.9</c:v>
                </c:pt>
                <c:pt idx="52">
                  <c:v>51.8</c:v>
                </c:pt>
                <c:pt idx="53">
                  <c:v>51</c:v>
                </c:pt>
                <c:pt idx="54">
                  <c:v>35.6</c:v>
                </c:pt>
                <c:pt idx="55">
                  <c:v>43.8</c:v>
                </c:pt>
                <c:pt idx="56">
                  <c:v>39.1</c:v>
                </c:pt>
                <c:pt idx="57">
                  <c:v>60.8</c:v>
                </c:pt>
                <c:pt idx="58">
                  <c:v>50.3</c:v>
                </c:pt>
                <c:pt idx="59">
                  <c:v>63.8</c:v>
                </c:pt>
                <c:pt idx="60">
                  <c:v>54</c:v>
                </c:pt>
                <c:pt idx="61">
                  <c:v>41.2</c:v>
                </c:pt>
                <c:pt idx="62">
                  <c:v>59.7</c:v>
                </c:pt>
                <c:pt idx="63">
                  <c:v>52.9</c:v>
                </c:pt>
                <c:pt idx="64">
                  <c:v>71.2</c:v>
                </c:pt>
                <c:pt idx="65">
                  <c:v>60.8</c:v>
                </c:pt>
                <c:pt idx="66">
                  <c:v>28.4</c:v>
                </c:pt>
                <c:pt idx="67">
                  <c:v>47</c:v>
                </c:pt>
                <c:pt idx="68">
                  <c:v>44.5</c:v>
                </c:pt>
                <c:pt idx="69">
                  <c:v>51.8</c:v>
                </c:pt>
                <c:pt idx="70">
                  <c:v>29.3</c:v>
                </c:pt>
                <c:pt idx="71">
                  <c:v>56.3</c:v>
                </c:pt>
                <c:pt idx="72">
                  <c:v>49.5</c:v>
                </c:pt>
                <c:pt idx="73">
                  <c:v>42.6</c:v>
                </c:pt>
                <c:pt idx="74">
                  <c:v>45.8</c:v>
                </c:pt>
                <c:pt idx="75">
                  <c:v>46.4</c:v>
                </c:pt>
                <c:pt idx="76">
                  <c:v>51.5</c:v>
                </c:pt>
                <c:pt idx="77">
                  <c:v>73.099999999999994</c:v>
                </c:pt>
                <c:pt idx="78">
                  <c:v>62.2</c:v>
                </c:pt>
                <c:pt idx="79">
                  <c:v>57.1</c:v>
                </c:pt>
                <c:pt idx="80">
                  <c:v>54</c:v>
                </c:pt>
                <c:pt idx="81">
                  <c:v>55.8</c:v>
                </c:pt>
                <c:pt idx="82">
                  <c:v>77.5</c:v>
                </c:pt>
                <c:pt idx="83">
                  <c:v>42.3</c:v>
                </c:pt>
                <c:pt idx="84">
                  <c:v>59.1</c:v>
                </c:pt>
                <c:pt idx="85">
                  <c:v>61.1</c:v>
                </c:pt>
                <c:pt idx="86">
                  <c:v>49.2</c:v>
                </c:pt>
                <c:pt idx="87">
                  <c:v>59</c:v>
                </c:pt>
                <c:pt idx="88">
                  <c:v>67.599999999999994</c:v>
                </c:pt>
                <c:pt idx="89">
                  <c:v>52.9</c:v>
                </c:pt>
                <c:pt idx="90">
                  <c:v>41.9</c:v>
                </c:pt>
                <c:pt idx="91">
                  <c:v>41.8</c:v>
                </c:pt>
                <c:pt idx="92">
                  <c:v>56.9</c:v>
                </c:pt>
                <c:pt idx="93">
                  <c:v>41.9</c:v>
                </c:pt>
                <c:pt idx="94">
                  <c:v>53.3</c:v>
                </c:pt>
                <c:pt idx="95">
                  <c:v>58.3</c:v>
                </c:pt>
                <c:pt idx="96">
                  <c:v>45.1</c:v>
                </c:pt>
                <c:pt idx="97">
                  <c:v>32.200000000000003</c:v>
                </c:pt>
                <c:pt idx="98">
                  <c:v>50.6</c:v>
                </c:pt>
                <c:pt idx="99">
                  <c:v>42.8</c:v>
                </c:pt>
                <c:pt idx="100">
                  <c:v>58.1</c:v>
                </c:pt>
                <c:pt idx="101">
                  <c:v>48.3</c:v>
                </c:pt>
                <c:pt idx="102">
                  <c:v>55.7</c:v>
                </c:pt>
                <c:pt idx="103">
                  <c:v>51.6</c:v>
                </c:pt>
                <c:pt idx="104">
                  <c:v>41.8</c:v>
                </c:pt>
                <c:pt idx="105">
                  <c:v>68.900000000000006</c:v>
                </c:pt>
                <c:pt idx="106">
                  <c:v>76.8</c:v>
                </c:pt>
                <c:pt idx="107">
                  <c:v>63.1</c:v>
                </c:pt>
                <c:pt idx="108">
                  <c:v>43.4</c:v>
                </c:pt>
                <c:pt idx="109">
                  <c:v>54.9</c:v>
                </c:pt>
                <c:pt idx="110">
                  <c:v>52.4</c:v>
                </c:pt>
                <c:pt idx="111">
                  <c:v>48.4</c:v>
                </c:pt>
                <c:pt idx="112">
                  <c:v>57.7</c:v>
                </c:pt>
                <c:pt idx="113">
                  <c:v>55</c:v>
                </c:pt>
                <c:pt idx="114">
                  <c:v>30.2</c:v>
                </c:pt>
                <c:pt idx="115">
                  <c:v>38.200000000000003</c:v>
                </c:pt>
                <c:pt idx="116">
                  <c:v>42.7</c:v>
                </c:pt>
                <c:pt idx="117">
                  <c:v>27.6</c:v>
                </c:pt>
                <c:pt idx="118">
                  <c:v>34.9</c:v>
                </c:pt>
                <c:pt idx="119">
                  <c:v>49.3</c:v>
                </c:pt>
              </c:numCache>
            </c:numRef>
          </c:xVal>
          <c:yVal>
            <c:numRef>
              <c:f>'SAS Singulation'!$H$2:$H$121</c:f>
              <c:numCache>
                <c:formatCode>0</c:formatCode>
                <c:ptCount val="120"/>
                <c:pt idx="0">
                  <c:v>2473.3990693770493</c:v>
                </c:pt>
                <c:pt idx="1">
                  <c:v>2852.4782793442628</c:v>
                </c:pt>
                <c:pt idx="2">
                  <c:v>2439.3508595409835</c:v>
                </c:pt>
                <c:pt idx="3">
                  <c:v>2436.388504480874</c:v>
                </c:pt>
                <c:pt idx="4">
                  <c:v>2427.8455606557377</c:v>
                </c:pt>
                <c:pt idx="5">
                  <c:v>2846.3389377049184</c:v>
                </c:pt>
                <c:pt idx="6">
                  <c:v>2444.3837368978566</c:v>
                </c:pt>
                <c:pt idx="7">
                  <c:v>2644.6055795409839</c:v>
                </c:pt>
                <c:pt idx="8">
                  <c:v>2793.9284459016394</c:v>
                </c:pt>
                <c:pt idx="9">
                  <c:v>2530.542003060109</c:v>
                </c:pt>
                <c:pt idx="10">
                  <c:v>2479.0764369836061</c:v>
                </c:pt>
                <c:pt idx="11">
                  <c:v>2800.8693088524592</c:v>
                </c:pt>
                <c:pt idx="12">
                  <c:v>2351.2074137704917</c:v>
                </c:pt>
                <c:pt idx="13">
                  <c:v>2053.3421660327867</c:v>
                </c:pt>
                <c:pt idx="14">
                  <c:v>2247.4960524590165</c:v>
                </c:pt>
                <c:pt idx="15">
                  <c:v>2366.7123934426231</c:v>
                </c:pt>
                <c:pt idx="16">
                  <c:v>2316.2593447868853</c:v>
                </c:pt>
                <c:pt idx="17">
                  <c:v>2235.8111181639342</c:v>
                </c:pt>
                <c:pt idx="18">
                  <c:v>2662.4443278688527</c:v>
                </c:pt>
                <c:pt idx="19">
                  <c:v>2620.5675687868852</c:v>
                </c:pt>
                <c:pt idx="20">
                  <c:v>2500.4106491803277</c:v>
                </c:pt>
                <c:pt idx="21">
                  <c:v>2382.2908912412181</c:v>
                </c:pt>
                <c:pt idx="22">
                  <c:v>2829.0874638688529</c:v>
                </c:pt>
                <c:pt idx="23">
                  <c:v>3176.6385647213119</c:v>
                </c:pt>
                <c:pt idx="24">
                  <c:v>2996.5623816393449</c:v>
                </c:pt>
                <c:pt idx="25">
                  <c:v>3699.7025783606559</c:v>
                </c:pt>
                <c:pt idx="26">
                  <c:v>3789.4553075409831</c:v>
                </c:pt>
                <c:pt idx="27">
                  <c:v>3810.9441458360661</c:v>
                </c:pt>
                <c:pt idx="28">
                  <c:v>3591.866385836066</c:v>
                </c:pt>
                <c:pt idx="29">
                  <c:v>3061.5213387540989</c:v>
                </c:pt>
                <c:pt idx="30">
                  <c:v>4128.9304320000001</c:v>
                </c:pt>
                <c:pt idx="31">
                  <c:v>3565.9234780327865</c:v>
                </c:pt>
                <c:pt idx="32">
                  <c:v>3337.2547105573772</c:v>
                </c:pt>
                <c:pt idx="33">
                  <c:v>4382.0922019672134</c:v>
                </c:pt>
                <c:pt idx="34">
                  <c:v>3694.6706518032784</c:v>
                </c:pt>
                <c:pt idx="35">
                  <c:v>3646.9517429508196</c:v>
                </c:pt>
                <c:pt idx="36">
                  <c:v>2977.1724212459017</c:v>
                </c:pt>
                <c:pt idx="37">
                  <c:v>3766.6346281967212</c:v>
                </c:pt>
                <c:pt idx="38">
                  <c:v>3569.5777573770492</c:v>
                </c:pt>
                <c:pt idx="39">
                  <c:v>3477.0877377049183</c:v>
                </c:pt>
                <c:pt idx="40">
                  <c:v>3358.759544655738</c:v>
                </c:pt>
                <c:pt idx="41">
                  <c:v>3215.1975910819669</c:v>
                </c:pt>
                <c:pt idx="42">
                  <c:v>3524.0834077377049</c:v>
                </c:pt>
                <c:pt idx="43">
                  <c:v>3628.1338229508196</c:v>
                </c:pt>
                <c:pt idx="44">
                  <c:v>3505.2266407868856</c:v>
                </c:pt>
                <c:pt idx="45">
                  <c:v>3816.0174814426232</c:v>
                </c:pt>
                <c:pt idx="46">
                  <c:v>3319.1657421639343</c:v>
                </c:pt>
                <c:pt idx="47">
                  <c:v>3451.8543580327873</c:v>
                </c:pt>
                <c:pt idx="48">
                  <c:v>3201.8555677377053</c:v>
                </c:pt>
                <c:pt idx="49">
                  <c:v>3647.0088708196727</c:v>
                </c:pt>
                <c:pt idx="50">
                  <c:v>3862.1657547540985</c:v>
                </c:pt>
                <c:pt idx="51">
                  <c:v>3796.8065217049184</c:v>
                </c:pt>
                <c:pt idx="52">
                  <c:v>4001.818638688525</c:v>
                </c:pt>
                <c:pt idx="53">
                  <c:v>3447.6280382950822</c:v>
                </c:pt>
                <c:pt idx="54">
                  <c:v>3293.0468805245901</c:v>
                </c:pt>
                <c:pt idx="55">
                  <c:v>4156.4957712786891</c:v>
                </c:pt>
                <c:pt idx="56">
                  <c:v>3887.0963567213116</c:v>
                </c:pt>
                <c:pt idx="57">
                  <c:v>3875.4083756065579</c:v>
                </c:pt>
                <c:pt idx="58">
                  <c:v>3664.9843451803281</c:v>
                </c:pt>
                <c:pt idx="59">
                  <c:v>3467.1863354754105</c:v>
                </c:pt>
                <c:pt idx="60">
                  <c:v>3628.9549408524585</c:v>
                </c:pt>
                <c:pt idx="61">
                  <c:v>3921.1186685901635</c:v>
                </c:pt>
                <c:pt idx="62">
                  <c:v>3816.8088928524589</c:v>
                </c:pt>
                <c:pt idx="63">
                  <c:v>3120.8817647213118</c:v>
                </c:pt>
                <c:pt idx="64">
                  <c:v>3652.0109870163938</c:v>
                </c:pt>
                <c:pt idx="65">
                  <c:v>3394.8776876065567</c:v>
                </c:pt>
                <c:pt idx="66">
                  <c:v>3566.5766400000002</c:v>
                </c:pt>
                <c:pt idx="67">
                  <c:v>3982.3098523278682</c:v>
                </c:pt>
                <c:pt idx="68">
                  <c:v>3736.7339016393444</c:v>
                </c:pt>
                <c:pt idx="69">
                  <c:v>4260.0228952131138</c:v>
                </c:pt>
                <c:pt idx="70">
                  <c:v>3526.9717927868855</c:v>
                </c:pt>
                <c:pt idx="71">
                  <c:v>3727.7107451803281</c:v>
                </c:pt>
                <c:pt idx="72">
                  <c:v>3507.2626780327869</c:v>
                </c:pt>
                <c:pt idx="73">
                  <c:v>3728.3048750163939</c:v>
                </c:pt>
                <c:pt idx="74">
                  <c:v>3564.7790163934424</c:v>
                </c:pt>
                <c:pt idx="75">
                  <c:v>3827.6338622950825</c:v>
                </c:pt>
                <c:pt idx="76">
                  <c:v>3383.5343779672139</c:v>
                </c:pt>
                <c:pt idx="77">
                  <c:v>3249.5954234754095</c:v>
                </c:pt>
                <c:pt idx="78">
                  <c:v>3952.0728330491806</c:v>
                </c:pt>
                <c:pt idx="79">
                  <c:v>3641.0515766557373</c:v>
                </c:pt>
                <c:pt idx="80">
                  <c:v>3805.738273573771</c:v>
                </c:pt>
                <c:pt idx="81">
                  <c:v>3973.5334882622956</c:v>
                </c:pt>
                <c:pt idx="82">
                  <c:v>3746.5827462295078</c:v>
                </c:pt>
                <c:pt idx="83">
                  <c:v>3254.3789303606563</c:v>
                </c:pt>
                <c:pt idx="84">
                  <c:v>2937.1014106229504</c:v>
                </c:pt>
                <c:pt idx="85">
                  <c:v>3554.2789140983609</c:v>
                </c:pt>
                <c:pt idx="86">
                  <c:v>3081.0430740983606</c:v>
                </c:pt>
                <c:pt idx="87">
                  <c:v>3676.838758819672</c:v>
                </c:pt>
                <c:pt idx="88">
                  <c:v>3571.9618937704918</c:v>
                </c:pt>
                <c:pt idx="89">
                  <c:v>3362.9005534426233</c:v>
                </c:pt>
                <c:pt idx="91">
                  <c:v>3732.9192834098358</c:v>
                </c:pt>
                <c:pt idx="92">
                  <c:v>3778.0179273442623</c:v>
                </c:pt>
                <c:pt idx="93">
                  <c:v>3344.7498869508199</c:v>
                </c:pt>
                <c:pt idx="94">
                  <c:v>3879.7226722622954</c:v>
                </c:pt>
                <c:pt idx="95">
                  <c:v>3581.3963708852461</c:v>
                </c:pt>
                <c:pt idx="96">
                  <c:v>3240.5263108196723</c:v>
                </c:pt>
                <c:pt idx="97">
                  <c:v>3967.6790242622951</c:v>
                </c:pt>
                <c:pt idx="98">
                  <c:v>3658.3849337704924</c:v>
                </c:pt>
                <c:pt idx="99">
                  <c:v>3826.4056131147545</c:v>
                </c:pt>
                <c:pt idx="100">
                  <c:v>3643.9167297049189</c:v>
                </c:pt>
                <c:pt idx="101">
                  <c:v>3262.6872690710384</c:v>
                </c:pt>
                <c:pt idx="102">
                  <c:v>3583.3684249180337</c:v>
                </c:pt>
                <c:pt idx="103">
                  <c:v>3810.6459383606552</c:v>
                </c:pt>
                <c:pt idx="104">
                  <c:v>4124.0989377049182</c:v>
                </c:pt>
                <c:pt idx="105">
                  <c:v>4049.1616461639342</c:v>
                </c:pt>
                <c:pt idx="106">
                  <c:v>3664.4968540327868</c:v>
                </c:pt>
                <c:pt idx="107">
                  <c:v>3487.6263060983606</c:v>
                </c:pt>
                <c:pt idx="108">
                  <c:v>3127.0127276065568</c:v>
                </c:pt>
                <c:pt idx="109">
                  <c:v>3589.3588532459012</c:v>
                </c:pt>
                <c:pt idx="110">
                  <c:v>3652.902181770492</c:v>
                </c:pt>
                <c:pt idx="111">
                  <c:v>3712.5253959344268</c:v>
                </c:pt>
                <c:pt idx="112">
                  <c:v>3317.9694845901636</c:v>
                </c:pt>
                <c:pt idx="113">
                  <c:v>3536.036843016393</c:v>
                </c:pt>
                <c:pt idx="114">
                  <c:v>2945.5574777704919</c:v>
                </c:pt>
                <c:pt idx="115">
                  <c:v>3865.9053450491806</c:v>
                </c:pt>
                <c:pt idx="116">
                  <c:v>3833.3527428196726</c:v>
                </c:pt>
                <c:pt idx="117">
                  <c:v>3755.8945888524595</c:v>
                </c:pt>
                <c:pt idx="118">
                  <c:v>3551.5070699016392</c:v>
                </c:pt>
                <c:pt idx="119">
                  <c:v>3542.6217820327865</c:v>
                </c:pt>
              </c:numCache>
            </c:numRef>
          </c:yVal>
          <c:smooth val="0"/>
          <c:extLst>
            <c:ext xmlns:c16="http://schemas.microsoft.com/office/drawing/2014/chart" uri="{C3380CC4-5D6E-409C-BE32-E72D297353CC}">
              <c16:uniqueId val="{00000000-295C-4340-8A07-E23347DF44C9}"/>
            </c:ext>
          </c:extLst>
        </c:ser>
        <c:dLbls>
          <c:showLegendKey val="0"/>
          <c:showVal val="0"/>
          <c:showCatName val="0"/>
          <c:showSerName val="0"/>
          <c:showPercent val="0"/>
          <c:showBubbleSize val="0"/>
        </c:dLbls>
        <c:axId val="2114718319"/>
        <c:axId val="2114719279"/>
      </c:scatterChart>
      <c:valAx>
        <c:axId val="2114718319"/>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4719279"/>
        <c:crosses val="autoZero"/>
        <c:crossBetween val="midCat"/>
        <c:majorUnit val="20"/>
      </c:valAx>
      <c:valAx>
        <c:axId val="2114719279"/>
        <c:scaling>
          <c:orientation val="minMax"/>
        </c:scaling>
        <c:delete val="1"/>
        <c:axPos val="l"/>
        <c:numFmt formatCode="0" sourceLinked="1"/>
        <c:majorTickMark val="none"/>
        <c:minorTickMark val="none"/>
        <c:tickLblPos val="nextTo"/>
        <c:crossAx val="2114718319"/>
        <c:crosses val="autoZero"/>
        <c:crossBetween val="midCat"/>
      </c:valAx>
      <c:spPr>
        <a:solidFill>
          <a:schemeClr val="bg1">
            <a:lumMod val="95000"/>
          </a:schemeClr>
        </a:solidFill>
        <a:ln w="25400">
          <a:solidFill>
            <a:srgbClr val="FFCC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14260717410323E-2"/>
          <c:y val="3.9560002916302128E-2"/>
          <c:w val="0.83671084864391954"/>
          <c:h val="0.81852653834937295"/>
        </c:manualLayout>
      </c:layout>
      <c:scatterChart>
        <c:scatterStyle val="lineMarker"/>
        <c:varyColors val="0"/>
        <c:ser>
          <c:idx val="0"/>
          <c:order val="0"/>
          <c:spPr>
            <a:ln w="19050" cap="rnd">
              <a:noFill/>
              <a:round/>
            </a:ln>
            <a:effectLst/>
          </c:spPr>
          <c:marker>
            <c:symbol val="circle"/>
            <c:size val="5"/>
            <c:spPr>
              <a:solidFill>
                <a:srgbClr val="005643"/>
              </a:solidFill>
              <a:ln w="9525">
                <a:solidFill>
                  <a:srgbClr val="005643"/>
                </a:solidFill>
              </a:ln>
              <a:effectLst/>
            </c:spPr>
          </c:marker>
          <c:xVal>
            <c:numRef>
              <c:f>'SAS DRILL'!$E$2:$E$121</c:f>
              <c:numCache>
                <c:formatCode>General</c:formatCode>
                <c:ptCount val="120"/>
                <c:pt idx="0">
                  <c:v>0.17</c:v>
                </c:pt>
                <c:pt idx="1">
                  <c:v>0.18</c:v>
                </c:pt>
                <c:pt idx="2">
                  <c:v>0.18</c:v>
                </c:pt>
                <c:pt idx="3">
                  <c:v>0.18</c:v>
                </c:pt>
                <c:pt idx="4">
                  <c:v>0.19</c:v>
                </c:pt>
                <c:pt idx="5">
                  <c:v>0.21</c:v>
                </c:pt>
                <c:pt idx="6">
                  <c:v>0.17</c:v>
                </c:pt>
                <c:pt idx="7">
                  <c:v>0.18</c:v>
                </c:pt>
                <c:pt idx="8">
                  <c:v>0.18</c:v>
                </c:pt>
                <c:pt idx="9">
                  <c:v>0.16</c:v>
                </c:pt>
                <c:pt idx="10">
                  <c:v>0.2</c:v>
                </c:pt>
                <c:pt idx="11">
                  <c:v>0.22</c:v>
                </c:pt>
                <c:pt idx="12">
                  <c:v>0.16</c:v>
                </c:pt>
                <c:pt idx="13">
                  <c:v>0.19</c:v>
                </c:pt>
                <c:pt idx="14">
                  <c:v>0.18</c:v>
                </c:pt>
                <c:pt idx="15">
                  <c:v>0.17</c:v>
                </c:pt>
                <c:pt idx="16">
                  <c:v>0.16</c:v>
                </c:pt>
                <c:pt idx="17">
                  <c:v>0.24</c:v>
                </c:pt>
                <c:pt idx="18">
                  <c:v>0.16</c:v>
                </c:pt>
                <c:pt idx="19">
                  <c:v>0.2</c:v>
                </c:pt>
                <c:pt idx="20">
                  <c:v>0.19</c:v>
                </c:pt>
                <c:pt idx="21">
                  <c:v>0.17</c:v>
                </c:pt>
                <c:pt idx="22">
                  <c:v>0.16</c:v>
                </c:pt>
                <c:pt idx="23">
                  <c:v>0.22</c:v>
                </c:pt>
                <c:pt idx="24">
                  <c:v>0.19</c:v>
                </c:pt>
                <c:pt idx="25">
                  <c:v>0.2</c:v>
                </c:pt>
                <c:pt idx="26">
                  <c:v>0.24</c:v>
                </c:pt>
                <c:pt idx="27">
                  <c:v>0.19</c:v>
                </c:pt>
                <c:pt idx="28">
                  <c:v>0.23</c:v>
                </c:pt>
                <c:pt idx="29">
                  <c:v>0.2</c:v>
                </c:pt>
                <c:pt idx="30">
                  <c:v>0.21</c:v>
                </c:pt>
                <c:pt idx="31">
                  <c:v>0.21</c:v>
                </c:pt>
                <c:pt idx="32">
                  <c:v>0.25</c:v>
                </c:pt>
                <c:pt idx="33">
                  <c:v>0.23</c:v>
                </c:pt>
                <c:pt idx="34">
                  <c:v>0.23</c:v>
                </c:pt>
                <c:pt idx="35">
                  <c:v>0.23</c:v>
                </c:pt>
                <c:pt idx="36">
                  <c:v>0.21</c:v>
                </c:pt>
                <c:pt idx="37">
                  <c:v>0.21</c:v>
                </c:pt>
                <c:pt idx="38">
                  <c:v>0.21</c:v>
                </c:pt>
                <c:pt idx="39">
                  <c:v>0.21</c:v>
                </c:pt>
                <c:pt idx="40">
                  <c:v>0.19</c:v>
                </c:pt>
                <c:pt idx="41">
                  <c:v>0.21</c:v>
                </c:pt>
                <c:pt idx="42">
                  <c:v>0.19</c:v>
                </c:pt>
                <c:pt idx="43">
                  <c:v>0.2</c:v>
                </c:pt>
                <c:pt idx="44">
                  <c:v>0.18</c:v>
                </c:pt>
                <c:pt idx="45">
                  <c:v>0.17</c:v>
                </c:pt>
                <c:pt idx="46">
                  <c:v>0.18</c:v>
                </c:pt>
                <c:pt idx="47">
                  <c:v>0.17</c:v>
                </c:pt>
                <c:pt idx="48">
                  <c:v>0.21</c:v>
                </c:pt>
                <c:pt idx="49">
                  <c:v>0.22</c:v>
                </c:pt>
                <c:pt idx="50">
                  <c:v>0.23</c:v>
                </c:pt>
                <c:pt idx="51">
                  <c:v>0.21</c:v>
                </c:pt>
                <c:pt idx="52">
                  <c:v>0.25</c:v>
                </c:pt>
                <c:pt idx="53">
                  <c:v>0.25</c:v>
                </c:pt>
                <c:pt idx="54">
                  <c:v>0.22</c:v>
                </c:pt>
                <c:pt idx="55">
                  <c:v>0.26</c:v>
                </c:pt>
                <c:pt idx="56">
                  <c:v>0.23</c:v>
                </c:pt>
                <c:pt idx="57">
                  <c:v>0.28999999999999998</c:v>
                </c:pt>
                <c:pt idx="58">
                  <c:v>0.3</c:v>
                </c:pt>
                <c:pt idx="59">
                  <c:v>0.27</c:v>
                </c:pt>
                <c:pt idx="60">
                  <c:v>0.22</c:v>
                </c:pt>
                <c:pt idx="61">
                  <c:v>0.24</c:v>
                </c:pt>
                <c:pt idx="62">
                  <c:v>0.23</c:v>
                </c:pt>
                <c:pt idx="63">
                  <c:v>0.21</c:v>
                </c:pt>
                <c:pt idx="64">
                  <c:v>0.28999999999999998</c:v>
                </c:pt>
                <c:pt idx="65">
                  <c:v>0.28999999999999998</c:v>
                </c:pt>
                <c:pt idx="66">
                  <c:v>0.2</c:v>
                </c:pt>
                <c:pt idx="67">
                  <c:v>0.19</c:v>
                </c:pt>
                <c:pt idx="68">
                  <c:v>0.23</c:v>
                </c:pt>
                <c:pt idx="69">
                  <c:v>0.21</c:v>
                </c:pt>
                <c:pt idx="70">
                  <c:v>0.17</c:v>
                </c:pt>
                <c:pt idx="71">
                  <c:v>0.27</c:v>
                </c:pt>
                <c:pt idx="72">
                  <c:v>0.2</c:v>
                </c:pt>
                <c:pt idx="73">
                  <c:v>0.22</c:v>
                </c:pt>
                <c:pt idx="74">
                  <c:v>0.21</c:v>
                </c:pt>
                <c:pt idx="75">
                  <c:v>0.26</c:v>
                </c:pt>
                <c:pt idx="76">
                  <c:v>0.23</c:v>
                </c:pt>
                <c:pt idx="77">
                  <c:v>0.26</c:v>
                </c:pt>
                <c:pt idx="78">
                  <c:v>0.22</c:v>
                </c:pt>
                <c:pt idx="79">
                  <c:v>0.21</c:v>
                </c:pt>
                <c:pt idx="80">
                  <c:v>0.27</c:v>
                </c:pt>
                <c:pt idx="81">
                  <c:v>0.24</c:v>
                </c:pt>
                <c:pt idx="82">
                  <c:v>0.36</c:v>
                </c:pt>
                <c:pt idx="83">
                  <c:v>0.23</c:v>
                </c:pt>
                <c:pt idx="84">
                  <c:v>0.22</c:v>
                </c:pt>
                <c:pt idx="85">
                  <c:v>0.21</c:v>
                </c:pt>
                <c:pt idx="86">
                  <c:v>0.22</c:v>
                </c:pt>
                <c:pt idx="87">
                  <c:v>0.28000000000000003</c:v>
                </c:pt>
                <c:pt idx="88">
                  <c:v>0.28000000000000003</c:v>
                </c:pt>
                <c:pt idx="89">
                  <c:v>0.23</c:v>
                </c:pt>
                <c:pt idx="90">
                  <c:v>0.18</c:v>
                </c:pt>
                <c:pt idx="91">
                  <c:v>0.19</c:v>
                </c:pt>
                <c:pt idx="92">
                  <c:v>0.22</c:v>
                </c:pt>
                <c:pt idx="93">
                  <c:v>0.18</c:v>
                </c:pt>
                <c:pt idx="94">
                  <c:v>0.26</c:v>
                </c:pt>
                <c:pt idx="95">
                  <c:v>0.27</c:v>
                </c:pt>
                <c:pt idx="96">
                  <c:v>0.22</c:v>
                </c:pt>
                <c:pt idx="97">
                  <c:v>0.23</c:v>
                </c:pt>
                <c:pt idx="98">
                  <c:v>0.26</c:v>
                </c:pt>
                <c:pt idx="99">
                  <c:v>0.26</c:v>
                </c:pt>
                <c:pt idx="100">
                  <c:v>0.28000000000000003</c:v>
                </c:pt>
                <c:pt idx="101">
                  <c:v>0.26</c:v>
                </c:pt>
                <c:pt idx="102">
                  <c:v>0.18</c:v>
                </c:pt>
                <c:pt idx="103">
                  <c:v>0.28000000000000003</c:v>
                </c:pt>
                <c:pt idx="104">
                  <c:v>0.3</c:v>
                </c:pt>
                <c:pt idx="105">
                  <c:v>0.28999999999999998</c:v>
                </c:pt>
                <c:pt idx="106">
                  <c:v>0.35</c:v>
                </c:pt>
                <c:pt idx="107">
                  <c:v>0.27</c:v>
                </c:pt>
                <c:pt idx="108">
                  <c:v>0.2</c:v>
                </c:pt>
                <c:pt idx="109">
                  <c:v>0.2</c:v>
                </c:pt>
                <c:pt idx="110">
                  <c:v>0.27</c:v>
                </c:pt>
                <c:pt idx="111">
                  <c:v>0.27</c:v>
                </c:pt>
                <c:pt idx="112">
                  <c:v>0.32</c:v>
                </c:pt>
                <c:pt idx="113">
                  <c:v>0.27</c:v>
                </c:pt>
                <c:pt idx="114">
                  <c:v>0.18</c:v>
                </c:pt>
                <c:pt idx="115">
                  <c:v>0.19</c:v>
                </c:pt>
                <c:pt idx="116">
                  <c:v>0.24</c:v>
                </c:pt>
                <c:pt idx="117">
                  <c:v>0.22</c:v>
                </c:pt>
                <c:pt idx="118">
                  <c:v>0.21</c:v>
                </c:pt>
                <c:pt idx="119">
                  <c:v>0.2</c:v>
                </c:pt>
              </c:numCache>
            </c:numRef>
          </c:xVal>
          <c:yVal>
            <c:numRef>
              <c:f>'SAS DRILL'!$H$2:$H$121</c:f>
              <c:numCache>
                <c:formatCode>0</c:formatCode>
                <c:ptCount val="120"/>
                <c:pt idx="0">
                  <c:v>2299.5285548549809</c:v>
                </c:pt>
                <c:pt idx="1">
                  <c:v>2607.7638169180332</c:v>
                </c:pt>
                <c:pt idx="2">
                  <c:v>2582.3874098360652</c:v>
                </c:pt>
                <c:pt idx="3">
                  <c:v>2429.2908469104668</c:v>
                </c:pt>
                <c:pt idx="4">
                  <c:v>2031.1284808743171</c:v>
                </c:pt>
                <c:pt idx="5">
                  <c:v>2385.8836273392185</c:v>
                </c:pt>
                <c:pt idx="6">
                  <c:v>2412.6546255737708</c:v>
                </c:pt>
                <c:pt idx="7">
                  <c:v>2365.2207213114752</c:v>
                </c:pt>
                <c:pt idx="8">
                  <c:v>2687.0353363934428</c:v>
                </c:pt>
                <c:pt idx="9">
                  <c:v>2654.7082622950825</c:v>
                </c:pt>
                <c:pt idx="10">
                  <c:v>2812.4684590163938</c:v>
                </c:pt>
                <c:pt idx="11">
                  <c:v>2631.1725324590166</c:v>
                </c:pt>
                <c:pt idx="12">
                  <c:v>2165.3899750819669</c:v>
                </c:pt>
                <c:pt idx="13">
                  <c:v>2583.6784996721312</c:v>
                </c:pt>
                <c:pt idx="14">
                  <c:v>2031.9240393442628</c:v>
                </c:pt>
                <c:pt idx="15">
                  <c:v>2556.9683274941458</c:v>
                </c:pt>
                <c:pt idx="16">
                  <c:v>2566.7018281967216</c:v>
                </c:pt>
                <c:pt idx="17">
                  <c:v>2349.8799842622952</c:v>
                </c:pt>
                <c:pt idx="18">
                  <c:v>2246.7883016393444</c:v>
                </c:pt>
                <c:pt idx="19">
                  <c:v>2678.1676485245898</c:v>
                </c:pt>
                <c:pt idx="20">
                  <c:v>2786.237372852459</c:v>
                </c:pt>
                <c:pt idx="21">
                  <c:v>2356.5736778142077</c:v>
                </c:pt>
                <c:pt idx="22">
                  <c:v>2869.7371278688529</c:v>
                </c:pt>
                <c:pt idx="23">
                  <c:v>2693.9841049180327</c:v>
                </c:pt>
                <c:pt idx="24">
                  <c:v>2538.3526945573772</c:v>
                </c:pt>
                <c:pt idx="25">
                  <c:v>2821.2308584918028</c:v>
                </c:pt>
                <c:pt idx="26">
                  <c:v>2695.174026491803</c:v>
                </c:pt>
                <c:pt idx="27">
                  <c:v>2659.6333437578814</c:v>
                </c:pt>
                <c:pt idx="28">
                  <c:v>2966.9358688524594</c:v>
                </c:pt>
                <c:pt idx="29">
                  <c:v>2966.8044747540985</c:v>
                </c:pt>
                <c:pt idx="30">
                  <c:v>2546.9157812459016</c:v>
                </c:pt>
                <c:pt idx="31">
                  <c:v>2865.4974722736988</c:v>
                </c:pt>
                <c:pt idx="32">
                  <c:v>2763.6045365645055</c:v>
                </c:pt>
                <c:pt idx="33">
                  <c:v>3080.0565006414822</c:v>
                </c:pt>
                <c:pt idx="34">
                  <c:v>3127.3418172487527</c:v>
                </c:pt>
                <c:pt idx="35">
                  <c:v>2914.7923651603705</c:v>
                </c:pt>
                <c:pt idx="36">
                  <c:v>2563.4940983606562</c:v>
                </c:pt>
                <c:pt idx="37">
                  <c:v>2501.1126872131149</c:v>
                </c:pt>
                <c:pt idx="38">
                  <c:v>2571.8898003934423</c:v>
                </c:pt>
                <c:pt idx="39">
                  <c:v>2803.7589980327871</c:v>
                </c:pt>
                <c:pt idx="40">
                  <c:v>2999.3669791475413</c:v>
                </c:pt>
                <c:pt idx="41">
                  <c:v>2954.1049495081966</c:v>
                </c:pt>
                <c:pt idx="42">
                  <c:v>2623.5478662295081</c:v>
                </c:pt>
                <c:pt idx="43">
                  <c:v>2768.7501513442626</c:v>
                </c:pt>
                <c:pt idx="44">
                  <c:v>2661.6851619672134</c:v>
                </c:pt>
                <c:pt idx="45">
                  <c:v>3257.1402491803278</c:v>
                </c:pt>
                <c:pt idx="46">
                  <c:v>3035.6253796721307</c:v>
                </c:pt>
                <c:pt idx="47">
                  <c:v>3017.7545358688521</c:v>
                </c:pt>
                <c:pt idx="48">
                  <c:v>2958.0067829508193</c:v>
                </c:pt>
                <c:pt idx="49">
                  <c:v>2802.7446609836061</c:v>
                </c:pt>
                <c:pt idx="50">
                  <c:v>2728.4464821857928</c:v>
                </c:pt>
                <c:pt idx="51">
                  <c:v>3268.9023580327871</c:v>
                </c:pt>
                <c:pt idx="52">
                  <c:v>3298.4009043934425</c:v>
                </c:pt>
                <c:pt idx="53">
                  <c:v>2925.839508196721</c:v>
                </c:pt>
                <c:pt idx="54">
                  <c:v>2906.6524257923497</c:v>
                </c:pt>
                <c:pt idx="55">
                  <c:v>3118.0082329180332</c:v>
                </c:pt>
                <c:pt idx="56">
                  <c:v>3028.7939252459023</c:v>
                </c:pt>
                <c:pt idx="57">
                  <c:v>3041.8979158032794</c:v>
                </c:pt>
                <c:pt idx="58">
                  <c:v>3271.9575564590168</c:v>
                </c:pt>
                <c:pt idx="59">
                  <c:v>2904.0974982295083</c:v>
                </c:pt>
                <c:pt idx="60">
                  <c:v>2880.6880209836067</c:v>
                </c:pt>
                <c:pt idx="61">
                  <c:v>2889.1966457704921</c:v>
                </c:pt>
                <c:pt idx="62">
                  <c:v>2909.3167003278691</c:v>
                </c:pt>
                <c:pt idx="63">
                  <c:v>2922.4332590163935</c:v>
                </c:pt>
                <c:pt idx="64">
                  <c:v>2923.7493158469947</c:v>
                </c:pt>
                <c:pt idx="65">
                  <c:v>2913.4849189071042</c:v>
                </c:pt>
                <c:pt idx="66">
                  <c:v>3201.9567475409835</c:v>
                </c:pt>
                <c:pt idx="67">
                  <c:v>3100.8871194379385</c:v>
                </c:pt>
                <c:pt idx="68">
                  <c:v>3086.766863387978</c:v>
                </c:pt>
                <c:pt idx="69">
                  <c:v>3491.1495721967217</c:v>
                </c:pt>
                <c:pt idx="70">
                  <c:v>2903.1049967213116</c:v>
                </c:pt>
                <c:pt idx="71">
                  <c:v>3236.1201017704921</c:v>
                </c:pt>
                <c:pt idx="72">
                  <c:v>3127.8912590163936</c:v>
                </c:pt>
                <c:pt idx="73">
                  <c:v>3033.9673047799824</c:v>
                </c:pt>
                <c:pt idx="74">
                  <c:v>2920.7331336393449</c:v>
                </c:pt>
                <c:pt idx="75">
                  <c:v>3186.1461655081966</c:v>
                </c:pt>
                <c:pt idx="76">
                  <c:v>3044.8003077595631</c:v>
                </c:pt>
                <c:pt idx="77">
                  <c:v>3292.3480585792349</c:v>
                </c:pt>
                <c:pt idx="78">
                  <c:v>3141.1297433879777</c:v>
                </c:pt>
                <c:pt idx="79">
                  <c:v>2943.2768909289621</c:v>
                </c:pt>
                <c:pt idx="80">
                  <c:v>3102.8278347540986</c:v>
                </c:pt>
                <c:pt idx="81">
                  <c:v>3587.7242344918036</c:v>
                </c:pt>
                <c:pt idx="82">
                  <c:v>3231.3643971147535</c:v>
                </c:pt>
                <c:pt idx="83">
                  <c:v>3072.2961626229508</c:v>
                </c:pt>
                <c:pt idx="84">
                  <c:v>3123.4460987353632</c:v>
                </c:pt>
                <c:pt idx="85">
                  <c:v>3018.2599693989073</c:v>
                </c:pt>
                <c:pt idx="86">
                  <c:v>2974.3282150819673</c:v>
                </c:pt>
                <c:pt idx="87">
                  <c:v>3051.7593285245903</c:v>
                </c:pt>
                <c:pt idx="88">
                  <c:v>3118.5737988196715</c:v>
                </c:pt>
                <c:pt idx="89">
                  <c:v>3158.4348327868856</c:v>
                </c:pt>
                <c:pt idx="90">
                  <c:v>3005.5704211853722</c:v>
                </c:pt>
                <c:pt idx="91">
                  <c:v>3082.1513547540981</c:v>
                </c:pt>
                <c:pt idx="92">
                  <c:v>3152.7994859016394</c:v>
                </c:pt>
                <c:pt idx="93">
                  <c:v>3150.0200246557379</c:v>
                </c:pt>
                <c:pt idx="94">
                  <c:v>3168.7568230819675</c:v>
                </c:pt>
                <c:pt idx="95">
                  <c:v>2994.9151947540981</c:v>
                </c:pt>
                <c:pt idx="96">
                  <c:v>2963.3588179234976</c:v>
                </c:pt>
                <c:pt idx="97">
                  <c:v>2915.8308007868854</c:v>
                </c:pt>
                <c:pt idx="98">
                  <c:v>3092.8114150819674</c:v>
                </c:pt>
                <c:pt idx="99">
                  <c:v>3435.167307540984</c:v>
                </c:pt>
                <c:pt idx="100">
                  <c:v>3104.8562549508192</c:v>
                </c:pt>
                <c:pt idx="101">
                  <c:v>3105.8784629508204</c:v>
                </c:pt>
                <c:pt idx="102">
                  <c:v>3163.5074888331728</c:v>
                </c:pt>
                <c:pt idx="103">
                  <c:v>3548.6689573770491</c:v>
                </c:pt>
                <c:pt idx="104">
                  <c:v>3021.0679522622959</c:v>
                </c:pt>
                <c:pt idx="105">
                  <c:v>3447.1584472131149</c:v>
                </c:pt>
                <c:pt idx="106">
                  <c:v>3199.3586990163931</c:v>
                </c:pt>
                <c:pt idx="107">
                  <c:v>3314.7942330054652</c:v>
                </c:pt>
                <c:pt idx="108">
                  <c:v>3064.7197377049188</c:v>
                </c:pt>
                <c:pt idx="109">
                  <c:v>3112.5920454644815</c:v>
                </c:pt>
                <c:pt idx="110">
                  <c:v>3148.9688718688531</c:v>
                </c:pt>
                <c:pt idx="111">
                  <c:v>3053.5531436065576</c:v>
                </c:pt>
                <c:pt idx="112">
                  <c:v>3221.6560870819671</c:v>
                </c:pt>
                <c:pt idx="113">
                  <c:v>3118.1533377049186</c:v>
                </c:pt>
                <c:pt idx="114">
                  <c:v>3103.5327047667092</c:v>
                </c:pt>
                <c:pt idx="115">
                  <c:v>3269.364459016394</c:v>
                </c:pt>
                <c:pt idx="116">
                  <c:v>3021.9919003278692</c:v>
                </c:pt>
                <c:pt idx="117">
                  <c:v>3138.5784550819681</c:v>
                </c:pt>
                <c:pt idx="118">
                  <c:v>3206.0291182513661</c:v>
                </c:pt>
                <c:pt idx="119">
                  <c:v>2775.8465328961747</c:v>
                </c:pt>
              </c:numCache>
            </c:numRef>
          </c:yVal>
          <c:smooth val="0"/>
          <c:extLst>
            <c:ext xmlns:c16="http://schemas.microsoft.com/office/drawing/2014/chart" uri="{C3380CC4-5D6E-409C-BE32-E72D297353CC}">
              <c16:uniqueId val="{00000000-33D1-4C0B-988C-DBED50995408}"/>
            </c:ext>
          </c:extLst>
        </c:ser>
        <c:dLbls>
          <c:showLegendKey val="0"/>
          <c:showVal val="0"/>
          <c:showCatName val="0"/>
          <c:showSerName val="0"/>
          <c:showPercent val="0"/>
          <c:showBubbleSize val="0"/>
        </c:dLbls>
        <c:axId val="351849423"/>
        <c:axId val="351844623"/>
      </c:scatterChart>
      <c:valAx>
        <c:axId val="351849423"/>
        <c:scaling>
          <c:orientation val="minMax"/>
        </c:scaling>
        <c:delete val="1"/>
        <c:axPos val="b"/>
        <c:numFmt formatCode="General" sourceLinked="1"/>
        <c:majorTickMark val="out"/>
        <c:minorTickMark val="none"/>
        <c:tickLblPos val="nextTo"/>
        <c:crossAx val="351844623"/>
        <c:crosses val="autoZero"/>
        <c:crossBetween val="midCat"/>
      </c:valAx>
      <c:valAx>
        <c:axId val="351844623"/>
        <c:scaling>
          <c:orientation val="minMax"/>
          <c:max val="5000"/>
        </c:scaling>
        <c:delete val="0"/>
        <c:axPos val="l"/>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1849423"/>
        <c:crosses val="autoZero"/>
        <c:crossBetween val="midCat"/>
        <c:majorUnit val="1000"/>
      </c:valAx>
      <c:spPr>
        <a:solidFill>
          <a:schemeClr val="bg1">
            <a:lumMod val="95000"/>
          </a:schemeClr>
        </a:solidFill>
        <a:ln w="25400">
          <a:solidFill>
            <a:srgbClr val="005643"/>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6240333413686"/>
          <c:y val="2.1041484397783611E-2"/>
          <c:w val="0.87573759666586326"/>
          <c:h val="0.79587999416739574"/>
        </c:manualLayout>
      </c:layout>
      <c:scatterChart>
        <c:scatterStyle val="lineMarker"/>
        <c:varyColors val="0"/>
        <c:ser>
          <c:idx val="0"/>
          <c:order val="0"/>
          <c:spPr>
            <a:ln w="19050" cap="rnd">
              <a:noFill/>
              <a:round/>
            </a:ln>
            <a:effectLst/>
          </c:spPr>
          <c:marker>
            <c:symbol val="circle"/>
            <c:size val="5"/>
            <c:spPr>
              <a:solidFill>
                <a:srgbClr val="005643"/>
              </a:solidFill>
              <a:ln w="9525">
                <a:solidFill>
                  <a:srgbClr val="005643"/>
                </a:solidFill>
              </a:ln>
              <a:effectLst/>
            </c:spPr>
          </c:marker>
          <c:xVal>
            <c:numRef>
              <c:f>'SAS DRILL'!$F$2:$F$121</c:f>
              <c:numCache>
                <c:formatCode>General</c:formatCode>
                <c:ptCount val="120"/>
                <c:pt idx="0">
                  <c:v>15.5</c:v>
                </c:pt>
                <c:pt idx="1">
                  <c:v>12.1</c:v>
                </c:pt>
                <c:pt idx="2">
                  <c:v>19.8</c:v>
                </c:pt>
                <c:pt idx="3">
                  <c:v>20.3</c:v>
                </c:pt>
                <c:pt idx="4">
                  <c:v>18.5</c:v>
                </c:pt>
                <c:pt idx="5">
                  <c:v>64.3</c:v>
                </c:pt>
                <c:pt idx="6">
                  <c:v>18.7</c:v>
                </c:pt>
                <c:pt idx="7">
                  <c:v>17.7</c:v>
                </c:pt>
                <c:pt idx="8">
                  <c:v>45.8</c:v>
                </c:pt>
                <c:pt idx="9">
                  <c:v>19.100000000000001</c:v>
                </c:pt>
                <c:pt idx="10">
                  <c:v>52.9</c:v>
                </c:pt>
                <c:pt idx="11">
                  <c:v>21.7</c:v>
                </c:pt>
                <c:pt idx="12">
                  <c:v>7.2</c:v>
                </c:pt>
                <c:pt idx="13">
                  <c:v>26.1</c:v>
                </c:pt>
                <c:pt idx="14">
                  <c:v>15.5</c:v>
                </c:pt>
                <c:pt idx="15">
                  <c:v>52.6</c:v>
                </c:pt>
                <c:pt idx="16">
                  <c:v>28.2</c:v>
                </c:pt>
                <c:pt idx="17">
                  <c:v>35.299999999999997</c:v>
                </c:pt>
                <c:pt idx="18">
                  <c:v>4.2</c:v>
                </c:pt>
                <c:pt idx="19">
                  <c:v>12.5</c:v>
                </c:pt>
                <c:pt idx="20">
                  <c:v>21.7</c:v>
                </c:pt>
                <c:pt idx="21">
                  <c:v>15.9</c:v>
                </c:pt>
                <c:pt idx="22">
                  <c:v>13.2</c:v>
                </c:pt>
                <c:pt idx="23">
                  <c:v>28.8</c:v>
                </c:pt>
                <c:pt idx="24">
                  <c:v>16.600000000000001</c:v>
                </c:pt>
                <c:pt idx="25">
                  <c:v>45.1</c:v>
                </c:pt>
                <c:pt idx="26">
                  <c:v>36.6</c:v>
                </c:pt>
                <c:pt idx="27">
                  <c:v>51</c:v>
                </c:pt>
                <c:pt idx="28">
                  <c:v>63.4</c:v>
                </c:pt>
                <c:pt idx="29">
                  <c:v>24.7</c:v>
                </c:pt>
                <c:pt idx="30">
                  <c:v>32.700000000000003</c:v>
                </c:pt>
                <c:pt idx="31">
                  <c:v>42.9</c:v>
                </c:pt>
                <c:pt idx="32">
                  <c:v>73.099999999999994</c:v>
                </c:pt>
                <c:pt idx="33">
                  <c:v>44.5</c:v>
                </c:pt>
                <c:pt idx="34">
                  <c:v>67.900000000000006</c:v>
                </c:pt>
                <c:pt idx="35">
                  <c:v>58.9</c:v>
                </c:pt>
                <c:pt idx="36">
                  <c:v>37.799999999999997</c:v>
                </c:pt>
                <c:pt idx="37">
                  <c:v>66.8</c:v>
                </c:pt>
                <c:pt idx="38">
                  <c:v>23.2</c:v>
                </c:pt>
                <c:pt idx="39">
                  <c:v>69.599999999999994</c:v>
                </c:pt>
                <c:pt idx="40">
                  <c:v>50.9</c:v>
                </c:pt>
                <c:pt idx="41">
                  <c:v>75.8</c:v>
                </c:pt>
                <c:pt idx="42">
                  <c:v>33.6</c:v>
                </c:pt>
                <c:pt idx="43">
                  <c:v>21.2</c:v>
                </c:pt>
                <c:pt idx="44">
                  <c:v>17.8</c:v>
                </c:pt>
                <c:pt idx="45">
                  <c:v>18.899999999999999</c:v>
                </c:pt>
                <c:pt idx="46">
                  <c:v>36.799999999999997</c:v>
                </c:pt>
                <c:pt idx="47">
                  <c:v>34.1</c:v>
                </c:pt>
                <c:pt idx="48">
                  <c:v>40</c:v>
                </c:pt>
                <c:pt idx="49">
                  <c:v>41.8</c:v>
                </c:pt>
                <c:pt idx="50">
                  <c:v>39.200000000000003</c:v>
                </c:pt>
                <c:pt idx="51">
                  <c:v>57.8</c:v>
                </c:pt>
                <c:pt idx="52">
                  <c:v>49.2</c:v>
                </c:pt>
                <c:pt idx="53">
                  <c:v>60.8</c:v>
                </c:pt>
                <c:pt idx="54">
                  <c:v>56.8</c:v>
                </c:pt>
                <c:pt idx="55">
                  <c:v>51.2</c:v>
                </c:pt>
                <c:pt idx="56">
                  <c:v>49.6</c:v>
                </c:pt>
                <c:pt idx="57">
                  <c:v>41.5</c:v>
                </c:pt>
                <c:pt idx="58">
                  <c:v>69.7</c:v>
                </c:pt>
                <c:pt idx="59">
                  <c:v>76.3</c:v>
                </c:pt>
                <c:pt idx="60">
                  <c:v>60.7</c:v>
                </c:pt>
                <c:pt idx="61">
                  <c:v>58.4</c:v>
                </c:pt>
                <c:pt idx="62">
                  <c:v>64.599999999999994</c:v>
                </c:pt>
                <c:pt idx="63">
                  <c:v>40.4</c:v>
                </c:pt>
                <c:pt idx="64">
                  <c:v>54.6</c:v>
                </c:pt>
                <c:pt idx="65">
                  <c:v>82.5</c:v>
                </c:pt>
                <c:pt idx="66">
                  <c:v>10.1</c:v>
                </c:pt>
                <c:pt idx="67">
                  <c:v>9.8000000000000007</c:v>
                </c:pt>
                <c:pt idx="68">
                  <c:v>22.3</c:v>
                </c:pt>
                <c:pt idx="69">
                  <c:v>59.6</c:v>
                </c:pt>
                <c:pt idx="70">
                  <c:v>21</c:v>
                </c:pt>
                <c:pt idx="71">
                  <c:v>71.599999999999994</c:v>
                </c:pt>
                <c:pt idx="72">
                  <c:v>31.2</c:v>
                </c:pt>
                <c:pt idx="73">
                  <c:v>38.299999999999997</c:v>
                </c:pt>
                <c:pt idx="74">
                  <c:v>47.1</c:v>
                </c:pt>
                <c:pt idx="75">
                  <c:v>76.900000000000006</c:v>
                </c:pt>
                <c:pt idx="76">
                  <c:v>27.9</c:v>
                </c:pt>
                <c:pt idx="77">
                  <c:v>68.900000000000006</c:v>
                </c:pt>
                <c:pt idx="78">
                  <c:v>57.9</c:v>
                </c:pt>
                <c:pt idx="79">
                  <c:v>57.1</c:v>
                </c:pt>
                <c:pt idx="80">
                  <c:v>67.5</c:v>
                </c:pt>
                <c:pt idx="81">
                  <c:v>71.2</c:v>
                </c:pt>
                <c:pt idx="82">
                  <c:v>73.2</c:v>
                </c:pt>
                <c:pt idx="83">
                  <c:v>48.1</c:v>
                </c:pt>
                <c:pt idx="84">
                  <c:v>51.3</c:v>
                </c:pt>
                <c:pt idx="85">
                  <c:v>59</c:v>
                </c:pt>
                <c:pt idx="86">
                  <c:v>43.9</c:v>
                </c:pt>
                <c:pt idx="87">
                  <c:v>81.099999999999994</c:v>
                </c:pt>
                <c:pt idx="88">
                  <c:v>43</c:v>
                </c:pt>
                <c:pt idx="89">
                  <c:v>83.3</c:v>
                </c:pt>
                <c:pt idx="90">
                  <c:v>9.9</c:v>
                </c:pt>
                <c:pt idx="91">
                  <c:v>28.3</c:v>
                </c:pt>
                <c:pt idx="92">
                  <c:v>20.5</c:v>
                </c:pt>
                <c:pt idx="93">
                  <c:v>13.1</c:v>
                </c:pt>
                <c:pt idx="94">
                  <c:v>59.1</c:v>
                </c:pt>
                <c:pt idx="95">
                  <c:v>71.7</c:v>
                </c:pt>
                <c:pt idx="96">
                  <c:v>50.6</c:v>
                </c:pt>
                <c:pt idx="97">
                  <c:v>60.6</c:v>
                </c:pt>
                <c:pt idx="98">
                  <c:v>53.6</c:v>
                </c:pt>
                <c:pt idx="99">
                  <c:v>58.7</c:v>
                </c:pt>
                <c:pt idx="100">
                  <c:v>83.6</c:v>
                </c:pt>
                <c:pt idx="101">
                  <c:v>81.599999999999994</c:v>
                </c:pt>
                <c:pt idx="102">
                  <c:v>30.3</c:v>
                </c:pt>
                <c:pt idx="103">
                  <c:v>82.8</c:v>
                </c:pt>
                <c:pt idx="104">
                  <c:v>56.2</c:v>
                </c:pt>
                <c:pt idx="105">
                  <c:v>73.900000000000006</c:v>
                </c:pt>
                <c:pt idx="106">
                  <c:v>94.6</c:v>
                </c:pt>
                <c:pt idx="107">
                  <c:v>80</c:v>
                </c:pt>
                <c:pt idx="108">
                  <c:v>60.9</c:v>
                </c:pt>
                <c:pt idx="109">
                  <c:v>78</c:v>
                </c:pt>
                <c:pt idx="110">
                  <c:v>65.8</c:v>
                </c:pt>
                <c:pt idx="111">
                  <c:v>62</c:v>
                </c:pt>
                <c:pt idx="112">
                  <c:v>89.5</c:v>
                </c:pt>
                <c:pt idx="113">
                  <c:v>85.7</c:v>
                </c:pt>
                <c:pt idx="114">
                  <c:v>26.7</c:v>
                </c:pt>
                <c:pt idx="115">
                  <c:v>30.8</c:v>
                </c:pt>
                <c:pt idx="116">
                  <c:v>28.2</c:v>
                </c:pt>
                <c:pt idx="117">
                  <c:v>31.5</c:v>
                </c:pt>
                <c:pt idx="118">
                  <c:v>42.4</c:v>
                </c:pt>
                <c:pt idx="119">
                  <c:v>62.4</c:v>
                </c:pt>
              </c:numCache>
            </c:numRef>
          </c:xVal>
          <c:yVal>
            <c:numRef>
              <c:f>'SAS DRILL'!$H$2:$H$121</c:f>
              <c:numCache>
                <c:formatCode>0</c:formatCode>
                <c:ptCount val="120"/>
                <c:pt idx="0">
                  <c:v>2299.5285548549809</c:v>
                </c:pt>
                <c:pt idx="1">
                  <c:v>2607.7638169180332</c:v>
                </c:pt>
                <c:pt idx="2">
                  <c:v>2582.3874098360652</c:v>
                </c:pt>
                <c:pt idx="3">
                  <c:v>2429.2908469104668</c:v>
                </c:pt>
                <c:pt idx="4">
                  <c:v>2031.1284808743171</c:v>
                </c:pt>
                <c:pt idx="5">
                  <c:v>2385.8836273392185</c:v>
                </c:pt>
                <c:pt idx="6">
                  <c:v>2412.6546255737708</c:v>
                </c:pt>
                <c:pt idx="7">
                  <c:v>2365.2207213114752</c:v>
                </c:pt>
                <c:pt idx="8">
                  <c:v>2687.0353363934428</c:v>
                </c:pt>
                <c:pt idx="9">
                  <c:v>2654.7082622950825</c:v>
                </c:pt>
                <c:pt idx="10">
                  <c:v>2812.4684590163938</c:v>
                </c:pt>
                <c:pt idx="11">
                  <c:v>2631.1725324590166</c:v>
                </c:pt>
                <c:pt idx="12">
                  <c:v>2165.3899750819669</c:v>
                </c:pt>
                <c:pt idx="13">
                  <c:v>2583.6784996721312</c:v>
                </c:pt>
                <c:pt idx="14">
                  <c:v>2031.9240393442628</c:v>
                </c:pt>
                <c:pt idx="15">
                  <c:v>2556.9683274941458</c:v>
                </c:pt>
                <c:pt idx="16">
                  <c:v>2566.7018281967216</c:v>
                </c:pt>
                <c:pt idx="17">
                  <c:v>2349.8799842622952</c:v>
                </c:pt>
                <c:pt idx="18">
                  <c:v>2246.7883016393444</c:v>
                </c:pt>
                <c:pt idx="19">
                  <c:v>2678.1676485245898</c:v>
                </c:pt>
                <c:pt idx="20">
                  <c:v>2786.237372852459</c:v>
                </c:pt>
                <c:pt idx="21">
                  <c:v>2356.5736778142077</c:v>
                </c:pt>
                <c:pt idx="22">
                  <c:v>2869.7371278688529</c:v>
                </c:pt>
                <c:pt idx="23">
                  <c:v>2693.9841049180327</c:v>
                </c:pt>
                <c:pt idx="24">
                  <c:v>2538.3526945573772</c:v>
                </c:pt>
                <c:pt idx="25">
                  <c:v>2821.2308584918028</c:v>
                </c:pt>
                <c:pt idx="26">
                  <c:v>2695.174026491803</c:v>
                </c:pt>
                <c:pt idx="27">
                  <c:v>2659.6333437578814</c:v>
                </c:pt>
                <c:pt idx="28">
                  <c:v>2966.9358688524594</c:v>
                </c:pt>
                <c:pt idx="29">
                  <c:v>2966.8044747540985</c:v>
                </c:pt>
                <c:pt idx="30">
                  <c:v>2546.9157812459016</c:v>
                </c:pt>
                <c:pt idx="31">
                  <c:v>2865.4974722736988</c:v>
                </c:pt>
                <c:pt idx="32">
                  <c:v>2763.6045365645055</c:v>
                </c:pt>
                <c:pt idx="33">
                  <c:v>3080.0565006414822</c:v>
                </c:pt>
                <c:pt idx="34">
                  <c:v>3127.3418172487527</c:v>
                </c:pt>
                <c:pt idx="35">
                  <c:v>2914.7923651603705</c:v>
                </c:pt>
                <c:pt idx="36">
                  <c:v>2563.4940983606562</c:v>
                </c:pt>
                <c:pt idx="37">
                  <c:v>2501.1126872131149</c:v>
                </c:pt>
                <c:pt idx="38">
                  <c:v>2571.8898003934423</c:v>
                </c:pt>
                <c:pt idx="39">
                  <c:v>2803.7589980327871</c:v>
                </c:pt>
                <c:pt idx="40">
                  <c:v>2999.3669791475413</c:v>
                </c:pt>
                <c:pt idx="41">
                  <c:v>2954.1049495081966</c:v>
                </c:pt>
                <c:pt idx="42">
                  <c:v>2623.5478662295081</c:v>
                </c:pt>
                <c:pt idx="43">
                  <c:v>2768.7501513442626</c:v>
                </c:pt>
                <c:pt idx="44">
                  <c:v>2661.6851619672134</c:v>
                </c:pt>
                <c:pt idx="45">
                  <c:v>3257.1402491803278</c:v>
                </c:pt>
                <c:pt idx="46">
                  <c:v>3035.6253796721307</c:v>
                </c:pt>
                <c:pt idx="47">
                  <c:v>3017.7545358688521</c:v>
                </c:pt>
                <c:pt idx="48">
                  <c:v>2958.0067829508193</c:v>
                </c:pt>
                <c:pt idx="49">
                  <c:v>2802.7446609836061</c:v>
                </c:pt>
                <c:pt idx="50">
                  <c:v>2728.4464821857928</c:v>
                </c:pt>
                <c:pt idx="51">
                  <c:v>3268.9023580327871</c:v>
                </c:pt>
                <c:pt idx="52">
                  <c:v>3298.4009043934425</c:v>
                </c:pt>
                <c:pt idx="53">
                  <c:v>2925.839508196721</c:v>
                </c:pt>
                <c:pt idx="54">
                  <c:v>2906.6524257923497</c:v>
                </c:pt>
                <c:pt idx="55">
                  <c:v>3118.0082329180332</c:v>
                </c:pt>
                <c:pt idx="56">
                  <c:v>3028.7939252459023</c:v>
                </c:pt>
                <c:pt idx="57">
                  <c:v>3041.8979158032794</c:v>
                </c:pt>
                <c:pt idx="58">
                  <c:v>3271.9575564590168</c:v>
                </c:pt>
                <c:pt idx="59">
                  <c:v>2904.0974982295083</c:v>
                </c:pt>
                <c:pt idx="60">
                  <c:v>2880.6880209836067</c:v>
                </c:pt>
                <c:pt idx="61">
                  <c:v>2889.1966457704921</c:v>
                </c:pt>
                <c:pt idx="62">
                  <c:v>2909.3167003278691</c:v>
                </c:pt>
                <c:pt idx="63">
                  <c:v>2922.4332590163935</c:v>
                </c:pt>
                <c:pt idx="64">
                  <c:v>2923.7493158469947</c:v>
                </c:pt>
                <c:pt idx="65">
                  <c:v>2913.4849189071042</c:v>
                </c:pt>
                <c:pt idx="66">
                  <c:v>3201.9567475409835</c:v>
                </c:pt>
                <c:pt idx="67">
                  <c:v>3100.8871194379385</c:v>
                </c:pt>
                <c:pt idx="68">
                  <c:v>3086.766863387978</c:v>
                </c:pt>
                <c:pt idx="69">
                  <c:v>3491.1495721967217</c:v>
                </c:pt>
                <c:pt idx="70">
                  <c:v>2903.1049967213116</c:v>
                </c:pt>
                <c:pt idx="71">
                  <c:v>3236.1201017704921</c:v>
                </c:pt>
                <c:pt idx="72">
                  <c:v>3127.8912590163936</c:v>
                </c:pt>
                <c:pt idx="73">
                  <c:v>3033.9673047799824</c:v>
                </c:pt>
                <c:pt idx="74">
                  <c:v>2920.7331336393449</c:v>
                </c:pt>
                <c:pt idx="75">
                  <c:v>3186.1461655081966</c:v>
                </c:pt>
                <c:pt idx="76">
                  <c:v>3044.8003077595631</c:v>
                </c:pt>
                <c:pt idx="77">
                  <c:v>3292.3480585792349</c:v>
                </c:pt>
                <c:pt idx="78">
                  <c:v>3141.1297433879777</c:v>
                </c:pt>
                <c:pt idx="79">
                  <c:v>2943.2768909289621</c:v>
                </c:pt>
                <c:pt idx="80">
                  <c:v>3102.8278347540986</c:v>
                </c:pt>
                <c:pt idx="81">
                  <c:v>3587.7242344918036</c:v>
                </c:pt>
                <c:pt idx="82">
                  <c:v>3231.3643971147535</c:v>
                </c:pt>
                <c:pt idx="83">
                  <c:v>3072.2961626229508</c:v>
                </c:pt>
                <c:pt idx="84">
                  <c:v>3123.4460987353632</c:v>
                </c:pt>
                <c:pt idx="85">
                  <c:v>3018.2599693989073</c:v>
                </c:pt>
                <c:pt idx="86">
                  <c:v>2974.3282150819673</c:v>
                </c:pt>
                <c:pt idx="87">
                  <c:v>3051.7593285245903</c:v>
                </c:pt>
                <c:pt idx="88">
                  <c:v>3118.5737988196715</c:v>
                </c:pt>
                <c:pt idx="89">
                  <c:v>3158.4348327868856</c:v>
                </c:pt>
                <c:pt idx="90">
                  <c:v>3005.5704211853722</c:v>
                </c:pt>
                <c:pt idx="91">
                  <c:v>3082.1513547540981</c:v>
                </c:pt>
                <c:pt idx="92">
                  <c:v>3152.7994859016394</c:v>
                </c:pt>
                <c:pt idx="93">
                  <c:v>3150.0200246557379</c:v>
                </c:pt>
                <c:pt idx="94">
                  <c:v>3168.7568230819675</c:v>
                </c:pt>
                <c:pt idx="95">
                  <c:v>2994.9151947540981</c:v>
                </c:pt>
                <c:pt idx="96">
                  <c:v>2963.3588179234976</c:v>
                </c:pt>
                <c:pt idx="97">
                  <c:v>2915.8308007868854</c:v>
                </c:pt>
                <c:pt idx="98">
                  <c:v>3092.8114150819674</c:v>
                </c:pt>
                <c:pt idx="99">
                  <c:v>3435.167307540984</c:v>
                </c:pt>
                <c:pt idx="100">
                  <c:v>3104.8562549508192</c:v>
                </c:pt>
                <c:pt idx="101">
                  <c:v>3105.8784629508204</c:v>
                </c:pt>
                <c:pt idx="102">
                  <c:v>3163.5074888331728</c:v>
                </c:pt>
                <c:pt idx="103">
                  <c:v>3548.6689573770491</c:v>
                </c:pt>
                <c:pt idx="104">
                  <c:v>3021.0679522622959</c:v>
                </c:pt>
                <c:pt idx="105">
                  <c:v>3447.1584472131149</c:v>
                </c:pt>
                <c:pt idx="106">
                  <c:v>3199.3586990163931</c:v>
                </c:pt>
                <c:pt idx="107">
                  <c:v>3314.7942330054652</c:v>
                </c:pt>
                <c:pt idx="108">
                  <c:v>3064.7197377049188</c:v>
                </c:pt>
                <c:pt idx="109">
                  <c:v>3112.5920454644815</c:v>
                </c:pt>
                <c:pt idx="110">
                  <c:v>3148.9688718688531</c:v>
                </c:pt>
                <c:pt idx="111">
                  <c:v>3053.5531436065576</c:v>
                </c:pt>
                <c:pt idx="112">
                  <c:v>3221.6560870819671</c:v>
                </c:pt>
                <c:pt idx="113">
                  <c:v>3118.1533377049186</c:v>
                </c:pt>
                <c:pt idx="114">
                  <c:v>3103.5327047667092</c:v>
                </c:pt>
                <c:pt idx="115">
                  <c:v>3269.364459016394</c:v>
                </c:pt>
                <c:pt idx="116">
                  <c:v>3021.9919003278692</c:v>
                </c:pt>
                <c:pt idx="117">
                  <c:v>3138.5784550819681</c:v>
                </c:pt>
                <c:pt idx="118">
                  <c:v>3206.0291182513661</c:v>
                </c:pt>
                <c:pt idx="119">
                  <c:v>2775.8465328961747</c:v>
                </c:pt>
              </c:numCache>
            </c:numRef>
          </c:yVal>
          <c:smooth val="0"/>
          <c:extLst>
            <c:ext xmlns:c16="http://schemas.microsoft.com/office/drawing/2014/chart" uri="{C3380CC4-5D6E-409C-BE32-E72D297353CC}">
              <c16:uniqueId val="{00000000-442E-4E14-BDDD-F0ED7036D600}"/>
            </c:ext>
          </c:extLst>
        </c:ser>
        <c:dLbls>
          <c:showLegendKey val="0"/>
          <c:showVal val="0"/>
          <c:showCatName val="0"/>
          <c:showSerName val="0"/>
          <c:showPercent val="0"/>
          <c:showBubbleSize val="0"/>
        </c:dLbls>
        <c:axId val="454641327"/>
        <c:axId val="454638927"/>
      </c:scatterChart>
      <c:valAx>
        <c:axId val="454641327"/>
        <c:scaling>
          <c:orientation val="minMax"/>
        </c:scaling>
        <c:delete val="1"/>
        <c:axPos val="b"/>
        <c:numFmt formatCode="General" sourceLinked="1"/>
        <c:majorTickMark val="none"/>
        <c:minorTickMark val="none"/>
        <c:tickLblPos val="nextTo"/>
        <c:crossAx val="454638927"/>
        <c:crosses val="autoZero"/>
        <c:crossBetween val="midCat"/>
        <c:minorUnit val="2"/>
      </c:valAx>
      <c:valAx>
        <c:axId val="454638927"/>
        <c:scaling>
          <c:orientation val="minMax"/>
          <c:max val="5000"/>
        </c:scaling>
        <c:delete val="1"/>
        <c:axPos val="l"/>
        <c:numFmt formatCode="0" sourceLinked="1"/>
        <c:majorTickMark val="none"/>
        <c:minorTickMark val="none"/>
        <c:tickLblPos val="nextTo"/>
        <c:crossAx val="454641327"/>
        <c:crosses val="autoZero"/>
        <c:crossBetween val="midCat"/>
        <c:majorUnit val="1000"/>
      </c:valAx>
      <c:spPr>
        <a:solidFill>
          <a:schemeClr val="bg1">
            <a:lumMod val="95000"/>
          </a:schemeClr>
        </a:solidFill>
        <a:ln w="25400">
          <a:solidFill>
            <a:srgbClr val="005643"/>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1273723313593"/>
          <c:y val="6.2708151064450282E-2"/>
          <c:w val="0.81962456864011757"/>
          <c:h val="0.76976049868766405"/>
        </c:manualLayout>
      </c:layout>
      <c:scatterChart>
        <c:scatterStyle val="lineMarker"/>
        <c:varyColors val="0"/>
        <c:ser>
          <c:idx val="0"/>
          <c:order val="0"/>
          <c:spPr>
            <a:ln w="19050" cap="rnd">
              <a:noFill/>
              <a:round/>
            </a:ln>
            <a:effectLst/>
          </c:spPr>
          <c:marker>
            <c:symbol val="circle"/>
            <c:size val="5"/>
            <c:spPr>
              <a:solidFill>
                <a:srgbClr val="FFC000"/>
              </a:solidFill>
              <a:ln w="9525">
                <a:solidFill>
                  <a:srgbClr val="FFC000"/>
                </a:solidFill>
              </a:ln>
              <a:effectLst/>
            </c:spPr>
          </c:marker>
          <c:xVal>
            <c:numRef>
              <c:f>'SAS Singulation'!$E$2:$E$121</c:f>
              <c:numCache>
                <c:formatCode>General</c:formatCode>
                <c:ptCount val="120"/>
                <c:pt idx="0">
                  <c:v>0.18</c:v>
                </c:pt>
                <c:pt idx="1">
                  <c:v>0.17</c:v>
                </c:pt>
                <c:pt idx="2">
                  <c:v>0.16</c:v>
                </c:pt>
                <c:pt idx="3">
                  <c:v>0.17</c:v>
                </c:pt>
                <c:pt idx="4">
                  <c:v>0.2</c:v>
                </c:pt>
                <c:pt idx="5">
                  <c:v>0.16</c:v>
                </c:pt>
                <c:pt idx="6">
                  <c:v>0.17</c:v>
                </c:pt>
                <c:pt idx="7">
                  <c:v>0.18</c:v>
                </c:pt>
                <c:pt idx="8">
                  <c:v>0.2</c:v>
                </c:pt>
                <c:pt idx="9">
                  <c:v>0.2</c:v>
                </c:pt>
                <c:pt idx="10">
                  <c:v>0.18</c:v>
                </c:pt>
                <c:pt idx="11">
                  <c:v>0.19</c:v>
                </c:pt>
                <c:pt idx="12">
                  <c:v>0.18</c:v>
                </c:pt>
                <c:pt idx="13">
                  <c:v>0.16</c:v>
                </c:pt>
                <c:pt idx="14">
                  <c:v>0.19</c:v>
                </c:pt>
                <c:pt idx="15">
                  <c:v>0.18</c:v>
                </c:pt>
                <c:pt idx="16">
                  <c:v>0.18</c:v>
                </c:pt>
                <c:pt idx="17">
                  <c:v>0.17</c:v>
                </c:pt>
                <c:pt idx="18">
                  <c:v>0.18</c:v>
                </c:pt>
                <c:pt idx="19">
                  <c:v>0.17</c:v>
                </c:pt>
                <c:pt idx="20">
                  <c:v>0.16</c:v>
                </c:pt>
                <c:pt idx="21">
                  <c:v>0.19</c:v>
                </c:pt>
                <c:pt idx="22">
                  <c:v>0.19</c:v>
                </c:pt>
                <c:pt idx="23">
                  <c:v>0.19</c:v>
                </c:pt>
                <c:pt idx="24">
                  <c:v>0.18</c:v>
                </c:pt>
                <c:pt idx="25">
                  <c:v>0.24</c:v>
                </c:pt>
                <c:pt idx="26">
                  <c:v>0.21</c:v>
                </c:pt>
                <c:pt idx="27">
                  <c:v>0.22</c:v>
                </c:pt>
                <c:pt idx="28">
                  <c:v>0.23</c:v>
                </c:pt>
                <c:pt idx="29">
                  <c:v>0.23</c:v>
                </c:pt>
                <c:pt idx="30">
                  <c:v>0.22</c:v>
                </c:pt>
                <c:pt idx="31">
                  <c:v>0.2</c:v>
                </c:pt>
                <c:pt idx="32">
                  <c:v>0.22</c:v>
                </c:pt>
                <c:pt idx="33">
                  <c:v>0.28000000000000003</c:v>
                </c:pt>
                <c:pt idx="34">
                  <c:v>0.26</c:v>
                </c:pt>
                <c:pt idx="35">
                  <c:v>0.28000000000000003</c:v>
                </c:pt>
                <c:pt idx="36">
                  <c:v>0.2</c:v>
                </c:pt>
                <c:pt idx="37">
                  <c:v>0.23</c:v>
                </c:pt>
                <c:pt idx="38">
                  <c:v>0.22</c:v>
                </c:pt>
                <c:pt idx="39">
                  <c:v>0.25</c:v>
                </c:pt>
                <c:pt idx="40">
                  <c:v>0.27</c:v>
                </c:pt>
                <c:pt idx="41">
                  <c:v>0.27</c:v>
                </c:pt>
                <c:pt idx="42">
                  <c:v>0.19</c:v>
                </c:pt>
                <c:pt idx="43">
                  <c:v>0.25</c:v>
                </c:pt>
                <c:pt idx="44">
                  <c:v>0.22</c:v>
                </c:pt>
                <c:pt idx="45">
                  <c:v>0.22</c:v>
                </c:pt>
                <c:pt idx="46">
                  <c:v>0.21</c:v>
                </c:pt>
                <c:pt idx="47">
                  <c:v>0.24</c:v>
                </c:pt>
                <c:pt idx="48">
                  <c:v>0.2</c:v>
                </c:pt>
                <c:pt idx="49">
                  <c:v>0.24</c:v>
                </c:pt>
                <c:pt idx="50">
                  <c:v>0.25</c:v>
                </c:pt>
                <c:pt idx="51">
                  <c:v>0.26</c:v>
                </c:pt>
                <c:pt idx="52">
                  <c:v>0.22</c:v>
                </c:pt>
                <c:pt idx="53">
                  <c:v>0.3</c:v>
                </c:pt>
                <c:pt idx="54">
                  <c:v>0.24</c:v>
                </c:pt>
                <c:pt idx="55">
                  <c:v>0.2</c:v>
                </c:pt>
                <c:pt idx="56">
                  <c:v>0.23</c:v>
                </c:pt>
                <c:pt idx="57">
                  <c:v>0.28000000000000003</c:v>
                </c:pt>
                <c:pt idx="58">
                  <c:v>0.24</c:v>
                </c:pt>
                <c:pt idx="59">
                  <c:v>0.28999999999999998</c:v>
                </c:pt>
                <c:pt idx="60">
                  <c:v>0.22</c:v>
                </c:pt>
                <c:pt idx="61">
                  <c:v>0.23</c:v>
                </c:pt>
                <c:pt idx="62">
                  <c:v>0.24</c:v>
                </c:pt>
                <c:pt idx="63">
                  <c:v>0.28999999999999998</c:v>
                </c:pt>
                <c:pt idx="64">
                  <c:v>0.27</c:v>
                </c:pt>
                <c:pt idx="65">
                  <c:v>0.23</c:v>
                </c:pt>
                <c:pt idx="66">
                  <c:v>0.18</c:v>
                </c:pt>
                <c:pt idx="67">
                  <c:v>0.24</c:v>
                </c:pt>
                <c:pt idx="68">
                  <c:v>0.25</c:v>
                </c:pt>
                <c:pt idx="69">
                  <c:v>0.26</c:v>
                </c:pt>
                <c:pt idx="70">
                  <c:v>0.21</c:v>
                </c:pt>
                <c:pt idx="71">
                  <c:v>0.25</c:v>
                </c:pt>
                <c:pt idx="72">
                  <c:v>0.24</c:v>
                </c:pt>
                <c:pt idx="73">
                  <c:v>0.23</c:v>
                </c:pt>
                <c:pt idx="74">
                  <c:v>0.21</c:v>
                </c:pt>
                <c:pt idx="75">
                  <c:v>0.31</c:v>
                </c:pt>
                <c:pt idx="76">
                  <c:v>0.28000000000000003</c:v>
                </c:pt>
                <c:pt idx="77">
                  <c:v>0.28999999999999998</c:v>
                </c:pt>
                <c:pt idx="78">
                  <c:v>0.28000000000000003</c:v>
                </c:pt>
                <c:pt idx="79">
                  <c:v>0.3</c:v>
                </c:pt>
                <c:pt idx="80">
                  <c:v>0.27</c:v>
                </c:pt>
                <c:pt idx="81">
                  <c:v>0.26</c:v>
                </c:pt>
                <c:pt idx="82">
                  <c:v>0.23</c:v>
                </c:pt>
                <c:pt idx="83">
                  <c:v>0.28000000000000003</c:v>
                </c:pt>
                <c:pt idx="84">
                  <c:v>0.23</c:v>
                </c:pt>
                <c:pt idx="85">
                  <c:v>0.3</c:v>
                </c:pt>
                <c:pt idx="86">
                  <c:v>0.27</c:v>
                </c:pt>
                <c:pt idx="87">
                  <c:v>0.31</c:v>
                </c:pt>
                <c:pt idx="88">
                  <c:v>0.3</c:v>
                </c:pt>
                <c:pt idx="89">
                  <c:v>0.28999999999999998</c:v>
                </c:pt>
                <c:pt idx="90">
                  <c:v>0.21</c:v>
                </c:pt>
                <c:pt idx="91">
                  <c:v>0.21</c:v>
                </c:pt>
                <c:pt idx="92">
                  <c:v>0.28000000000000003</c:v>
                </c:pt>
                <c:pt idx="93">
                  <c:v>0.24</c:v>
                </c:pt>
                <c:pt idx="94">
                  <c:v>0.26</c:v>
                </c:pt>
                <c:pt idx="95">
                  <c:v>0.31</c:v>
                </c:pt>
                <c:pt idx="96">
                  <c:v>0.21</c:v>
                </c:pt>
                <c:pt idx="97">
                  <c:v>0.25</c:v>
                </c:pt>
                <c:pt idx="98">
                  <c:v>0.25</c:v>
                </c:pt>
                <c:pt idx="99">
                  <c:v>0.24</c:v>
                </c:pt>
                <c:pt idx="100">
                  <c:v>0.25</c:v>
                </c:pt>
                <c:pt idx="101">
                  <c:v>0.28000000000000003</c:v>
                </c:pt>
                <c:pt idx="102">
                  <c:v>0.31</c:v>
                </c:pt>
                <c:pt idx="103">
                  <c:v>0.23</c:v>
                </c:pt>
                <c:pt idx="104">
                  <c:v>0.24</c:v>
                </c:pt>
                <c:pt idx="105">
                  <c:v>0.31</c:v>
                </c:pt>
                <c:pt idx="106">
                  <c:v>0.32</c:v>
                </c:pt>
                <c:pt idx="107">
                  <c:v>0.26</c:v>
                </c:pt>
                <c:pt idx="108">
                  <c:v>0.28999999999999998</c:v>
                </c:pt>
                <c:pt idx="109">
                  <c:v>0.25</c:v>
                </c:pt>
                <c:pt idx="110">
                  <c:v>0.28000000000000003</c:v>
                </c:pt>
                <c:pt idx="111">
                  <c:v>0.28999999999999998</c:v>
                </c:pt>
                <c:pt idx="112">
                  <c:v>0.3</c:v>
                </c:pt>
                <c:pt idx="113">
                  <c:v>0.25</c:v>
                </c:pt>
                <c:pt idx="114">
                  <c:v>0.23</c:v>
                </c:pt>
                <c:pt idx="115">
                  <c:v>0.22</c:v>
                </c:pt>
                <c:pt idx="116">
                  <c:v>0.25</c:v>
                </c:pt>
                <c:pt idx="117">
                  <c:v>0.24</c:v>
                </c:pt>
                <c:pt idx="118">
                  <c:v>0.23</c:v>
                </c:pt>
                <c:pt idx="119">
                  <c:v>0.26</c:v>
                </c:pt>
              </c:numCache>
            </c:numRef>
          </c:xVal>
          <c:yVal>
            <c:numRef>
              <c:f>'SAS Singulation'!$H$2:$H$121</c:f>
              <c:numCache>
                <c:formatCode>0</c:formatCode>
                <c:ptCount val="120"/>
                <c:pt idx="0">
                  <c:v>2473.3990693770493</c:v>
                </c:pt>
                <c:pt idx="1">
                  <c:v>2852.4782793442628</c:v>
                </c:pt>
                <c:pt idx="2">
                  <c:v>2439.3508595409835</c:v>
                </c:pt>
                <c:pt idx="3">
                  <c:v>2436.388504480874</c:v>
                </c:pt>
                <c:pt idx="4">
                  <c:v>2427.8455606557377</c:v>
                </c:pt>
                <c:pt idx="5">
                  <c:v>2846.3389377049184</c:v>
                </c:pt>
                <c:pt idx="6">
                  <c:v>2444.3837368978566</c:v>
                </c:pt>
                <c:pt idx="7">
                  <c:v>2644.6055795409839</c:v>
                </c:pt>
                <c:pt idx="8">
                  <c:v>2793.9284459016394</c:v>
                </c:pt>
                <c:pt idx="9">
                  <c:v>2530.542003060109</c:v>
                </c:pt>
                <c:pt idx="10">
                  <c:v>2479.0764369836061</c:v>
                </c:pt>
                <c:pt idx="11">
                  <c:v>2800.8693088524592</c:v>
                </c:pt>
                <c:pt idx="12">
                  <c:v>2351.2074137704917</c:v>
                </c:pt>
                <c:pt idx="13">
                  <c:v>2053.3421660327867</c:v>
                </c:pt>
                <c:pt idx="14">
                  <c:v>2247.4960524590165</c:v>
                </c:pt>
                <c:pt idx="15">
                  <c:v>2366.7123934426231</c:v>
                </c:pt>
                <c:pt idx="16">
                  <c:v>2316.2593447868853</c:v>
                </c:pt>
                <c:pt idx="17">
                  <c:v>2235.8111181639342</c:v>
                </c:pt>
                <c:pt idx="18">
                  <c:v>2662.4443278688527</c:v>
                </c:pt>
                <c:pt idx="19">
                  <c:v>2620.5675687868852</c:v>
                </c:pt>
                <c:pt idx="20">
                  <c:v>2500.4106491803277</c:v>
                </c:pt>
                <c:pt idx="21">
                  <c:v>2382.2908912412181</c:v>
                </c:pt>
                <c:pt idx="22">
                  <c:v>2829.0874638688529</c:v>
                </c:pt>
                <c:pt idx="23">
                  <c:v>3176.6385647213119</c:v>
                </c:pt>
                <c:pt idx="24">
                  <c:v>2996.5623816393449</c:v>
                </c:pt>
                <c:pt idx="25">
                  <c:v>3699.7025783606559</c:v>
                </c:pt>
                <c:pt idx="26">
                  <c:v>3789.4553075409831</c:v>
                </c:pt>
                <c:pt idx="27">
                  <c:v>3810.9441458360661</c:v>
                </c:pt>
                <c:pt idx="28">
                  <c:v>3591.866385836066</c:v>
                </c:pt>
                <c:pt idx="29">
                  <c:v>3061.5213387540989</c:v>
                </c:pt>
                <c:pt idx="30">
                  <c:v>4128.9304320000001</c:v>
                </c:pt>
                <c:pt idx="31">
                  <c:v>3565.9234780327865</c:v>
                </c:pt>
                <c:pt idx="32">
                  <c:v>3337.2547105573772</c:v>
                </c:pt>
                <c:pt idx="33">
                  <c:v>4382.0922019672134</c:v>
                </c:pt>
                <c:pt idx="34">
                  <c:v>3694.6706518032784</c:v>
                </c:pt>
                <c:pt idx="35">
                  <c:v>3646.9517429508196</c:v>
                </c:pt>
                <c:pt idx="36">
                  <c:v>2977.1724212459017</c:v>
                </c:pt>
                <c:pt idx="37">
                  <c:v>3766.6346281967212</c:v>
                </c:pt>
                <c:pt idx="38">
                  <c:v>3569.5777573770492</c:v>
                </c:pt>
                <c:pt idx="39">
                  <c:v>3477.0877377049183</c:v>
                </c:pt>
                <c:pt idx="40">
                  <c:v>3358.759544655738</c:v>
                </c:pt>
                <c:pt idx="41">
                  <c:v>3215.1975910819669</c:v>
                </c:pt>
                <c:pt idx="42">
                  <c:v>3524.0834077377049</c:v>
                </c:pt>
                <c:pt idx="43">
                  <c:v>3628.1338229508196</c:v>
                </c:pt>
                <c:pt idx="44">
                  <c:v>3505.2266407868856</c:v>
                </c:pt>
                <c:pt idx="45">
                  <c:v>3816.0174814426232</c:v>
                </c:pt>
                <c:pt idx="46">
                  <c:v>3319.1657421639343</c:v>
                </c:pt>
                <c:pt idx="47">
                  <c:v>3451.8543580327873</c:v>
                </c:pt>
                <c:pt idx="48">
                  <c:v>3201.8555677377053</c:v>
                </c:pt>
                <c:pt idx="49">
                  <c:v>3647.0088708196727</c:v>
                </c:pt>
                <c:pt idx="50">
                  <c:v>3862.1657547540985</c:v>
                </c:pt>
                <c:pt idx="51">
                  <c:v>3796.8065217049184</c:v>
                </c:pt>
                <c:pt idx="52">
                  <c:v>4001.818638688525</c:v>
                </c:pt>
                <c:pt idx="53">
                  <c:v>3447.6280382950822</c:v>
                </c:pt>
                <c:pt idx="54">
                  <c:v>3293.0468805245901</c:v>
                </c:pt>
                <c:pt idx="55">
                  <c:v>4156.4957712786891</c:v>
                </c:pt>
                <c:pt idx="56">
                  <c:v>3887.0963567213116</c:v>
                </c:pt>
                <c:pt idx="57">
                  <c:v>3875.4083756065579</c:v>
                </c:pt>
                <c:pt idx="58">
                  <c:v>3664.9843451803281</c:v>
                </c:pt>
                <c:pt idx="59">
                  <c:v>3467.1863354754105</c:v>
                </c:pt>
                <c:pt idx="60">
                  <c:v>3628.9549408524585</c:v>
                </c:pt>
                <c:pt idx="61">
                  <c:v>3921.1186685901635</c:v>
                </c:pt>
                <c:pt idx="62">
                  <c:v>3816.8088928524589</c:v>
                </c:pt>
                <c:pt idx="63">
                  <c:v>3120.8817647213118</c:v>
                </c:pt>
                <c:pt idx="64">
                  <c:v>3652.0109870163938</c:v>
                </c:pt>
                <c:pt idx="65">
                  <c:v>3394.8776876065567</c:v>
                </c:pt>
                <c:pt idx="66">
                  <c:v>3566.5766400000002</c:v>
                </c:pt>
                <c:pt idx="67">
                  <c:v>3982.3098523278682</c:v>
                </c:pt>
                <c:pt idx="68">
                  <c:v>3736.7339016393444</c:v>
                </c:pt>
                <c:pt idx="69">
                  <c:v>4260.0228952131138</c:v>
                </c:pt>
                <c:pt idx="70">
                  <c:v>3526.9717927868855</c:v>
                </c:pt>
                <c:pt idx="71">
                  <c:v>3727.7107451803281</c:v>
                </c:pt>
                <c:pt idx="72">
                  <c:v>3507.2626780327869</c:v>
                </c:pt>
                <c:pt idx="73">
                  <c:v>3728.3048750163939</c:v>
                </c:pt>
                <c:pt idx="74">
                  <c:v>3564.7790163934424</c:v>
                </c:pt>
                <c:pt idx="75">
                  <c:v>3827.6338622950825</c:v>
                </c:pt>
                <c:pt idx="76">
                  <c:v>3383.5343779672139</c:v>
                </c:pt>
                <c:pt idx="77">
                  <c:v>3249.5954234754095</c:v>
                </c:pt>
                <c:pt idx="78">
                  <c:v>3952.0728330491806</c:v>
                </c:pt>
                <c:pt idx="79">
                  <c:v>3641.0515766557373</c:v>
                </c:pt>
                <c:pt idx="80">
                  <c:v>3805.738273573771</c:v>
                </c:pt>
                <c:pt idx="81">
                  <c:v>3973.5334882622956</c:v>
                </c:pt>
                <c:pt idx="82">
                  <c:v>3746.5827462295078</c:v>
                </c:pt>
                <c:pt idx="83">
                  <c:v>3254.3789303606563</c:v>
                </c:pt>
                <c:pt idx="84">
                  <c:v>2937.1014106229504</c:v>
                </c:pt>
                <c:pt idx="85">
                  <c:v>3554.2789140983609</c:v>
                </c:pt>
                <c:pt idx="86">
                  <c:v>3081.0430740983606</c:v>
                </c:pt>
                <c:pt idx="87">
                  <c:v>3676.838758819672</c:v>
                </c:pt>
                <c:pt idx="88">
                  <c:v>3571.9618937704918</c:v>
                </c:pt>
                <c:pt idx="89">
                  <c:v>3362.9005534426233</c:v>
                </c:pt>
                <c:pt idx="91">
                  <c:v>3732.9192834098358</c:v>
                </c:pt>
                <c:pt idx="92">
                  <c:v>3778.0179273442623</c:v>
                </c:pt>
                <c:pt idx="93">
                  <c:v>3344.7498869508199</c:v>
                </c:pt>
                <c:pt idx="94">
                  <c:v>3879.7226722622954</c:v>
                </c:pt>
                <c:pt idx="95">
                  <c:v>3581.3963708852461</c:v>
                </c:pt>
                <c:pt idx="96">
                  <c:v>3240.5263108196723</c:v>
                </c:pt>
                <c:pt idx="97">
                  <c:v>3967.6790242622951</c:v>
                </c:pt>
                <c:pt idx="98">
                  <c:v>3658.3849337704924</c:v>
                </c:pt>
                <c:pt idx="99">
                  <c:v>3826.4056131147545</c:v>
                </c:pt>
                <c:pt idx="100">
                  <c:v>3643.9167297049189</c:v>
                </c:pt>
                <c:pt idx="101">
                  <c:v>3262.6872690710384</c:v>
                </c:pt>
                <c:pt idx="102">
                  <c:v>3583.3684249180337</c:v>
                </c:pt>
                <c:pt idx="103">
                  <c:v>3810.6459383606552</c:v>
                </c:pt>
                <c:pt idx="104">
                  <c:v>4124.0989377049182</c:v>
                </c:pt>
                <c:pt idx="105">
                  <c:v>4049.1616461639342</c:v>
                </c:pt>
                <c:pt idx="106">
                  <c:v>3664.4968540327868</c:v>
                </c:pt>
                <c:pt idx="107">
                  <c:v>3487.6263060983606</c:v>
                </c:pt>
                <c:pt idx="108">
                  <c:v>3127.0127276065568</c:v>
                </c:pt>
                <c:pt idx="109">
                  <c:v>3589.3588532459012</c:v>
                </c:pt>
                <c:pt idx="110">
                  <c:v>3652.902181770492</c:v>
                </c:pt>
                <c:pt idx="111">
                  <c:v>3712.5253959344268</c:v>
                </c:pt>
                <c:pt idx="112">
                  <c:v>3317.9694845901636</c:v>
                </c:pt>
                <c:pt idx="113">
                  <c:v>3536.036843016393</c:v>
                </c:pt>
                <c:pt idx="114">
                  <c:v>2945.5574777704919</c:v>
                </c:pt>
                <c:pt idx="115">
                  <c:v>3865.9053450491806</c:v>
                </c:pt>
                <c:pt idx="116">
                  <c:v>3833.3527428196726</c:v>
                </c:pt>
                <c:pt idx="117">
                  <c:v>3755.8945888524595</c:v>
                </c:pt>
                <c:pt idx="118">
                  <c:v>3551.5070699016392</c:v>
                </c:pt>
                <c:pt idx="119">
                  <c:v>3542.6217820327865</c:v>
                </c:pt>
              </c:numCache>
            </c:numRef>
          </c:yVal>
          <c:smooth val="0"/>
          <c:extLst>
            <c:ext xmlns:c16="http://schemas.microsoft.com/office/drawing/2014/chart" uri="{C3380CC4-5D6E-409C-BE32-E72D297353CC}">
              <c16:uniqueId val="{00000000-4D58-4C44-9D38-32869837B042}"/>
            </c:ext>
          </c:extLst>
        </c:ser>
        <c:dLbls>
          <c:showLegendKey val="0"/>
          <c:showVal val="0"/>
          <c:showCatName val="0"/>
          <c:showSerName val="0"/>
          <c:showPercent val="0"/>
          <c:showBubbleSize val="0"/>
        </c:dLbls>
        <c:axId val="252753295"/>
        <c:axId val="252755215"/>
      </c:scatterChart>
      <c:valAx>
        <c:axId val="25275329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52755215"/>
        <c:crosses val="autoZero"/>
        <c:crossBetween val="midCat"/>
        <c:majorUnit val="0.1"/>
      </c:valAx>
      <c:valAx>
        <c:axId val="252755215"/>
        <c:scaling>
          <c:orientation val="minMax"/>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2753295"/>
        <c:crosses val="autoZero"/>
        <c:crossBetween val="midCat"/>
      </c:valAx>
      <c:spPr>
        <a:solidFill>
          <a:schemeClr val="bg1">
            <a:lumMod val="95000"/>
          </a:schemeClr>
        </a:solidFill>
        <a:ln w="25400">
          <a:solidFill>
            <a:srgbClr val="FFCC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b="1" dirty="0">
                <a:solidFill>
                  <a:schemeClr val="bg1"/>
                </a:solidFill>
                <a:effectLst>
                  <a:outerShdw blurRad="38100" dist="38100" dir="2700000" algn="tl">
                    <a:srgbClr val="000000">
                      <a:alpha val="43137"/>
                    </a:srgbClr>
                  </a:outerShdw>
                </a:effectLst>
              </a:rPr>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CF66-425C-ABA4-B137A9139CA3}"/>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CF66-425C-ABA4-B137A9139CA3}"/>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CF66-425C-ABA4-B137A9139CA3}"/>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CF66-425C-ABA4-B137A9139CA3}"/>
            </c:ext>
          </c:extLst>
        </c:ser>
        <c:ser>
          <c:idx val="5"/>
          <c:order val="5"/>
          <c:tx>
            <c:strRef>
              <c:f>Sheet1!$B$9</c:f>
              <c:strCache>
                <c:ptCount val="1"/>
                <c:pt idx="0">
                  <c:v>450</c:v>
                </c:pt>
              </c:strCache>
            </c:strRef>
          </c:tx>
          <c:spPr>
            <a:solidFill>
              <a:schemeClr val="accent6"/>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CF66-425C-ABA4-B137A9139CA3}"/>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CF66-425C-ABA4-B137A9139CA3}"/>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9711286089239"/>
          <c:y val="7.407407407407407E-2"/>
          <c:w val="0.82994466316710402"/>
          <c:h val="0.75839457567804025"/>
        </c:manualLayout>
      </c:layout>
      <c:scatterChart>
        <c:scatterStyle val="lineMarker"/>
        <c:varyColors val="0"/>
        <c:ser>
          <c:idx val="0"/>
          <c:order val="0"/>
          <c:spPr>
            <a:ln w="19050" cap="rnd">
              <a:noFill/>
              <a:round/>
            </a:ln>
            <a:effectLst/>
          </c:spPr>
          <c:marker>
            <c:symbol val="circle"/>
            <c:size val="5"/>
            <c:spPr>
              <a:solidFill>
                <a:srgbClr val="FFC000"/>
              </a:solidFill>
              <a:ln w="9525">
                <a:solidFill>
                  <a:srgbClr val="FFC000"/>
                </a:solidFill>
              </a:ln>
              <a:effectLst/>
            </c:spPr>
          </c:marker>
          <c:xVal>
            <c:numRef>
              <c:f>'SAS Singulation'!$F$2:$F$121</c:f>
              <c:numCache>
                <c:formatCode>General</c:formatCode>
                <c:ptCount val="120"/>
                <c:pt idx="0">
                  <c:v>20.6</c:v>
                </c:pt>
                <c:pt idx="1">
                  <c:v>14</c:v>
                </c:pt>
                <c:pt idx="2">
                  <c:v>9</c:v>
                </c:pt>
                <c:pt idx="3">
                  <c:v>8.8000000000000007</c:v>
                </c:pt>
                <c:pt idx="4">
                  <c:v>23.5</c:v>
                </c:pt>
                <c:pt idx="5">
                  <c:v>13.6</c:v>
                </c:pt>
                <c:pt idx="6">
                  <c:v>8.6999999999999993</c:v>
                </c:pt>
                <c:pt idx="7">
                  <c:v>19.600000000000001</c:v>
                </c:pt>
                <c:pt idx="8">
                  <c:v>19.600000000000001</c:v>
                </c:pt>
                <c:pt idx="9">
                  <c:v>17.7</c:v>
                </c:pt>
                <c:pt idx="10">
                  <c:v>11.9</c:v>
                </c:pt>
                <c:pt idx="11">
                  <c:v>18.8</c:v>
                </c:pt>
                <c:pt idx="12">
                  <c:v>17.2</c:v>
                </c:pt>
                <c:pt idx="13">
                  <c:v>16.2</c:v>
                </c:pt>
                <c:pt idx="14">
                  <c:v>19.7</c:v>
                </c:pt>
                <c:pt idx="15">
                  <c:v>14.4</c:v>
                </c:pt>
                <c:pt idx="16">
                  <c:v>20.399999999999999</c:v>
                </c:pt>
                <c:pt idx="17">
                  <c:v>33.700000000000003</c:v>
                </c:pt>
                <c:pt idx="18">
                  <c:v>7.9</c:v>
                </c:pt>
                <c:pt idx="19">
                  <c:v>10.199999999999999</c:v>
                </c:pt>
                <c:pt idx="20">
                  <c:v>3.3</c:v>
                </c:pt>
                <c:pt idx="21">
                  <c:v>23.3</c:v>
                </c:pt>
                <c:pt idx="22">
                  <c:v>19.100000000000001</c:v>
                </c:pt>
                <c:pt idx="23">
                  <c:v>21.4</c:v>
                </c:pt>
                <c:pt idx="24">
                  <c:v>21</c:v>
                </c:pt>
                <c:pt idx="25">
                  <c:v>59.8</c:v>
                </c:pt>
                <c:pt idx="26">
                  <c:v>37.4</c:v>
                </c:pt>
                <c:pt idx="27">
                  <c:v>38.799999999999997</c:v>
                </c:pt>
                <c:pt idx="28">
                  <c:v>54.5</c:v>
                </c:pt>
                <c:pt idx="29">
                  <c:v>51.2</c:v>
                </c:pt>
                <c:pt idx="30">
                  <c:v>40</c:v>
                </c:pt>
                <c:pt idx="31">
                  <c:v>36.700000000000003</c:v>
                </c:pt>
                <c:pt idx="32">
                  <c:v>51</c:v>
                </c:pt>
                <c:pt idx="33">
                  <c:v>48.8</c:v>
                </c:pt>
                <c:pt idx="34">
                  <c:v>49.8</c:v>
                </c:pt>
                <c:pt idx="35">
                  <c:v>57</c:v>
                </c:pt>
                <c:pt idx="36">
                  <c:v>32.4</c:v>
                </c:pt>
                <c:pt idx="37">
                  <c:v>36.1</c:v>
                </c:pt>
                <c:pt idx="38">
                  <c:v>38.6</c:v>
                </c:pt>
                <c:pt idx="39">
                  <c:v>51.6</c:v>
                </c:pt>
                <c:pt idx="40">
                  <c:v>65</c:v>
                </c:pt>
                <c:pt idx="41">
                  <c:v>53.3</c:v>
                </c:pt>
                <c:pt idx="42">
                  <c:v>25.9</c:v>
                </c:pt>
                <c:pt idx="43">
                  <c:v>27.3</c:v>
                </c:pt>
                <c:pt idx="44">
                  <c:v>30.8</c:v>
                </c:pt>
                <c:pt idx="45">
                  <c:v>34.1</c:v>
                </c:pt>
                <c:pt idx="46">
                  <c:v>40.4</c:v>
                </c:pt>
                <c:pt idx="47">
                  <c:v>52.2</c:v>
                </c:pt>
                <c:pt idx="48">
                  <c:v>25.1</c:v>
                </c:pt>
                <c:pt idx="49">
                  <c:v>52.1</c:v>
                </c:pt>
                <c:pt idx="50">
                  <c:v>53.9</c:v>
                </c:pt>
                <c:pt idx="51">
                  <c:v>44.9</c:v>
                </c:pt>
                <c:pt idx="52">
                  <c:v>51.8</c:v>
                </c:pt>
                <c:pt idx="53">
                  <c:v>51</c:v>
                </c:pt>
                <c:pt idx="54">
                  <c:v>35.6</c:v>
                </c:pt>
                <c:pt idx="55">
                  <c:v>43.8</c:v>
                </c:pt>
                <c:pt idx="56">
                  <c:v>39.1</c:v>
                </c:pt>
                <c:pt idx="57">
                  <c:v>60.8</c:v>
                </c:pt>
                <c:pt idx="58">
                  <c:v>50.3</c:v>
                </c:pt>
                <c:pt idx="59">
                  <c:v>63.8</c:v>
                </c:pt>
                <c:pt idx="60">
                  <c:v>54</c:v>
                </c:pt>
                <c:pt idx="61">
                  <c:v>41.2</c:v>
                </c:pt>
                <c:pt idx="62">
                  <c:v>59.7</c:v>
                </c:pt>
                <c:pt idx="63">
                  <c:v>52.9</c:v>
                </c:pt>
                <c:pt idx="64">
                  <c:v>71.2</c:v>
                </c:pt>
                <c:pt idx="65">
                  <c:v>60.8</c:v>
                </c:pt>
                <c:pt idx="66">
                  <c:v>28.4</c:v>
                </c:pt>
                <c:pt idx="67">
                  <c:v>47</c:v>
                </c:pt>
                <c:pt idx="68">
                  <c:v>44.5</c:v>
                </c:pt>
                <c:pt idx="69">
                  <c:v>51.8</c:v>
                </c:pt>
                <c:pt idx="70">
                  <c:v>29.3</c:v>
                </c:pt>
                <c:pt idx="71">
                  <c:v>56.3</c:v>
                </c:pt>
                <c:pt idx="72">
                  <c:v>49.5</c:v>
                </c:pt>
                <c:pt idx="73">
                  <c:v>42.6</c:v>
                </c:pt>
                <c:pt idx="74">
                  <c:v>45.8</c:v>
                </c:pt>
                <c:pt idx="75">
                  <c:v>46.4</c:v>
                </c:pt>
                <c:pt idx="76">
                  <c:v>51.5</c:v>
                </c:pt>
                <c:pt idx="77">
                  <c:v>73.099999999999994</c:v>
                </c:pt>
                <c:pt idx="78">
                  <c:v>62.2</c:v>
                </c:pt>
                <c:pt idx="79">
                  <c:v>57.1</c:v>
                </c:pt>
                <c:pt idx="80">
                  <c:v>54</c:v>
                </c:pt>
                <c:pt idx="81">
                  <c:v>55.8</c:v>
                </c:pt>
                <c:pt idx="82">
                  <c:v>77.5</c:v>
                </c:pt>
                <c:pt idx="83">
                  <c:v>42.3</c:v>
                </c:pt>
                <c:pt idx="84">
                  <c:v>59.1</c:v>
                </c:pt>
                <c:pt idx="85">
                  <c:v>61.1</c:v>
                </c:pt>
                <c:pt idx="86">
                  <c:v>49.2</c:v>
                </c:pt>
                <c:pt idx="87">
                  <c:v>59</c:v>
                </c:pt>
                <c:pt idx="88">
                  <c:v>67.599999999999994</c:v>
                </c:pt>
                <c:pt idx="89">
                  <c:v>52.9</c:v>
                </c:pt>
                <c:pt idx="90">
                  <c:v>41.9</c:v>
                </c:pt>
                <c:pt idx="91">
                  <c:v>41.8</c:v>
                </c:pt>
                <c:pt idx="92">
                  <c:v>56.9</c:v>
                </c:pt>
                <c:pt idx="93">
                  <c:v>41.9</c:v>
                </c:pt>
                <c:pt idx="94">
                  <c:v>53.3</c:v>
                </c:pt>
                <c:pt idx="95">
                  <c:v>58.3</c:v>
                </c:pt>
                <c:pt idx="96">
                  <c:v>45.1</c:v>
                </c:pt>
                <c:pt idx="97">
                  <c:v>32.200000000000003</c:v>
                </c:pt>
                <c:pt idx="98">
                  <c:v>50.6</c:v>
                </c:pt>
                <c:pt idx="99">
                  <c:v>42.8</c:v>
                </c:pt>
                <c:pt idx="100">
                  <c:v>58.1</c:v>
                </c:pt>
                <c:pt idx="101">
                  <c:v>48.3</c:v>
                </c:pt>
                <c:pt idx="102">
                  <c:v>55.7</c:v>
                </c:pt>
                <c:pt idx="103">
                  <c:v>51.6</c:v>
                </c:pt>
                <c:pt idx="104">
                  <c:v>41.8</c:v>
                </c:pt>
                <c:pt idx="105">
                  <c:v>68.900000000000006</c:v>
                </c:pt>
                <c:pt idx="106">
                  <c:v>76.8</c:v>
                </c:pt>
                <c:pt idx="107">
                  <c:v>63.1</c:v>
                </c:pt>
                <c:pt idx="108">
                  <c:v>43.4</c:v>
                </c:pt>
                <c:pt idx="109">
                  <c:v>54.9</c:v>
                </c:pt>
                <c:pt idx="110">
                  <c:v>52.4</c:v>
                </c:pt>
                <c:pt idx="111">
                  <c:v>48.4</c:v>
                </c:pt>
                <c:pt idx="112">
                  <c:v>57.7</c:v>
                </c:pt>
                <c:pt idx="113">
                  <c:v>55</c:v>
                </c:pt>
                <c:pt idx="114">
                  <c:v>30.2</c:v>
                </c:pt>
                <c:pt idx="115">
                  <c:v>38.200000000000003</c:v>
                </c:pt>
                <c:pt idx="116">
                  <c:v>42.7</c:v>
                </c:pt>
                <c:pt idx="117">
                  <c:v>27.6</c:v>
                </c:pt>
                <c:pt idx="118">
                  <c:v>34.9</c:v>
                </c:pt>
                <c:pt idx="119">
                  <c:v>49.3</c:v>
                </c:pt>
              </c:numCache>
            </c:numRef>
          </c:xVal>
          <c:yVal>
            <c:numRef>
              <c:f>'SAS Singulation'!$H$2:$H$121</c:f>
              <c:numCache>
                <c:formatCode>0</c:formatCode>
                <c:ptCount val="120"/>
                <c:pt idx="0">
                  <c:v>2473.3990693770493</c:v>
                </c:pt>
                <c:pt idx="1">
                  <c:v>2852.4782793442628</c:v>
                </c:pt>
                <c:pt idx="2">
                  <c:v>2439.3508595409835</c:v>
                </c:pt>
                <c:pt idx="3">
                  <c:v>2436.388504480874</c:v>
                </c:pt>
                <c:pt idx="4">
                  <c:v>2427.8455606557377</c:v>
                </c:pt>
                <c:pt idx="5">
                  <c:v>2846.3389377049184</c:v>
                </c:pt>
                <c:pt idx="6">
                  <c:v>2444.3837368978566</c:v>
                </c:pt>
                <c:pt idx="7">
                  <c:v>2644.6055795409839</c:v>
                </c:pt>
                <c:pt idx="8">
                  <c:v>2793.9284459016394</c:v>
                </c:pt>
                <c:pt idx="9">
                  <c:v>2530.542003060109</c:v>
                </c:pt>
                <c:pt idx="10">
                  <c:v>2479.0764369836061</c:v>
                </c:pt>
                <c:pt idx="11">
                  <c:v>2800.8693088524592</c:v>
                </c:pt>
                <c:pt idx="12">
                  <c:v>2351.2074137704917</c:v>
                </c:pt>
                <c:pt idx="13">
                  <c:v>2053.3421660327867</c:v>
                </c:pt>
                <c:pt idx="14">
                  <c:v>2247.4960524590165</c:v>
                </c:pt>
                <c:pt idx="15">
                  <c:v>2366.7123934426231</c:v>
                </c:pt>
                <c:pt idx="16">
                  <c:v>2316.2593447868853</c:v>
                </c:pt>
                <c:pt idx="17">
                  <c:v>2235.8111181639342</c:v>
                </c:pt>
                <c:pt idx="18">
                  <c:v>2662.4443278688527</c:v>
                </c:pt>
                <c:pt idx="19">
                  <c:v>2620.5675687868852</c:v>
                </c:pt>
                <c:pt idx="20">
                  <c:v>2500.4106491803277</c:v>
                </c:pt>
                <c:pt idx="21">
                  <c:v>2382.2908912412181</c:v>
                </c:pt>
                <c:pt idx="22">
                  <c:v>2829.0874638688529</c:v>
                </c:pt>
                <c:pt idx="23">
                  <c:v>3176.6385647213119</c:v>
                </c:pt>
                <c:pt idx="24">
                  <c:v>2996.5623816393449</c:v>
                </c:pt>
                <c:pt idx="25">
                  <c:v>3699.7025783606559</c:v>
                </c:pt>
                <c:pt idx="26">
                  <c:v>3789.4553075409831</c:v>
                </c:pt>
                <c:pt idx="27">
                  <c:v>3810.9441458360661</c:v>
                </c:pt>
                <c:pt idx="28">
                  <c:v>3591.866385836066</c:v>
                </c:pt>
                <c:pt idx="29">
                  <c:v>3061.5213387540989</c:v>
                </c:pt>
                <c:pt idx="30">
                  <c:v>4128.9304320000001</c:v>
                </c:pt>
                <c:pt idx="31">
                  <c:v>3565.9234780327865</c:v>
                </c:pt>
                <c:pt idx="32">
                  <c:v>3337.2547105573772</c:v>
                </c:pt>
                <c:pt idx="33">
                  <c:v>4382.0922019672134</c:v>
                </c:pt>
                <c:pt idx="34">
                  <c:v>3694.6706518032784</c:v>
                </c:pt>
                <c:pt idx="35">
                  <c:v>3646.9517429508196</c:v>
                </c:pt>
                <c:pt idx="36">
                  <c:v>2977.1724212459017</c:v>
                </c:pt>
                <c:pt idx="37">
                  <c:v>3766.6346281967212</c:v>
                </c:pt>
                <c:pt idx="38">
                  <c:v>3569.5777573770492</c:v>
                </c:pt>
                <c:pt idx="39">
                  <c:v>3477.0877377049183</c:v>
                </c:pt>
                <c:pt idx="40">
                  <c:v>3358.759544655738</c:v>
                </c:pt>
                <c:pt idx="41">
                  <c:v>3215.1975910819669</c:v>
                </c:pt>
                <c:pt idx="42">
                  <c:v>3524.0834077377049</c:v>
                </c:pt>
                <c:pt idx="43">
                  <c:v>3628.1338229508196</c:v>
                </c:pt>
                <c:pt idx="44">
                  <c:v>3505.2266407868856</c:v>
                </c:pt>
                <c:pt idx="45">
                  <c:v>3816.0174814426232</c:v>
                </c:pt>
                <c:pt idx="46">
                  <c:v>3319.1657421639343</c:v>
                </c:pt>
                <c:pt idx="47">
                  <c:v>3451.8543580327873</c:v>
                </c:pt>
                <c:pt idx="48">
                  <c:v>3201.8555677377053</c:v>
                </c:pt>
                <c:pt idx="49">
                  <c:v>3647.0088708196727</c:v>
                </c:pt>
                <c:pt idx="50">
                  <c:v>3862.1657547540985</c:v>
                </c:pt>
                <c:pt idx="51">
                  <c:v>3796.8065217049184</c:v>
                </c:pt>
                <c:pt idx="52">
                  <c:v>4001.818638688525</c:v>
                </c:pt>
                <c:pt idx="53">
                  <c:v>3447.6280382950822</c:v>
                </c:pt>
                <c:pt idx="54">
                  <c:v>3293.0468805245901</c:v>
                </c:pt>
                <c:pt idx="55">
                  <c:v>4156.4957712786891</c:v>
                </c:pt>
                <c:pt idx="56">
                  <c:v>3887.0963567213116</c:v>
                </c:pt>
                <c:pt idx="57">
                  <c:v>3875.4083756065579</c:v>
                </c:pt>
                <c:pt idx="58">
                  <c:v>3664.9843451803281</c:v>
                </c:pt>
                <c:pt idx="59">
                  <c:v>3467.1863354754105</c:v>
                </c:pt>
                <c:pt idx="60">
                  <c:v>3628.9549408524585</c:v>
                </c:pt>
                <c:pt idx="61">
                  <c:v>3921.1186685901635</c:v>
                </c:pt>
                <c:pt idx="62">
                  <c:v>3816.8088928524589</c:v>
                </c:pt>
                <c:pt idx="63">
                  <c:v>3120.8817647213118</c:v>
                </c:pt>
                <c:pt idx="64">
                  <c:v>3652.0109870163938</c:v>
                </c:pt>
                <c:pt idx="65">
                  <c:v>3394.8776876065567</c:v>
                </c:pt>
                <c:pt idx="66">
                  <c:v>3566.5766400000002</c:v>
                </c:pt>
                <c:pt idx="67">
                  <c:v>3982.3098523278682</c:v>
                </c:pt>
                <c:pt idx="68">
                  <c:v>3736.7339016393444</c:v>
                </c:pt>
                <c:pt idx="69">
                  <c:v>4260.0228952131138</c:v>
                </c:pt>
                <c:pt idx="70">
                  <c:v>3526.9717927868855</c:v>
                </c:pt>
                <c:pt idx="71">
                  <c:v>3727.7107451803281</c:v>
                </c:pt>
                <c:pt idx="72">
                  <c:v>3507.2626780327869</c:v>
                </c:pt>
                <c:pt idx="73">
                  <c:v>3728.3048750163939</c:v>
                </c:pt>
                <c:pt idx="74">
                  <c:v>3564.7790163934424</c:v>
                </c:pt>
                <c:pt idx="75">
                  <c:v>3827.6338622950825</c:v>
                </c:pt>
                <c:pt idx="76">
                  <c:v>3383.5343779672139</c:v>
                </c:pt>
                <c:pt idx="77">
                  <c:v>3249.5954234754095</c:v>
                </c:pt>
                <c:pt idx="78">
                  <c:v>3952.0728330491806</c:v>
                </c:pt>
                <c:pt idx="79">
                  <c:v>3641.0515766557373</c:v>
                </c:pt>
                <c:pt idx="80">
                  <c:v>3805.738273573771</c:v>
                </c:pt>
                <c:pt idx="81">
                  <c:v>3973.5334882622956</c:v>
                </c:pt>
                <c:pt idx="82">
                  <c:v>3746.5827462295078</c:v>
                </c:pt>
                <c:pt idx="83">
                  <c:v>3254.3789303606563</c:v>
                </c:pt>
                <c:pt idx="84">
                  <c:v>2937.1014106229504</c:v>
                </c:pt>
                <c:pt idx="85">
                  <c:v>3554.2789140983609</c:v>
                </c:pt>
                <c:pt idx="86">
                  <c:v>3081.0430740983606</c:v>
                </c:pt>
                <c:pt idx="87">
                  <c:v>3676.838758819672</c:v>
                </c:pt>
                <c:pt idx="88">
                  <c:v>3571.9618937704918</c:v>
                </c:pt>
                <c:pt idx="89">
                  <c:v>3362.9005534426233</c:v>
                </c:pt>
                <c:pt idx="91">
                  <c:v>3732.9192834098358</c:v>
                </c:pt>
                <c:pt idx="92">
                  <c:v>3778.0179273442623</c:v>
                </c:pt>
                <c:pt idx="93">
                  <c:v>3344.7498869508199</c:v>
                </c:pt>
                <c:pt idx="94">
                  <c:v>3879.7226722622954</c:v>
                </c:pt>
                <c:pt idx="95">
                  <c:v>3581.3963708852461</c:v>
                </c:pt>
                <c:pt idx="96">
                  <c:v>3240.5263108196723</c:v>
                </c:pt>
                <c:pt idx="97">
                  <c:v>3967.6790242622951</c:v>
                </c:pt>
                <c:pt idx="98">
                  <c:v>3658.3849337704924</c:v>
                </c:pt>
                <c:pt idx="99">
                  <c:v>3826.4056131147545</c:v>
                </c:pt>
                <c:pt idx="100">
                  <c:v>3643.9167297049189</c:v>
                </c:pt>
                <c:pt idx="101">
                  <c:v>3262.6872690710384</c:v>
                </c:pt>
                <c:pt idx="102">
                  <c:v>3583.3684249180337</c:v>
                </c:pt>
                <c:pt idx="103">
                  <c:v>3810.6459383606552</c:v>
                </c:pt>
                <c:pt idx="104">
                  <c:v>4124.0989377049182</c:v>
                </c:pt>
                <c:pt idx="105">
                  <c:v>4049.1616461639342</c:v>
                </c:pt>
                <c:pt idx="106">
                  <c:v>3664.4968540327868</c:v>
                </c:pt>
                <c:pt idx="107">
                  <c:v>3487.6263060983606</c:v>
                </c:pt>
                <c:pt idx="108">
                  <c:v>3127.0127276065568</c:v>
                </c:pt>
                <c:pt idx="109">
                  <c:v>3589.3588532459012</c:v>
                </c:pt>
                <c:pt idx="110">
                  <c:v>3652.902181770492</c:v>
                </c:pt>
                <c:pt idx="111">
                  <c:v>3712.5253959344268</c:v>
                </c:pt>
                <c:pt idx="112">
                  <c:v>3317.9694845901636</c:v>
                </c:pt>
                <c:pt idx="113">
                  <c:v>3536.036843016393</c:v>
                </c:pt>
                <c:pt idx="114">
                  <c:v>2945.5574777704919</c:v>
                </c:pt>
                <c:pt idx="115">
                  <c:v>3865.9053450491806</c:v>
                </c:pt>
                <c:pt idx="116">
                  <c:v>3833.3527428196726</c:v>
                </c:pt>
                <c:pt idx="117">
                  <c:v>3755.8945888524595</c:v>
                </c:pt>
                <c:pt idx="118">
                  <c:v>3551.5070699016392</c:v>
                </c:pt>
                <c:pt idx="119">
                  <c:v>3542.6217820327865</c:v>
                </c:pt>
              </c:numCache>
            </c:numRef>
          </c:yVal>
          <c:smooth val="0"/>
          <c:extLst>
            <c:ext xmlns:c16="http://schemas.microsoft.com/office/drawing/2014/chart" uri="{C3380CC4-5D6E-409C-BE32-E72D297353CC}">
              <c16:uniqueId val="{00000000-295C-4340-8A07-E23347DF44C9}"/>
            </c:ext>
          </c:extLst>
        </c:ser>
        <c:dLbls>
          <c:showLegendKey val="0"/>
          <c:showVal val="0"/>
          <c:showCatName val="0"/>
          <c:showSerName val="0"/>
          <c:showPercent val="0"/>
          <c:showBubbleSize val="0"/>
        </c:dLbls>
        <c:axId val="2114718319"/>
        <c:axId val="2114719279"/>
      </c:scatterChart>
      <c:valAx>
        <c:axId val="2114718319"/>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4719279"/>
        <c:crosses val="autoZero"/>
        <c:crossBetween val="midCat"/>
        <c:majorUnit val="20"/>
      </c:valAx>
      <c:valAx>
        <c:axId val="2114719279"/>
        <c:scaling>
          <c:orientation val="minMax"/>
        </c:scaling>
        <c:delete val="1"/>
        <c:axPos val="l"/>
        <c:numFmt formatCode="0" sourceLinked="1"/>
        <c:majorTickMark val="none"/>
        <c:minorTickMark val="none"/>
        <c:tickLblPos val="nextTo"/>
        <c:crossAx val="2114718319"/>
        <c:crosses val="autoZero"/>
        <c:crossBetween val="midCat"/>
      </c:valAx>
      <c:spPr>
        <a:solidFill>
          <a:schemeClr val="bg1">
            <a:lumMod val="95000"/>
          </a:schemeClr>
        </a:solidFill>
        <a:ln w="25400">
          <a:solidFill>
            <a:srgbClr val="FFCC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baseline="0">
                <a:solidFill>
                  <a:schemeClr val="tx1"/>
                </a:solidFill>
                <a:effectLst/>
                <a:latin typeface="+mn-lt"/>
                <a:ea typeface="+mn-ea"/>
                <a:cs typeface="+mn-cs"/>
              </a:defRPr>
            </a:pPr>
            <a:r>
              <a:rPr lang="en-US" b="0" dirty="0">
                <a:solidFill>
                  <a:schemeClr val="tx1"/>
                </a:solidFill>
              </a:rPr>
              <a:t>DRILL</a:t>
            </a:r>
          </a:p>
        </c:rich>
      </c:tx>
      <c:overlay val="0"/>
      <c:spPr>
        <a:noFill/>
        <a:ln>
          <a:noFill/>
        </a:ln>
        <a:effectLst/>
      </c:spPr>
      <c:txPr>
        <a:bodyPr rot="0" spcFirstLastPara="1" vertOverflow="ellipsis" vert="horz" wrap="square" anchor="ctr" anchorCtr="1"/>
        <a:lstStyle/>
        <a:p>
          <a:pPr>
            <a:defRPr sz="2160" b="0" i="0" u="none" strike="noStrike" kern="1200" baseline="0">
              <a:solidFill>
                <a:schemeClr val="tx1"/>
              </a:solidFill>
              <a:effectLst/>
              <a:latin typeface="+mn-lt"/>
              <a:ea typeface="+mn-ea"/>
              <a:cs typeface="+mn-cs"/>
            </a:defRPr>
          </a:pPr>
          <a:endParaRPr lang="en-US"/>
        </a:p>
      </c:txPr>
    </c:title>
    <c:autoTitleDeleted val="0"/>
    <c:plotArea>
      <c:layout/>
      <c:barChart>
        <c:barDir val="col"/>
        <c:grouping val="clustered"/>
        <c:varyColors val="0"/>
        <c:ser>
          <c:idx val="0"/>
          <c:order val="0"/>
          <c:spPr>
            <a:solidFill>
              <a:srgbClr val="005643"/>
            </a:solidFill>
            <a:ln>
              <a:solidFill>
                <a:srgbClr val="005643"/>
              </a:solid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Sheet1!$B$27:$B$31</c:f>
              <c:numCache>
                <c:formatCode>General</c:formatCode>
                <c:ptCount val="5"/>
                <c:pt idx="0">
                  <c:v>150</c:v>
                </c:pt>
                <c:pt idx="1">
                  <c:v>225</c:v>
                </c:pt>
                <c:pt idx="2">
                  <c:v>300</c:v>
                </c:pt>
                <c:pt idx="3">
                  <c:v>375</c:v>
                </c:pt>
                <c:pt idx="4">
                  <c:v>450</c:v>
                </c:pt>
              </c:numCache>
            </c:numRef>
          </c:cat>
          <c:val>
            <c:numRef>
              <c:f>Sheet1!$G$27:$G$31</c:f>
              <c:numCache>
                <c:formatCode>0</c:formatCode>
                <c:ptCount val="5"/>
                <c:pt idx="0">
                  <c:v>418.38</c:v>
                </c:pt>
                <c:pt idx="1">
                  <c:v>462.78</c:v>
                </c:pt>
                <c:pt idx="2">
                  <c:v>485.30999999999995</c:v>
                </c:pt>
                <c:pt idx="3">
                  <c:v>485.11499999999995</c:v>
                </c:pt>
                <c:pt idx="4">
                  <c:v>476.59500000000003</c:v>
                </c:pt>
              </c:numCache>
            </c:numRef>
          </c:val>
          <c:extLst>
            <c:ext xmlns:c16="http://schemas.microsoft.com/office/drawing/2014/chart" uri="{C3380CC4-5D6E-409C-BE32-E72D297353CC}">
              <c16:uniqueId val="{00000000-6F7A-40D7-868D-4D5C92FBFC44}"/>
            </c:ext>
          </c:extLst>
        </c:ser>
        <c:dLbls>
          <c:dLblPos val="inEnd"/>
          <c:showLegendKey val="0"/>
          <c:showVal val="1"/>
          <c:showCatName val="0"/>
          <c:showSerName val="0"/>
          <c:showPercent val="0"/>
          <c:showBubbleSize val="0"/>
        </c:dLbls>
        <c:gapWidth val="41"/>
        <c:axId val="1788726095"/>
        <c:axId val="1788728495"/>
      </c:barChart>
      <c:catAx>
        <c:axId val="1788726095"/>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r>
                  <a:rPr lang="en-US">
                    <a:solidFill>
                      <a:schemeClr val="tx1"/>
                    </a:solidFill>
                    <a:effectLst>
                      <a:outerShdw blurRad="38100" dist="38100" dir="2700000" algn="tl">
                        <a:srgbClr val="000000">
                          <a:alpha val="43137"/>
                        </a:srgbClr>
                      </a:outerShdw>
                    </a:effectLst>
                  </a:rPr>
                  <a:t>Plant density (1000 pls/a)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latin typeface="+mn-lt"/>
                <a:ea typeface="+mn-ea"/>
                <a:cs typeface="+mn-cs"/>
              </a:defRPr>
            </a:pPr>
            <a:endParaRPr lang="en-US"/>
          </a:p>
        </c:txPr>
        <c:crossAx val="1788728495"/>
        <c:crosses val="autoZero"/>
        <c:auto val="1"/>
        <c:lblAlgn val="ctr"/>
        <c:lblOffset val="100"/>
        <c:noMultiLvlLbl val="0"/>
      </c:catAx>
      <c:valAx>
        <c:axId val="1788728495"/>
        <c:scaling>
          <c:orientation val="minMax"/>
        </c:scaling>
        <c:delete val="1"/>
        <c:axPos val="l"/>
        <c:title>
          <c:tx>
            <c:rich>
              <a:bodyPr rot="-54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r>
                  <a:rPr lang="en-US">
                    <a:solidFill>
                      <a:schemeClr val="tx1"/>
                    </a:solidFill>
                    <a:effectLst>
                      <a:outerShdw blurRad="38100" dist="38100" dir="2700000" algn="tl">
                        <a:srgbClr val="000000">
                          <a:alpha val="43137"/>
                        </a:srgbClr>
                      </a:outerShdw>
                    </a:effectLst>
                  </a:rPr>
                  <a:t>ROI ($/a)</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title>
        <c:numFmt formatCode="0" sourceLinked="1"/>
        <c:majorTickMark val="none"/>
        <c:minorTickMark val="none"/>
        <c:tickLblPos val="nextTo"/>
        <c:crossAx val="178872609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800"/>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baseline="0">
                <a:solidFill>
                  <a:schemeClr val="tx1"/>
                </a:solidFill>
                <a:effectLst/>
                <a:latin typeface="+mn-lt"/>
                <a:ea typeface="+mn-ea"/>
                <a:cs typeface="+mn-cs"/>
              </a:defRPr>
            </a:pPr>
            <a:r>
              <a:rPr lang="en-US" b="0" dirty="0">
                <a:solidFill>
                  <a:schemeClr val="tx1"/>
                </a:solidFill>
                <a:effectLst/>
              </a:rPr>
              <a:t>SINGULATION</a:t>
            </a:r>
          </a:p>
        </c:rich>
      </c:tx>
      <c:overlay val="0"/>
      <c:spPr>
        <a:noFill/>
        <a:ln>
          <a:noFill/>
        </a:ln>
        <a:effectLst/>
      </c:spPr>
      <c:txPr>
        <a:bodyPr rot="0" spcFirstLastPara="1" vertOverflow="ellipsis" vert="horz" wrap="square" anchor="ctr" anchorCtr="1"/>
        <a:lstStyle/>
        <a:p>
          <a:pPr>
            <a:defRPr sz="2160" b="0" i="0" u="none" strike="noStrike" kern="1200" baseline="0">
              <a:solidFill>
                <a:schemeClr val="tx1"/>
              </a:solidFill>
              <a:effectLst/>
              <a:latin typeface="+mn-lt"/>
              <a:ea typeface="+mn-ea"/>
              <a:cs typeface="+mn-cs"/>
            </a:defRPr>
          </a:pPr>
          <a:endParaRPr lang="en-US"/>
        </a:p>
      </c:txPr>
    </c:title>
    <c:autoTitleDeleted val="0"/>
    <c:plotArea>
      <c:layout/>
      <c:barChart>
        <c:barDir val="col"/>
        <c:grouping val="clustered"/>
        <c:varyColors val="0"/>
        <c:ser>
          <c:idx val="0"/>
          <c:order val="0"/>
          <c:spPr>
            <a:solidFill>
              <a:srgbClr val="FFC82E"/>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Sheet1!$B$38:$B$42</c:f>
              <c:numCache>
                <c:formatCode>General</c:formatCode>
                <c:ptCount val="5"/>
                <c:pt idx="0">
                  <c:v>150</c:v>
                </c:pt>
                <c:pt idx="1">
                  <c:v>225</c:v>
                </c:pt>
                <c:pt idx="2">
                  <c:v>300</c:v>
                </c:pt>
                <c:pt idx="3">
                  <c:v>375</c:v>
                </c:pt>
                <c:pt idx="4">
                  <c:v>450</c:v>
                </c:pt>
              </c:numCache>
            </c:numRef>
          </c:cat>
          <c:val>
            <c:numRef>
              <c:f>Sheet1!$G$38:$G$42</c:f>
              <c:numCache>
                <c:formatCode>0</c:formatCode>
                <c:ptCount val="5"/>
                <c:pt idx="0">
                  <c:v>425.84999999999997</c:v>
                </c:pt>
                <c:pt idx="1">
                  <c:v>600.25499999999988</c:v>
                </c:pt>
                <c:pt idx="2">
                  <c:v>604.78499999999997</c:v>
                </c:pt>
                <c:pt idx="3">
                  <c:v>568.5</c:v>
                </c:pt>
                <c:pt idx="4">
                  <c:v>560.6099999999999</c:v>
                </c:pt>
              </c:numCache>
            </c:numRef>
          </c:val>
          <c:extLst>
            <c:ext xmlns:c16="http://schemas.microsoft.com/office/drawing/2014/chart" uri="{C3380CC4-5D6E-409C-BE32-E72D297353CC}">
              <c16:uniqueId val="{00000000-E55C-4919-8123-982BA855659C}"/>
            </c:ext>
          </c:extLst>
        </c:ser>
        <c:dLbls>
          <c:dLblPos val="inEnd"/>
          <c:showLegendKey val="0"/>
          <c:showVal val="1"/>
          <c:showCatName val="0"/>
          <c:showSerName val="0"/>
          <c:showPercent val="0"/>
          <c:showBubbleSize val="0"/>
        </c:dLbls>
        <c:gapWidth val="41"/>
        <c:axId val="1788726095"/>
        <c:axId val="1788728495"/>
      </c:barChart>
      <c:catAx>
        <c:axId val="1788726095"/>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r>
                  <a:rPr lang="en-US">
                    <a:solidFill>
                      <a:schemeClr val="tx1"/>
                    </a:solidFill>
                    <a:effectLst>
                      <a:outerShdw blurRad="38100" dist="38100" dir="2700000" algn="tl">
                        <a:srgbClr val="000000">
                          <a:alpha val="43137"/>
                        </a:srgbClr>
                      </a:outerShdw>
                    </a:effectLst>
                  </a:rPr>
                  <a:t>Plant density (1000 pls/a)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crossAx val="1788728495"/>
        <c:crosses val="autoZero"/>
        <c:auto val="1"/>
        <c:lblAlgn val="ctr"/>
        <c:lblOffset val="100"/>
        <c:noMultiLvlLbl val="0"/>
      </c:catAx>
      <c:valAx>
        <c:axId val="1788728495"/>
        <c:scaling>
          <c:orientation val="minMax"/>
        </c:scaling>
        <c:delete val="1"/>
        <c:axPos val="l"/>
        <c:title>
          <c:tx>
            <c:rich>
              <a:bodyPr rot="-54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r>
                  <a:rPr lang="en-US">
                    <a:solidFill>
                      <a:schemeClr val="tx1"/>
                    </a:solidFill>
                    <a:effectLst>
                      <a:outerShdw blurRad="38100" dist="38100" dir="2700000" algn="tl">
                        <a:srgbClr val="000000">
                          <a:alpha val="43137"/>
                        </a:srgbClr>
                      </a:outerShdw>
                    </a:effectLst>
                  </a:rPr>
                  <a:t>ROI ($/a)</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title>
        <c:numFmt formatCode="0" sourceLinked="1"/>
        <c:majorTickMark val="none"/>
        <c:minorTickMark val="none"/>
        <c:tickLblPos val="nextTo"/>
        <c:crossAx val="178872609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b="1" dirty="0">
                <a:solidFill>
                  <a:schemeClr val="bg1"/>
                </a:solidFill>
                <a:effectLst>
                  <a:outerShdw blurRad="38100" dist="38100" dir="2700000" algn="tl">
                    <a:srgbClr val="000000">
                      <a:alpha val="43137"/>
                    </a:srgbClr>
                  </a:outerShdw>
                </a:effectLst>
              </a:rPr>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CF66-425C-ABA4-B137A9139CA3}"/>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CF66-425C-ABA4-B137A9139CA3}"/>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CF66-425C-ABA4-B137A9139CA3}"/>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CF66-425C-ABA4-B137A9139CA3}"/>
            </c:ext>
          </c:extLst>
        </c:ser>
        <c:ser>
          <c:idx val="5"/>
          <c:order val="5"/>
          <c:tx>
            <c:strRef>
              <c:f>Sheet1!$B$9</c:f>
              <c:strCache>
                <c:ptCount val="1"/>
                <c:pt idx="0">
                  <c:v>450</c:v>
                </c:pt>
              </c:strCache>
            </c:strRef>
          </c:tx>
          <c:spPr>
            <a:solidFill>
              <a:schemeClr val="accent6"/>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CF66-425C-ABA4-B137A9139CA3}"/>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CF66-425C-ABA4-B137A9139CA3}"/>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b="1" dirty="0">
                <a:solidFill>
                  <a:schemeClr val="bg1"/>
                </a:solidFill>
                <a:effectLst>
                  <a:outerShdw blurRad="38100" dist="38100" dir="2700000" algn="tl">
                    <a:srgbClr val="000000">
                      <a:alpha val="43137"/>
                    </a:srgbClr>
                  </a:outerShdw>
                </a:effectLst>
              </a:rPr>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CF66-425C-ABA4-B137A9139CA3}"/>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CF66-425C-ABA4-B137A9139CA3}"/>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CF66-425C-ABA4-B137A9139CA3}"/>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CF66-425C-ABA4-B137A9139CA3}"/>
            </c:ext>
          </c:extLst>
        </c:ser>
        <c:ser>
          <c:idx val="5"/>
          <c:order val="5"/>
          <c:tx>
            <c:strRef>
              <c:f>Sheet1!$B$9</c:f>
              <c:strCache>
                <c:ptCount val="1"/>
                <c:pt idx="0">
                  <c:v>450</c:v>
                </c:pt>
              </c:strCache>
            </c:strRef>
          </c:tx>
          <c:spPr>
            <a:solidFill>
              <a:schemeClr val="accent6"/>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CF66-425C-ABA4-B137A9139CA3}"/>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CF66-425C-ABA4-B137A9139CA3}"/>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b="1" dirty="0">
                <a:solidFill>
                  <a:schemeClr val="bg1"/>
                </a:solidFill>
                <a:effectLst>
                  <a:outerShdw blurRad="38100" dist="38100" dir="2700000" algn="tl">
                    <a:srgbClr val="000000">
                      <a:alpha val="43137"/>
                    </a:srgbClr>
                  </a:outerShdw>
                </a:effectLst>
              </a:rPr>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1"/>
          <c:order val="1"/>
          <c:tx>
            <c:strRef>
              <c:f>Sheet1!$B$5</c:f>
              <c:strCache>
                <c:ptCount val="1"/>
                <c:pt idx="0">
                  <c:v>150</c:v>
                </c:pt>
              </c:strCache>
            </c:strRef>
          </c:tx>
          <c:spPr>
            <a:solidFill>
              <a:schemeClr val="accent2"/>
            </a:solidFill>
            <a:ln>
              <a:noFill/>
            </a:ln>
            <a:effectLst/>
          </c:spPr>
          <c:invertIfNegative val="0"/>
          <c:cat>
            <c:strRef>
              <c:f>Sheet1!$C$3:$F$3</c:f>
              <c:strCache>
                <c:ptCount val="4"/>
                <c:pt idx="0">
                  <c:v>DK400TL</c:v>
                </c:pt>
                <c:pt idx="1">
                  <c:v>DK401TL</c:v>
                </c:pt>
                <c:pt idx="2">
                  <c:v>LR344PC</c:v>
                </c:pt>
                <c:pt idx="3">
                  <c:v>LR354PC</c:v>
                </c:pt>
              </c:strCache>
            </c:strRef>
          </c:cat>
          <c:val>
            <c:numRef>
              <c:f>Sheet1!$C$5:$F$5</c:f>
              <c:numCache>
                <c:formatCode>General</c:formatCode>
                <c:ptCount val="4"/>
                <c:pt idx="0">
                  <c:v>2389</c:v>
                </c:pt>
                <c:pt idx="1">
                  <c:v>2594</c:v>
                </c:pt>
                <c:pt idx="2">
                  <c:v>2376</c:v>
                </c:pt>
                <c:pt idx="3">
                  <c:v>2605</c:v>
                </c:pt>
              </c:numCache>
            </c:numRef>
          </c:val>
          <c:extLst>
            <c:ext xmlns:c16="http://schemas.microsoft.com/office/drawing/2014/chart" uri="{C3380CC4-5D6E-409C-BE32-E72D297353CC}">
              <c16:uniqueId val="{00000000-CF66-425C-ABA4-B137A9139CA3}"/>
            </c:ext>
          </c:extLst>
        </c:ser>
        <c:ser>
          <c:idx val="2"/>
          <c:order val="2"/>
          <c:tx>
            <c:strRef>
              <c:f>Sheet1!$B$6</c:f>
              <c:strCache>
                <c:ptCount val="1"/>
                <c:pt idx="0">
                  <c:v>225</c:v>
                </c:pt>
              </c:strCache>
            </c:strRef>
          </c:tx>
          <c:spPr>
            <a:solidFill>
              <a:srgbClr val="FFFFCC"/>
            </a:solidFill>
            <a:ln>
              <a:noFill/>
            </a:ln>
            <a:effectLst/>
          </c:spPr>
          <c:invertIfNegative val="0"/>
          <c:cat>
            <c:strRef>
              <c:f>Sheet1!$C$3:$F$3</c:f>
              <c:strCache>
                <c:ptCount val="4"/>
                <c:pt idx="0">
                  <c:v>DK400TL</c:v>
                </c:pt>
                <c:pt idx="1">
                  <c:v>DK401TL</c:v>
                </c:pt>
                <c:pt idx="2">
                  <c:v>LR344PC</c:v>
                </c:pt>
                <c:pt idx="3">
                  <c:v>LR354PC</c:v>
                </c:pt>
              </c:strCache>
            </c:strRef>
          </c:cat>
          <c:val>
            <c:numRef>
              <c:f>Sheet1!$C$6:$F$6</c:f>
              <c:numCache>
                <c:formatCode>General</c:formatCode>
                <c:ptCount val="4"/>
                <c:pt idx="0">
                  <c:v>2775</c:v>
                </c:pt>
                <c:pt idx="1">
                  <c:v>2883</c:v>
                </c:pt>
                <c:pt idx="2">
                  <c:v>2732</c:v>
                </c:pt>
                <c:pt idx="3">
                  <c:v>2894</c:v>
                </c:pt>
              </c:numCache>
            </c:numRef>
          </c:val>
          <c:extLst>
            <c:ext xmlns:c16="http://schemas.microsoft.com/office/drawing/2014/chart" uri="{C3380CC4-5D6E-409C-BE32-E72D297353CC}">
              <c16:uniqueId val="{00000001-CF66-425C-ABA4-B137A9139CA3}"/>
            </c:ext>
          </c:extLst>
        </c:ser>
        <c:ser>
          <c:idx val="3"/>
          <c:order val="3"/>
          <c:tx>
            <c:strRef>
              <c:f>Sheet1!$B$7</c:f>
              <c:strCache>
                <c:ptCount val="1"/>
                <c:pt idx="0">
                  <c:v>300</c:v>
                </c:pt>
              </c:strCache>
            </c:strRef>
          </c:tx>
          <c:spPr>
            <a:solidFill>
              <a:schemeClr val="accent4"/>
            </a:solidFill>
            <a:ln>
              <a:noFill/>
            </a:ln>
            <a:effectLst/>
          </c:spPr>
          <c:invertIfNegative val="0"/>
          <c:cat>
            <c:strRef>
              <c:f>Sheet1!$C$3:$F$3</c:f>
              <c:strCache>
                <c:ptCount val="4"/>
                <c:pt idx="0">
                  <c:v>DK400TL</c:v>
                </c:pt>
                <c:pt idx="1">
                  <c:v>DK401TL</c:v>
                </c:pt>
                <c:pt idx="2">
                  <c:v>LR344PC</c:v>
                </c:pt>
                <c:pt idx="3">
                  <c:v>LR354PC</c:v>
                </c:pt>
              </c:strCache>
            </c:strRef>
          </c:cat>
          <c:val>
            <c:numRef>
              <c:f>Sheet1!$C$7:$F$7</c:f>
              <c:numCache>
                <c:formatCode>General</c:formatCode>
                <c:ptCount val="4"/>
                <c:pt idx="0">
                  <c:v>2997</c:v>
                </c:pt>
                <c:pt idx="1">
                  <c:v>3045</c:v>
                </c:pt>
                <c:pt idx="2">
                  <c:v>2906</c:v>
                </c:pt>
                <c:pt idx="3">
                  <c:v>3170</c:v>
                </c:pt>
              </c:numCache>
            </c:numRef>
          </c:val>
          <c:extLst>
            <c:ext xmlns:c16="http://schemas.microsoft.com/office/drawing/2014/chart" uri="{C3380CC4-5D6E-409C-BE32-E72D297353CC}">
              <c16:uniqueId val="{00000002-CF66-425C-ABA4-B137A9139CA3}"/>
            </c:ext>
          </c:extLst>
        </c:ser>
        <c:ser>
          <c:idx val="4"/>
          <c:order val="4"/>
          <c:tx>
            <c:strRef>
              <c:f>Sheet1!$B$8</c:f>
              <c:strCache>
                <c:ptCount val="1"/>
                <c:pt idx="0">
                  <c:v>375</c:v>
                </c:pt>
              </c:strCache>
            </c:strRef>
          </c:tx>
          <c:spPr>
            <a:solidFill>
              <a:schemeClr val="accent5"/>
            </a:solidFill>
            <a:ln>
              <a:noFill/>
            </a:ln>
            <a:effectLst/>
          </c:spPr>
          <c:invertIfNegative val="0"/>
          <c:cat>
            <c:strRef>
              <c:f>Sheet1!$C$3:$F$3</c:f>
              <c:strCache>
                <c:ptCount val="4"/>
                <c:pt idx="0">
                  <c:v>DK400TL</c:v>
                </c:pt>
                <c:pt idx="1">
                  <c:v>DK401TL</c:v>
                </c:pt>
                <c:pt idx="2">
                  <c:v>LR344PC</c:v>
                </c:pt>
                <c:pt idx="3">
                  <c:v>LR354PC</c:v>
                </c:pt>
              </c:strCache>
            </c:strRef>
          </c:cat>
          <c:val>
            <c:numRef>
              <c:f>Sheet1!$C$8:$F$8</c:f>
              <c:numCache>
                <c:formatCode>General</c:formatCode>
                <c:ptCount val="4"/>
                <c:pt idx="0">
                  <c:v>3101</c:v>
                </c:pt>
                <c:pt idx="1">
                  <c:v>3180</c:v>
                </c:pt>
                <c:pt idx="2">
                  <c:v>3074</c:v>
                </c:pt>
                <c:pt idx="3">
                  <c:v>3092</c:v>
                </c:pt>
              </c:numCache>
            </c:numRef>
          </c:val>
          <c:extLst>
            <c:ext xmlns:c16="http://schemas.microsoft.com/office/drawing/2014/chart" uri="{C3380CC4-5D6E-409C-BE32-E72D297353CC}">
              <c16:uniqueId val="{00000003-CF66-425C-ABA4-B137A9139CA3}"/>
            </c:ext>
          </c:extLst>
        </c:ser>
        <c:ser>
          <c:idx val="5"/>
          <c:order val="5"/>
          <c:tx>
            <c:strRef>
              <c:f>Sheet1!$B$9</c:f>
              <c:strCache>
                <c:ptCount val="1"/>
                <c:pt idx="0">
                  <c:v>450</c:v>
                </c:pt>
              </c:strCache>
            </c:strRef>
          </c:tx>
          <c:spPr>
            <a:solidFill>
              <a:schemeClr val="accent6"/>
            </a:solidFill>
            <a:ln>
              <a:noFill/>
            </a:ln>
            <a:effectLst/>
          </c:spPr>
          <c:invertIfNegative val="0"/>
          <c:cat>
            <c:strRef>
              <c:f>Sheet1!$C$3:$F$3</c:f>
              <c:strCache>
                <c:ptCount val="4"/>
                <c:pt idx="0">
                  <c:v>DK400TL</c:v>
                </c:pt>
                <c:pt idx="1">
                  <c:v>DK401TL</c:v>
                </c:pt>
                <c:pt idx="2">
                  <c:v>LR344PC</c:v>
                </c:pt>
                <c:pt idx="3">
                  <c:v>LR354PC</c:v>
                </c:pt>
              </c:strCache>
            </c:strRef>
          </c:cat>
          <c:val>
            <c:numRef>
              <c:f>Sheet1!$C$9:$F$9</c:f>
              <c:numCache>
                <c:formatCode>General</c:formatCode>
                <c:ptCount val="4"/>
                <c:pt idx="0">
                  <c:v>3103</c:v>
                </c:pt>
                <c:pt idx="1">
                  <c:v>3282</c:v>
                </c:pt>
                <c:pt idx="2">
                  <c:v>3120</c:v>
                </c:pt>
                <c:pt idx="3">
                  <c:v>3086</c:v>
                </c:pt>
              </c:numCache>
            </c:numRef>
          </c:val>
          <c:extLst>
            <c:ext xmlns:c16="http://schemas.microsoft.com/office/drawing/2014/chart" uri="{C3380CC4-5D6E-409C-BE32-E72D297353CC}">
              <c16:uniqueId val="{00000004-CF66-425C-ABA4-B137A9139CA3}"/>
            </c:ext>
          </c:extLst>
        </c:ser>
        <c:dLbls>
          <c:showLegendKey val="0"/>
          <c:showVal val="0"/>
          <c:showCatName val="0"/>
          <c:showSerName val="0"/>
          <c:showPercent val="0"/>
          <c:showBubbleSize val="0"/>
        </c:dLbls>
        <c:gapWidth val="219"/>
        <c:overlap val="-27"/>
        <c:axId val="1784503967"/>
        <c:axId val="1784501087"/>
        <c:extLst>
          <c:ext xmlns:c15="http://schemas.microsoft.com/office/drawing/2012/chart" uri="{02D57815-91ED-43cb-92C2-25804820EDAC}">
            <c15:filteredBarSeries>
              <c15:ser>
                <c:idx val="0"/>
                <c:order val="0"/>
                <c:tx>
                  <c:strRef>
                    <c:extLst>
                      <c:ext uri="{02D57815-91ED-43cb-92C2-25804820EDAC}">
                        <c15:formulaRef>
                          <c15:sqref>Sheet1!$B$4</c15:sqref>
                        </c15:formulaRef>
                      </c:ext>
                    </c:extLst>
                    <c:strCache>
                      <c:ptCount val="1"/>
                    </c:strCache>
                  </c:strRef>
                </c:tx>
                <c:spPr>
                  <a:solidFill>
                    <a:schemeClr val="accent1"/>
                  </a:solidFill>
                  <a:ln>
                    <a:noFill/>
                  </a:ln>
                  <a:effectLst/>
                </c:spPr>
                <c:invertIfNegative val="0"/>
                <c:cat>
                  <c:strRef>
                    <c:extLst>
                      <c:ext uri="{02D57815-91ED-43cb-92C2-25804820EDAC}">
                        <c15:formulaRef>
                          <c15:sqref>Sheet1!$C$3:$F$3</c15:sqref>
                        </c15:formulaRef>
                      </c:ext>
                    </c:extLst>
                    <c:strCache>
                      <c:ptCount val="4"/>
                      <c:pt idx="0">
                        <c:v>DK400TL</c:v>
                      </c:pt>
                      <c:pt idx="1">
                        <c:v>DK401TL</c:v>
                      </c:pt>
                      <c:pt idx="2">
                        <c:v>LR344PC</c:v>
                      </c:pt>
                      <c:pt idx="3">
                        <c:v>LR354PC</c:v>
                      </c:pt>
                    </c:strCache>
                  </c:strRef>
                </c:cat>
                <c:val>
                  <c:numRef>
                    <c:extLst>
                      <c:ext uri="{02D57815-91ED-43cb-92C2-25804820EDAC}">
                        <c15:formulaRef>
                          <c15:sqref>Sheet1!$C$4:$F$4</c15:sqref>
                        </c15:formulaRef>
                      </c:ext>
                    </c:extLst>
                    <c:numCache>
                      <c:formatCode>General</c:formatCode>
                      <c:ptCount val="4"/>
                    </c:numCache>
                  </c:numRef>
                </c:val>
                <c:extLst>
                  <c:ext xmlns:c16="http://schemas.microsoft.com/office/drawing/2014/chart" uri="{C3380CC4-5D6E-409C-BE32-E72D297353CC}">
                    <c16:uniqueId val="{00000005-CF66-425C-ABA4-B137A9139CA3}"/>
                  </c:ext>
                </c:extLst>
              </c15:ser>
            </c15:filteredBarSeries>
          </c:ext>
        </c:extLst>
      </c:barChart>
      <c:catAx>
        <c:axId val="178450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1087"/>
        <c:crosses val="autoZero"/>
        <c:auto val="1"/>
        <c:lblAlgn val="ctr"/>
        <c:lblOffset val="100"/>
        <c:noMultiLvlLbl val="0"/>
      </c:catAx>
      <c:valAx>
        <c:axId val="1784501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7845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dirty="0"/>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Sheet1!$C$3:$C$4</c:f>
              <c:strCache>
                <c:ptCount val="2"/>
                <c:pt idx="0">
                  <c:v>DK400TL</c:v>
                </c:pt>
              </c:strCache>
            </c:strRef>
          </c:tx>
          <c:spPr>
            <a:solidFill>
              <a:schemeClr val="accent1"/>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Sheet1!$C$5:$C$9</c:f>
              <c:numCache>
                <c:formatCode>General</c:formatCode>
                <c:ptCount val="5"/>
                <c:pt idx="0">
                  <c:v>2389</c:v>
                </c:pt>
                <c:pt idx="1">
                  <c:v>2775</c:v>
                </c:pt>
                <c:pt idx="2">
                  <c:v>2997</c:v>
                </c:pt>
                <c:pt idx="3">
                  <c:v>3101</c:v>
                </c:pt>
                <c:pt idx="4">
                  <c:v>3103</c:v>
                </c:pt>
              </c:numCache>
            </c:numRef>
          </c:val>
          <c:extLst>
            <c:ext xmlns:c16="http://schemas.microsoft.com/office/drawing/2014/chart" uri="{C3380CC4-5D6E-409C-BE32-E72D297353CC}">
              <c16:uniqueId val="{00000000-734C-4278-833A-5CB5CC796959}"/>
            </c:ext>
          </c:extLst>
        </c:ser>
        <c:ser>
          <c:idx val="1"/>
          <c:order val="1"/>
          <c:tx>
            <c:strRef>
              <c:f>Sheet1!$D$3:$D$4</c:f>
              <c:strCache>
                <c:ptCount val="2"/>
                <c:pt idx="0">
                  <c:v>DK401TL</c:v>
                </c:pt>
              </c:strCache>
            </c:strRef>
          </c:tx>
          <c:spPr>
            <a:solidFill>
              <a:schemeClr val="accent2"/>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Sheet1!$D$5:$D$9</c:f>
              <c:numCache>
                <c:formatCode>General</c:formatCode>
                <c:ptCount val="5"/>
                <c:pt idx="0">
                  <c:v>2594</c:v>
                </c:pt>
                <c:pt idx="1">
                  <c:v>2883</c:v>
                </c:pt>
                <c:pt idx="2">
                  <c:v>3045</c:v>
                </c:pt>
                <c:pt idx="3">
                  <c:v>3180</c:v>
                </c:pt>
                <c:pt idx="4">
                  <c:v>3282</c:v>
                </c:pt>
              </c:numCache>
            </c:numRef>
          </c:val>
          <c:extLst>
            <c:ext xmlns:c16="http://schemas.microsoft.com/office/drawing/2014/chart" uri="{C3380CC4-5D6E-409C-BE32-E72D297353CC}">
              <c16:uniqueId val="{00000001-734C-4278-833A-5CB5CC796959}"/>
            </c:ext>
          </c:extLst>
        </c:ser>
        <c:ser>
          <c:idx val="2"/>
          <c:order val="2"/>
          <c:tx>
            <c:strRef>
              <c:f>Sheet1!$E$3:$E$4</c:f>
              <c:strCache>
                <c:ptCount val="2"/>
                <c:pt idx="0">
                  <c:v>LR344PC</c:v>
                </c:pt>
              </c:strCache>
            </c:strRef>
          </c:tx>
          <c:spPr>
            <a:solidFill>
              <a:srgbClr val="FFFFCC"/>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Sheet1!$E$5:$E$9</c:f>
              <c:numCache>
                <c:formatCode>General</c:formatCode>
                <c:ptCount val="5"/>
                <c:pt idx="0">
                  <c:v>2376</c:v>
                </c:pt>
                <c:pt idx="1">
                  <c:v>2732</c:v>
                </c:pt>
                <c:pt idx="2">
                  <c:v>2906</c:v>
                </c:pt>
                <c:pt idx="3">
                  <c:v>3074</c:v>
                </c:pt>
                <c:pt idx="4">
                  <c:v>3120</c:v>
                </c:pt>
              </c:numCache>
            </c:numRef>
          </c:val>
          <c:extLst>
            <c:ext xmlns:c16="http://schemas.microsoft.com/office/drawing/2014/chart" uri="{C3380CC4-5D6E-409C-BE32-E72D297353CC}">
              <c16:uniqueId val="{00000002-734C-4278-833A-5CB5CC796959}"/>
            </c:ext>
          </c:extLst>
        </c:ser>
        <c:ser>
          <c:idx val="3"/>
          <c:order val="3"/>
          <c:tx>
            <c:strRef>
              <c:f>Sheet1!$F$3:$F$4</c:f>
              <c:strCache>
                <c:ptCount val="2"/>
                <c:pt idx="0">
                  <c:v>LR354PC</c:v>
                </c:pt>
              </c:strCache>
            </c:strRef>
          </c:tx>
          <c:spPr>
            <a:solidFill>
              <a:schemeClr val="accent4"/>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Sheet1!$F$5:$F$9</c:f>
              <c:numCache>
                <c:formatCode>General</c:formatCode>
                <c:ptCount val="5"/>
                <c:pt idx="0">
                  <c:v>2605</c:v>
                </c:pt>
                <c:pt idx="1">
                  <c:v>2894</c:v>
                </c:pt>
                <c:pt idx="2">
                  <c:v>3170</c:v>
                </c:pt>
                <c:pt idx="3">
                  <c:v>3092</c:v>
                </c:pt>
                <c:pt idx="4">
                  <c:v>3086</c:v>
                </c:pt>
              </c:numCache>
            </c:numRef>
          </c:val>
          <c:extLst>
            <c:ext xmlns:c16="http://schemas.microsoft.com/office/drawing/2014/chart" uri="{C3380CC4-5D6E-409C-BE32-E72D297353CC}">
              <c16:uniqueId val="{00000003-734C-4278-833A-5CB5CC796959}"/>
            </c:ext>
          </c:extLst>
        </c:ser>
        <c:dLbls>
          <c:showLegendKey val="0"/>
          <c:showVal val="0"/>
          <c:showCatName val="0"/>
          <c:showSerName val="0"/>
          <c:showPercent val="0"/>
          <c:showBubbleSize val="0"/>
        </c:dLbls>
        <c:gapWidth val="219"/>
        <c:overlap val="-27"/>
        <c:axId val="2110194351"/>
        <c:axId val="2110195311"/>
      </c:barChart>
      <c:catAx>
        <c:axId val="211019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5311"/>
        <c:crosses val="autoZero"/>
        <c:auto val="1"/>
        <c:lblAlgn val="ctr"/>
        <c:lblOffset val="100"/>
        <c:noMultiLvlLbl val="0"/>
      </c:catAx>
      <c:valAx>
        <c:axId val="2110195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4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dirty="0"/>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Sheet1!$C$3:$C$4</c:f>
              <c:strCache>
                <c:ptCount val="2"/>
                <c:pt idx="0">
                  <c:v>DK400TL</c:v>
                </c:pt>
              </c:strCache>
            </c:strRef>
          </c:tx>
          <c:spPr>
            <a:solidFill>
              <a:schemeClr val="accent1"/>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Sheet1!$C$5:$C$9</c:f>
              <c:numCache>
                <c:formatCode>General</c:formatCode>
                <c:ptCount val="5"/>
                <c:pt idx="0">
                  <c:v>2389</c:v>
                </c:pt>
                <c:pt idx="1">
                  <c:v>2775</c:v>
                </c:pt>
                <c:pt idx="2">
                  <c:v>2997</c:v>
                </c:pt>
                <c:pt idx="3">
                  <c:v>3101</c:v>
                </c:pt>
                <c:pt idx="4">
                  <c:v>3103</c:v>
                </c:pt>
              </c:numCache>
            </c:numRef>
          </c:val>
          <c:extLst>
            <c:ext xmlns:c16="http://schemas.microsoft.com/office/drawing/2014/chart" uri="{C3380CC4-5D6E-409C-BE32-E72D297353CC}">
              <c16:uniqueId val="{00000000-734C-4278-833A-5CB5CC796959}"/>
            </c:ext>
          </c:extLst>
        </c:ser>
        <c:ser>
          <c:idx val="1"/>
          <c:order val="1"/>
          <c:tx>
            <c:strRef>
              <c:f>Sheet1!$D$3:$D$4</c:f>
              <c:strCache>
                <c:ptCount val="2"/>
                <c:pt idx="0">
                  <c:v>DK401TL</c:v>
                </c:pt>
              </c:strCache>
            </c:strRef>
          </c:tx>
          <c:spPr>
            <a:solidFill>
              <a:schemeClr val="accent2"/>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Sheet1!$D$5:$D$9</c:f>
              <c:numCache>
                <c:formatCode>General</c:formatCode>
                <c:ptCount val="5"/>
                <c:pt idx="0">
                  <c:v>2594</c:v>
                </c:pt>
                <c:pt idx="1">
                  <c:v>2883</c:v>
                </c:pt>
                <c:pt idx="2">
                  <c:v>3045</c:v>
                </c:pt>
                <c:pt idx="3">
                  <c:v>3180</c:v>
                </c:pt>
                <c:pt idx="4">
                  <c:v>3282</c:v>
                </c:pt>
              </c:numCache>
            </c:numRef>
          </c:val>
          <c:extLst>
            <c:ext xmlns:c16="http://schemas.microsoft.com/office/drawing/2014/chart" uri="{C3380CC4-5D6E-409C-BE32-E72D297353CC}">
              <c16:uniqueId val="{00000001-734C-4278-833A-5CB5CC796959}"/>
            </c:ext>
          </c:extLst>
        </c:ser>
        <c:ser>
          <c:idx val="2"/>
          <c:order val="2"/>
          <c:tx>
            <c:strRef>
              <c:f>Sheet1!$E$3:$E$4</c:f>
              <c:strCache>
                <c:ptCount val="2"/>
                <c:pt idx="0">
                  <c:v>LR344PC</c:v>
                </c:pt>
              </c:strCache>
            </c:strRef>
          </c:tx>
          <c:spPr>
            <a:solidFill>
              <a:srgbClr val="FFFFCC"/>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Sheet1!$E$5:$E$9</c:f>
              <c:numCache>
                <c:formatCode>General</c:formatCode>
                <c:ptCount val="5"/>
                <c:pt idx="0">
                  <c:v>2376</c:v>
                </c:pt>
                <c:pt idx="1">
                  <c:v>2732</c:v>
                </c:pt>
                <c:pt idx="2">
                  <c:v>2906</c:v>
                </c:pt>
                <c:pt idx="3">
                  <c:v>3074</c:v>
                </c:pt>
                <c:pt idx="4">
                  <c:v>3120</c:v>
                </c:pt>
              </c:numCache>
            </c:numRef>
          </c:val>
          <c:extLst>
            <c:ext xmlns:c16="http://schemas.microsoft.com/office/drawing/2014/chart" uri="{C3380CC4-5D6E-409C-BE32-E72D297353CC}">
              <c16:uniqueId val="{00000002-734C-4278-833A-5CB5CC796959}"/>
            </c:ext>
          </c:extLst>
        </c:ser>
        <c:ser>
          <c:idx val="3"/>
          <c:order val="3"/>
          <c:tx>
            <c:strRef>
              <c:f>Sheet1!$F$3:$F$4</c:f>
              <c:strCache>
                <c:ptCount val="2"/>
                <c:pt idx="0">
                  <c:v>LR354PC</c:v>
                </c:pt>
              </c:strCache>
            </c:strRef>
          </c:tx>
          <c:spPr>
            <a:solidFill>
              <a:schemeClr val="accent4"/>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Sheet1!$F$5:$F$9</c:f>
              <c:numCache>
                <c:formatCode>General</c:formatCode>
                <c:ptCount val="5"/>
                <c:pt idx="0">
                  <c:v>2605</c:v>
                </c:pt>
                <c:pt idx="1">
                  <c:v>2894</c:v>
                </c:pt>
                <c:pt idx="2">
                  <c:v>3170</c:v>
                </c:pt>
                <c:pt idx="3">
                  <c:v>3092</c:v>
                </c:pt>
                <c:pt idx="4">
                  <c:v>3086</c:v>
                </c:pt>
              </c:numCache>
            </c:numRef>
          </c:val>
          <c:extLst>
            <c:ext xmlns:c16="http://schemas.microsoft.com/office/drawing/2014/chart" uri="{C3380CC4-5D6E-409C-BE32-E72D297353CC}">
              <c16:uniqueId val="{00000003-734C-4278-833A-5CB5CC796959}"/>
            </c:ext>
          </c:extLst>
        </c:ser>
        <c:dLbls>
          <c:showLegendKey val="0"/>
          <c:showVal val="0"/>
          <c:showCatName val="0"/>
          <c:showSerName val="0"/>
          <c:showPercent val="0"/>
          <c:showBubbleSize val="0"/>
        </c:dLbls>
        <c:gapWidth val="219"/>
        <c:overlap val="-27"/>
        <c:axId val="2110194351"/>
        <c:axId val="2110195311"/>
      </c:barChart>
      <c:catAx>
        <c:axId val="211019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5311"/>
        <c:crosses val="autoZero"/>
        <c:auto val="1"/>
        <c:lblAlgn val="ctr"/>
        <c:lblOffset val="100"/>
        <c:noMultiLvlLbl val="0"/>
      </c:catAx>
      <c:valAx>
        <c:axId val="2110195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4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r>
              <a:rPr lang="en-US" dirty="0"/>
              <a:t>DRILL</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Sheet1!$C$3:$C$4</c:f>
              <c:strCache>
                <c:ptCount val="2"/>
                <c:pt idx="0">
                  <c:v>DK400TL</c:v>
                </c:pt>
              </c:strCache>
            </c:strRef>
          </c:tx>
          <c:spPr>
            <a:solidFill>
              <a:schemeClr val="accent1"/>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Sheet1!$C$5:$C$9</c:f>
              <c:numCache>
                <c:formatCode>General</c:formatCode>
                <c:ptCount val="5"/>
                <c:pt idx="0">
                  <c:v>2389</c:v>
                </c:pt>
                <c:pt idx="1">
                  <c:v>2775</c:v>
                </c:pt>
                <c:pt idx="2">
                  <c:v>2997</c:v>
                </c:pt>
                <c:pt idx="3">
                  <c:v>3101</c:v>
                </c:pt>
                <c:pt idx="4">
                  <c:v>3103</c:v>
                </c:pt>
              </c:numCache>
            </c:numRef>
          </c:val>
          <c:extLst>
            <c:ext xmlns:c16="http://schemas.microsoft.com/office/drawing/2014/chart" uri="{C3380CC4-5D6E-409C-BE32-E72D297353CC}">
              <c16:uniqueId val="{00000000-734C-4278-833A-5CB5CC796959}"/>
            </c:ext>
          </c:extLst>
        </c:ser>
        <c:ser>
          <c:idx val="1"/>
          <c:order val="1"/>
          <c:tx>
            <c:strRef>
              <c:f>Sheet1!$D$3:$D$4</c:f>
              <c:strCache>
                <c:ptCount val="2"/>
                <c:pt idx="0">
                  <c:v>DK401TL</c:v>
                </c:pt>
              </c:strCache>
            </c:strRef>
          </c:tx>
          <c:spPr>
            <a:solidFill>
              <a:schemeClr val="accent2"/>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Sheet1!$D$5:$D$9</c:f>
              <c:numCache>
                <c:formatCode>General</c:formatCode>
                <c:ptCount val="5"/>
                <c:pt idx="0">
                  <c:v>2594</c:v>
                </c:pt>
                <c:pt idx="1">
                  <c:v>2883</c:v>
                </c:pt>
                <c:pt idx="2">
                  <c:v>3045</c:v>
                </c:pt>
                <c:pt idx="3">
                  <c:v>3180</c:v>
                </c:pt>
                <c:pt idx="4">
                  <c:v>3282</c:v>
                </c:pt>
              </c:numCache>
            </c:numRef>
          </c:val>
          <c:extLst>
            <c:ext xmlns:c16="http://schemas.microsoft.com/office/drawing/2014/chart" uri="{C3380CC4-5D6E-409C-BE32-E72D297353CC}">
              <c16:uniqueId val="{00000001-734C-4278-833A-5CB5CC796959}"/>
            </c:ext>
          </c:extLst>
        </c:ser>
        <c:ser>
          <c:idx val="2"/>
          <c:order val="2"/>
          <c:tx>
            <c:strRef>
              <c:f>Sheet1!$E$3:$E$4</c:f>
              <c:strCache>
                <c:ptCount val="2"/>
                <c:pt idx="0">
                  <c:v>LR344PC</c:v>
                </c:pt>
              </c:strCache>
            </c:strRef>
          </c:tx>
          <c:spPr>
            <a:solidFill>
              <a:srgbClr val="FFFFCC"/>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Sheet1!$E$5:$E$9</c:f>
              <c:numCache>
                <c:formatCode>General</c:formatCode>
                <c:ptCount val="5"/>
                <c:pt idx="0">
                  <c:v>2376</c:v>
                </c:pt>
                <c:pt idx="1">
                  <c:v>2732</c:v>
                </c:pt>
                <c:pt idx="2">
                  <c:v>2906</c:v>
                </c:pt>
                <c:pt idx="3">
                  <c:v>3074</c:v>
                </c:pt>
                <c:pt idx="4">
                  <c:v>3120</c:v>
                </c:pt>
              </c:numCache>
            </c:numRef>
          </c:val>
          <c:extLst>
            <c:ext xmlns:c16="http://schemas.microsoft.com/office/drawing/2014/chart" uri="{C3380CC4-5D6E-409C-BE32-E72D297353CC}">
              <c16:uniqueId val="{00000002-734C-4278-833A-5CB5CC796959}"/>
            </c:ext>
          </c:extLst>
        </c:ser>
        <c:ser>
          <c:idx val="3"/>
          <c:order val="3"/>
          <c:tx>
            <c:strRef>
              <c:f>Sheet1!$F$3:$F$4</c:f>
              <c:strCache>
                <c:ptCount val="2"/>
                <c:pt idx="0">
                  <c:v>LR354PC</c:v>
                </c:pt>
              </c:strCache>
            </c:strRef>
          </c:tx>
          <c:spPr>
            <a:solidFill>
              <a:schemeClr val="accent4"/>
            </a:solidFill>
            <a:ln>
              <a:noFill/>
            </a:ln>
            <a:effectLst/>
          </c:spPr>
          <c:invertIfNegative val="0"/>
          <c:cat>
            <c:numRef>
              <c:f>Sheet1!$B$5:$B$9</c:f>
              <c:numCache>
                <c:formatCode>General</c:formatCode>
                <c:ptCount val="5"/>
                <c:pt idx="0">
                  <c:v>150</c:v>
                </c:pt>
                <c:pt idx="1">
                  <c:v>225</c:v>
                </c:pt>
                <c:pt idx="2">
                  <c:v>300</c:v>
                </c:pt>
                <c:pt idx="3">
                  <c:v>375</c:v>
                </c:pt>
                <c:pt idx="4">
                  <c:v>450</c:v>
                </c:pt>
              </c:numCache>
            </c:numRef>
          </c:cat>
          <c:val>
            <c:numRef>
              <c:f>Sheet1!$F$5:$F$9</c:f>
              <c:numCache>
                <c:formatCode>General</c:formatCode>
                <c:ptCount val="5"/>
                <c:pt idx="0">
                  <c:v>2605</c:v>
                </c:pt>
                <c:pt idx="1">
                  <c:v>2894</c:v>
                </c:pt>
                <c:pt idx="2">
                  <c:v>3170</c:v>
                </c:pt>
                <c:pt idx="3">
                  <c:v>3092</c:v>
                </c:pt>
                <c:pt idx="4">
                  <c:v>3086</c:v>
                </c:pt>
              </c:numCache>
            </c:numRef>
          </c:val>
          <c:extLst>
            <c:ext xmlns:c16="http://schemas.microsoft.com/office/drawing/2014/chart" uri="{C3380CC4-5D6E-409C-BE32-E72D297353CC}">
              <c16:uniqueId val="{00000003-734C-4278-833A-5CB5CC796959}"/>
            </c:ext>
          </c:extLst>
        </c:ser>
        <c:dLbls>
          <c:showLegendKey val="0"/>
          <c:showVal val="0"/>
          <c:showCatName val="0"/>
          <c:showSerName val="0"/>
          <c:showPercent val="0"/>
          <c:showBubbleSize val="0"/>
        </c:dLbls>
        <c:gapWidth val="219"/>
        <c:overlap val="-27"/>
        <c:axId val="2110194351"/>
        <c:axId val="2110195311"/>
      </c:barChart>
      <c:catAx>
        <c:axId val="211019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5311"/>
        <c:crosses val="autoZero"/>
        <c:auto val="1"/>
        <c:lblAlgn val="ctr"/>
        <c:lblOffset val="100"/>
        <c:noMultiLvlLbl val="0"/>
      </c:catAx>
      <c:valAx>
        <c:axId val="2110195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2110194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solidFill>
      <a:srgbClr val="005643"/>
    </a:solid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0.14094</cdr:x>
      <cdr:y>0.06829</cdr:y>
    </cdr:from>
    <cdr:to>
      <cdr:x>0.35278</cdr:x>
      <cdr:y>0.1917</cdr:y>
    </cdr:to>
    <cdr:sp macro="" textlink="">
      <cdr:nvSpPr>
        <cdr:cNvPr id="4" name="TextBox 5">
          <a:extLst xmlns:a="http://schemas.openxmlformats.org/drawingml/2006/main">
            <a:ext uri="{FF2B5EF4-FFF2-40B4-BE49-F238E27FC236}">
              <a16:creationId xmlns:a16="http://schemas.microsoft.com/office/drawing/2014/main" id="{DC5516A6-04C6-88B7-6C5E-FDC902426705}"/>
            </a:ext>
          </a:extLst>
        </cdr:cNvPr>
        <cdr:cNvSpPr txBox="1"/>
      </cdr:nvSpPr>
      <cdr:spPr>
        <a:xfrm xmlns:a="http://schemas.openxmlformats.org/drawingml/2006/main">
          <a:off x="644370" y="187325"/>
          <a:ext cx="968535"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r = 0.54*</a:t>
          </a:r>
        </a:p>
      </cdr:txBody>
    </cdr:sp>
  </cdr:relSizeAnchor>
</c:userShapes>
</file>

<file path=ppt/drawings/drawing2.xml><?xml version="1.0" encoding="utf-8"?>
<c:userShapes xmlns:c="http://schemas.openxmlformats.org/drawingml/2006/chart">
  <cdr:relSizeAnchor xmlns:cdr="http://schemas.openxmlformats.org/drawingml/2006/chartDrawing">
    <cdr:from>
      <cdr:x>0.14094</cdr:x>
      <cdr:y>0.06829</cdr:y>
    </cdr:from>
    <cdr:to>
      <cdr:x>0.35278</cdr:x>
      <cdr:y>0.1917</cdr:y>
    </cdr:to>
    <cdr:sp macro="" textlink="">
      <cdr:nvSpPr>
        <cdr:cNvPr id="4" name="TextBox 5">
          <a:extLst xmlns:a="http://schemas.openxmlformats.org/drawingml/2006/main">
            <a:ext uri="{FF2B5EF4-FFF2-40B4-BE49-F238E27FC236}">
              <a16:creationId xmlns:a16="http://schemas.microsoft.com/office/drawing/2014/main" id="{DC5516A6-04C6-88B7-6C5E-FDC902426705}"/>
            </a:ext>
          </a:extLst>
        </cdr:cNvPr>
        <cdr:cNvSpPr txBox="1"/>
      </cdr:nvSpPr>
      <cdr:spPr>
        <a:xfrm xmlns:a="http://schemas.openxmlformats.org/drawingml/2006/main">
          <a:off x="644370" y="187325"/>
          <a:ext cx="968535"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r = 0.54*</a:t>
          </a:r>
        </a:p>
      </cdr:txBody>
    </cdr:sp>
  </cdr:relSizeAnchor>
</c:userShapes>
</file>

<file path=ppt/drawings/drawing3.xml><?xml version="1.0" encoding="utf-8"?>
<c:userShapes xmlns:c="http://schemas.openxmlformats.org/drawingml/2006/chart">
  <cdr:relSizeAnchor xmlns:cdr="http://schemas.openxmlformats.org/drawingml/2006/chartDrawing">
    <cdr:from>
      <cdr:x>0.14094</cdr:x>
      <cdr:y>0.06829</cdr:y>
    </cdr:from>
    <cdr:to>
      <cdr:x>0.35278</cdr:x>
      <cdr:y>0.1917</cdr:y>
    </cdr:to>
    <cdr:sp macro="" textlink="">
      <cdr:nvSpPr>
        <cdr:cNvPr id="4" name="TextBox 5">
          <a:extLst xmlns:a="http://schemas.openxmlformats.org/drawingml/2006/main">
            <a:ext uri="{FF2B5EF4-FFF2-40B4-BE49-F238E27FC236}">
              <a16:creationId xmlns:a16="http://schemas.microsoft.com/office/drawing/2014/main" id="{DC5516A6-04C6-88B7-6C5E-FDC902426705}"/>
            </a:ext>
          </a:extLst>
        </cdr:cNvPr>
        <cdr:cNvSpPr txBox="1"/>
      </cdr:nvSpPr>
      <cdr:spPr>
        <a:xfrm xmlns:a="http://schemas.openxmlformats.org/drawingml/2006/main">
          <a:off x="644370" y="187325"/>
          <a:ext cx="968535"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r = 0.54*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96CF7-3A1F-4591-B362-2F203C13FE39}" type="datetimeFigureOut">
              <a:rPr lang="en-US" smtClean="0"/>
              <a:t>11/6/2025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1FCA0-858A-49FA-94D1-2182D4BC887D}" type="slidenum">
              <a:rPr lang="en-US" smtClean="0"/>
              <a:t>‹#›</a:t>
            </a:fld>
            <a:endParaRPr lang="en-US"/>
          </a:p>
        </p:txBody>
      </p:sp>
    </p:spTree>
    <p:extLst>
      <p:ext uri="{BB962C8B-B14F-4D97-AF65-F5344CB8AC3E}">
        <p14:creationId xmlns:p14="http://schemas.microsoft.com/office/powerpoint/2010/main" val="40833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between 300 and 375. No difference between 450 and 375. 450 was different than 300</a:t>
            </a:r>
          </a:p>
        </p:txBody>
      </p:sp>
      <p:sp>
        <p:nvSpPr>
          <p:cNvPr id="4" name="Slide Number Placeholder 3"/>
          <p:cNvSpPr>
            <a:spLocks noGrp="1"/>
          </p:cNvSpPr>
          <p:nvPr>
            <p:ph type="sldNum" sz="quarter" idx="5"/>
          </p:nvPr>
        </p:nvSpPr>
        <p:spPr/>
        <p:txBody>
          <a:bodyPr/>
          <a:lstStyle/>
          <a:p>
            <a:fld id="{2DD1FCA0-858A-49FA-94D1-2182D4BC887D}" type="slidenum">
              <a:rPr lang="en-US" smtClean="0"/>
              <a:t>34</a:t>
            </a:fld>
            <a:endParaRPr lang="en-US"/>
          </a:p>
        </p:txBody>
      </p:sp>
    </p:spTree>
    <p:extLst>
      <p:ext uri="{BB962C8B-B14F-4D97-AF65-F5344CB8AC3E}">
        <p14:creationId xmlns:p14="http://schemas.microsoft.com/office/powerpoint/2010/main" val="289545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from 225 to 450</a:t>
            </a:r>
          </a:p>
        </p:txBody>
      </p:sp>
      <p:sp>
        <p:nvSpPr>
          <p:cNvPr id="4" name="Slide Number Placeholder 3"/>
          <p:cNvSpPr>
            <a:spLocks noGrp="1"/>
          </p:cNvSpPr>
          <p:nvPr>
            <p:ph type="sldNum" sz="quarter" idx="5"/>
          </p:nvPr>
        </p:nvSpPr>
        <p:spPr/>
        <p:txBody>
          <a:bodyPr/>
          <a:lstStyle/>
          <a:p>
            <a:fld id="{2DD1FCA0-858A-49FA-94D1-2182D4BC887D}" type="slidenum">
              <a:rPr lang="en-US" smtClean="0"/>
              <a:t>35</a:t>
            </a:fld>
            <a:endParaRPr lang="en-US"/>
          </a:p>
        </p:txBody>
      </p:sp>
    </p:spTree>
    <p:extLst>
      <p:ext uri="{BB962C8B-B14F-4D97-AF65-F5344CB8AC3E}">
        <p14:creationId xmlns:p14="http://schemas.microsoft.com/office/powerpoint/2010/main" val="29335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rate within variety. </a:t>
            </a:r>
          </a:p>
          <a:p>
            <a:r>
              <a:rPr lang="en-US" dirty="0"/>
              <a:t>DK400TL no difference from 300 to 450</a:t>
            </a:r>
          </a:p>
          <a:p>
            <a:r>
              <a:rPr lang="en-US" dirty="0"/>
              <a:t>DK401TL no difference between 450 and 375. </a:t>
            </a:r>
          </a:p>
          <a:p>
            <a:r>
              <a:rPr lang="en-US" dirty="0"/>
              <a:t>LR344PC  no difference between 450 and 375. No difference between 300 and 375</a:t>
            </a:r>
          </a:p>
          <a:p>
            <a:r>
              <a:rPr lang="en-US" dirty="0"/>
              <a:t>LR345PC no  </a:t>
            </a:r>
            <a:r>
              <a:rPr lang="en-US" dirty="0" err="1"/>
              <a:t>differene</a:t>
            </a:r>
            <a:r>
              <a:rPr lang="en-US" dirty="0"/>
              <a:t> </a:t>
            </a:r>
            <a:r>
              <a:rPr lang="en-US" dirty="0" err="1"/>
              <a:t>fro</a:t>
            </a:r>
            <a:r>
              <a:rPr lang="en-US" dirty="0"/>
              <a:t>, 300 to 450</a:t>
            </a:r>
          </a:p>
        </p:txBody>
      </p:sp>
      <p:sp>
        <p:nvSpPr>
          <p:cNvPr id="4" name="Slide Number Placeholder 3"/>
          <p:cNvSpPr>
            <a:spLocks noGrp="1"/>
          </p:cNvSpPr>
          <p:nvPr>
            <p:ph type="sldNum" sz="quarter" idx="5"/>
          </p:nvPr>
        </p:nvSpPr>
        <p:spPr/>
        <p:txBody>
          <a:bodyPr/>
          <a:lstStyle/>
          <a:p>
            <a:fld id="{2DD1FCA0-858A-49FA-94D1-2182D4BC887D}" type="slidenum">
              <a:rPr lang="en-US" smtClean="0"/>
              <a:t>36</a:t>
            </a:fld>
            <a:endParaRPr lang="en-US"/>
          </a:p>
        </p:txBody>
      </p:sp>
    </p:spTree>
    <p:extLst>
      <p:ext uri="{BB962C8B-B14F-4D97-AF65-F5344CB8AC3E}">
        <p14:creationId xmlns:p14="http://schemas.microsoft.com/office/powerpoint/2010/main" val="314200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rate within variety. </a:t>
            </a:r>
          </a:p>
          <a:p>
            <a:r>
              <a:rPr lang="en-US" dirty="0"/>
              <a:t>DK400TL no difference from 300 to 450</a:t>
            </a:r>
          </a:p>
          <a:p>
            <a:r>
              <a:rPr lang="en-US" dirty="0"/>
              <a:t>DK401TL no difference between 450 and 375. </a:t>
            </a:r>
          </a:p>
          <a:p>
            <a:r>
              <a:rPr lang="en-US" dirty="0"/>
              <a:t>LR344PC  no difference between 450 and 375. No difference between 300 and 375</a:t>
            </a:r>
          </a:p>
          <a:p>
            <a:r>
              <a:rPr lang="en-US" dirty="0"/>
              <a:t>LR345PC no  </a:t>
            </a:r>
            <a:r>
              <a:rPr lang="en-US" dirty="0" err="1"/>
              <a:t>differene</a:t>
            </a:r>
            <a:r>
              <a:rPr lang="en-US" dirty="0"/>
              <a:t> </a:t>
            </a:r>
            <a:r>
              <a:rPr lang="en-US" dirty="0" err="1"/>
              <a:t>fro</a:t>
            </a:r>
            <a:r>
              <a:rPr lang="en-US" dirty="0"/>
              <a:t>, 300 to 450</a:t>
            </a:r>
          </a:p>
        </p:txBody>
      </p:sp>
      <p:sp>
        <p:nvSpPr>
          <p:cNvPr id="4" name="Slide Number Placeholder 3"/>
          <p:cNvSpPr>
            <a:spLocks noGrp="1"/>
          </p:cNvSpPr>
          <p:nvPr>
            <p:ph type="sldNum" sz="quarter" idx="5"/>
          </p:nvPr>
        </p:nvSpPr>
        <p:spPr/>
        <p:txBody>
          <a:bodyPr/>
          <a:lstStyle/>
          <a:p>
            <a:fld id="{2DD1FCA0-858A-49FA-94D1-2182D4BC887D}" type="slidenum">
              <a:rPr lang="en-US" smtClean="0"/>
              <a:t>37</a:t>
            </a:fld>
            <a:endParaRPr lang="en-US"/>
          </a:p>
        </p:txBody>
      </p:sp>
    </p:spTree>
    <p:extLst>
      <p:ext uri="{BB962C8B-B14F-4D97-AF65-F5344CB8AC3E}">
        <p14:creationId xmlns:p14="http://schemas.microsoft.com/office/powerpoint/2010/main" val="98034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rate within variety. </a:t>
            </a:r>
          </a:p>
          <a:p>
            <a:r>
              <a:rPr lang="en-US" dirty="0"/>
              <a:t>DK400TL no difference from 300 to 450</a:t>
            </a:r>
          </a:p>
          <a:p>
            <a:r>
              <a:rPr lang="en-US" dirty="0"/>
              <a:t>DK401TL no difference between 450 and 375. </a:t>
            </a:r>
          </a:p>
          <a:p>
            <a:r>
              <a:rPr lang="en-US" dirty="0"/>
              <a:t>LR344PC  no difference between 450 and 375. No difference between 300 and 375</a:t>
            </a:r>
          </a:p>
          <a:p>
            <a:r>
              <a:rPr lang="en-US" dirty="0"/>
              <a:t>LR345PC no  </a:t>
            </a:r>
            <a:r>
              <a:rPr lang="en-US" dirty="0" err="1"/>
              <a:t>differene</a:t>
            </a:r>
            <a:r>
              <a:rPr lang="en-US" dirty="0"/>
              <a:t> </a:t>
            </a:r>
            <a:r>
              <a:rPr lang="en-US" dirty="0" err="1"/>
              <a:t>fro</a:t>
            </a:r>
            <a:r>
              <a:rPr lang="en-US" dirty="0"/>
              <a:t>, 300 to 450</a:t>
            </a:r>
          </a:p>
        </p:txBody>
      </p:sp>
      <p:sp>
        <p:nvSpPr>
          <p:cNvPr id="4" name="Slide Number Placeholder 3"/>
          <p:cNvSpPr>
            <a:spLocks noGrp="1"/>
          </p:cNvSpPr>
          <p:nvPr>
            <p:ph type="sldNum" sz="quarter" idx="5"/>
          </p:nvPr>
        </p:nvSpPr>
        <p:spPr/>
        <p:txBody>
          <a:bodyPr/>
          <a:lstStyle/>
          <a:p>
            <a:fld id="{2DD1FCA0-858A-49FA-94D1-2182D4BC887D}" type="slidenum">
              <a:rPr lang="en-US" smtClean="0"/>
              <a:t>38</a:t>
            </a:fld>
            <a:endParaRPr lang="en-US"/>
          </a:p>
        </p:txBody>
      </p:sp>
    </p:spTree>
    <p:extLst>
      <p:ext uri="{BB962C8B-B14F-4D97-AF65-F5344CB8AC3E}">
        <p14:creationId xmlns:p14="http://schemas.microsoft.com/office/powerpoint/2010/main" val="281361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rate within variety. </a:t>
            </a:r>
          </a:p>
          <a:p>
            <a:r>
              <a:rPr lang="en-US" dirty="0"/>
              <a:t>DK400TL no difference from 300 to 450</a:t>
            </a:r>
          </a:p>
          <a:p>
            <a:r>
              <a:rPr lang="en-US" dirty="0"/>
              <a:t>DK401TL no difference between 450 and 375. </a:t>
            </a:r>
          </a:p>
          <a:p>
            <a:r>
              <a:rPr lang="en-US" dirty="0"/>
              <a:t>LR344PC  no difference between 450 and 375. No difference between 300 and 375</a:t>
            </a:r>
          </a:p>
          <a:p>
            <a:r>
              <a:rPr lang="en-US" dirty="0"/>
              <a:t>LR345PC no  </a:t>
            </a:r>
            <a:r>
              <a:rPr lang="en-US" dirty="0" err="1"/>
              <a:t>differene</a:t>
            </a:r>
            <a:r>
              <a:rPr lang="en-US" dirty="0"/>
              <a:t> </a:t>
            </a:r>
            <a:r>
              <a:rPr lang="en-US" dirty="0" err="1"/>
              <a:t>fro</a:t>
            </a:r>
            <a:r>
              <a:rPr lang="en-US" dirty="0"/>
              <a:t>, 300 to 450</a:t>
            </a:r>
          </a:p>
        </p:txBody>
      </p:sp>
      <p:sp>
        <p:nvSpPr>
          <p:cNvPr id="4" name="Slide Number Placeholder 3"/>
          <p:cNvSpPr>
            <a:spLocks noGrp="1"/>
          </p:cNvSpPr>
          <p:nvPr>
            <p:ph type="sldNum" sz="quarter" idx="5"/>
          </p:nvPr>
        </p:nvSpPr>
        <p:spPr/>
        <p:txBody>
          <a:bodyPr/>
          <a:lstStyle/>
          <a:p>
            <a:fld id="{2DD1FCA0-858A-49FA-94D1-2182D4BC887D}" type="slidenum">
              <a:rPr lang="en-US" smtClean="0"/>
              <a:t>39</a:t>
            </a:fld>
            <a:endParaRPr lang="en-US"/>
          </a:p>
        </p:txBody>
      </p:sp>
    </p:spTree>
    <p:extLst>
      <p:ext uri="{BB962C8B-B14F-4D97-AF65-F5344CB8AC3E}">
        <p14:creationId xmlns:p14="http://schemas.microsoft.com/office/powerpoint/2010/main" val="1723845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27252-16B6-4FEA-8CE7-240D23080AB3}"/>
              </a:ext>
            </a:extLst>
          </p:cNvPr>
          <p:cNvSpPr/>
          <p:nvPr/>
        </p:nvSpPr>
        <p:spPr>
          <a:xfrm>
            <a:off x="0" y="0"/>
            <a:ext cx="9144000" cy="6858000"/>
          </a:xfrm>
          <a:prstGeom prst="rect">
            <a:avLst/>
          </a:prstGeom>
          <a:solidFill>
            <a:srgbClr val="004D39"/>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C9A06025-1EE6-41FA-8F9E-9B19D93D328E}"/>
              </a:ext>
            </a:extLst>
          </p:cNvPr>
          <p:cNvPicPr>
            <a:picLocks noChangeAspect="1"/>
          </p:cNvPicPr>
          <p:nvPr/>
        </p:nvPicPr>
        <p:blipFill>
          <a:blip r:embed="rId2"/>
          <a:stretch>
            <a:fillRect/>
          </a:stretch>
        </p:blipFill>
        <p:spPr>
          <a:xfrm>
            <a:off x="1092200" y="4178300"/>
            <a:ext cx="6959600" cy="571500"/>
          </a:xfrm>
          <a:prstGeom prst="rect">
            <a:avLst/>
          </a:prstGeom>
          <a:effectLst>
            <a:outerShdw blurRad="50800" dist="101600" dir="2700000" algn="tl" rotWithShape="0">
              <a:prstClr val="black">
                <a:alpha val="20000"/>
              </a:prstClr>
            </a:outerShdw>
          </a:effectLst>
        </p:spPr>
      </p:pic>
      <p:sp>
        <p:nvSpPr>
          <p:cNvPr id="2" name="Title 1"/>
          <p:cNvSpPr>
            <a:spLocks noGrp="1"/>
          </p:cNvSpPr>
          <p:nvPr>
            <p:ph type="ctrTitle"/>
          </p:nvPr>
        </p:nvSpPr>
        <p:spPr>
          <a:xfrm>
            <a:off x="685800" y="1011797"/>
            <a:ext cx="7772400" cy="1470025"/>
          </a:xfrm>
        </p:spPr>
        <p:txBody>
          <a:bodyPr/>
          <a:lstStyle>
            <a:lvl1pPr>
              <a:defRPr>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2678792"/>
            <a:ext cx="6400800" cy="925459"/>
          </a:xfrm>
        </p:spPr>
        <p:txBody>
          <a:bodyPr/>
          <a:lstStyle>
            <a:lvl1pPr marL="0" indent="0" algn="ctr">
              <a:buNone/>
              <a:defRPr>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5FFBFABD-C314-4DD7-82BB-BACC032680CD}"/>
              </a:ext>
            </a:extLst>
          </p:cNvPr>
          <p:cNvSpPr>
            <a:spLocks noGrp="1"/>
          </p:cNvSpPr>
          <p:nvPr>
            <p:ph type="dt" sz="half" idx="10"/>
          </p:nvPr>
        </p:nvSpPr>
        <p:spPr/>
        <p:txBody>
          <a:bodyPr/>
          <a:lstStyle>
            <a:lvl1pPr>
              <a:defRPr/>
            </a:lvl1pPr>
          </a:lstStyle>
          <a:p>
            <a:pPr>
              <a:defRPr/>
            </a:pPr>
            <a:fld id="{F842BC6C-2676-4DE6-9332-B70EFA1BD532}" type="datetime1">
              <a:rPr lang="en-US"/>
              <a:pPr>
                <a:defRPr/>
              </a:pPr>
              <a:t>11/6/2025</a:t>
            </a:fld>
            <a:endParaRPr lang="en-US"/>
          </a:p>
        </p:txBody>
      </p:sp>
      <p:sp>
        <p:nvSpPr>
          <p:cNvPr id="7" name="Footer Placeholder 4">
            <a:extLst>
              <a:ext uri="{FF2B5EF4-FFF2-40B4-BE49-F238E27FC236}">
                <a16:creationId xmlns:a16="http://schemas.microsoft.com/office/drawing/2014/main" id="{97EEF0BA-749F-4988-84E3-93CA6A45109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5D7F5D9-4F57-4DAE-B504-5925EFC943A2}"/>
              </a:ext>
            </a:extLst>
          </p:cNvPr>
          <p:cNvSpPr>
            <a:spLocks noGrp="1"/>
          </p:cNvSpPr>
          <p:nvPr>
            <p:ph type="sldNum" sz="quarter" idx="12"/>
          </p:nvPr>
        </p:nvSpPr>
        <p:spPr/>
        <p:txBody>
          <a:bodyPr/>
          <a:lstStyle>
            <a:lvl1pPr>
              <a:defRPr smtClean="0"/>
            </a:lvl1pPr>
          </a:lstStyle>
          <a:p>
            <a:pPr>
              <a:defRPr/>
            </a:pPr>
            <a:fld id="{F2D55E9F-F154-4197-9426-C2EE8313AB9D}" type="slidenum">
              <a:rPr lang="en-US" altLang="en-US"/>
              <a:pPr>
                <a:defRPr/>
              </a:pPr>
              <a:t>‹#›</a:t>
            </a:fld>
            <a:endParaRPr lang="en-US" altLang="en-US"/>
          </a:p>
        </p:txBody>
      </p:sp>
    </p:spTree>
    <p:extLst>
      <p:ext uri="{BB962C8B-B14F-4D97-AF65-F5344CB8AC3E}">
        <p14:creationId xmlns:p14="http://schemas.microsoft.com/office/powerpoint/2010/main" val="380052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DF9FD6F-2EAB-4B93-A9D6-3BC72F0730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0D8F836-B30A-4915-A474-4C30AB4E60D0}"/>
              </a:ext>
            </a:extLst>
          </p:cNvPr>
          <p:cNvSpPr>
            <a:spLocks noGrp="1"/>
          </p:cNvSpPr>
          <p:nvPr>
            <p:ph type="dt" sz="half" idx="10"/>
          </p:nvPr>
        </p:nvSpPr>
        <p:spPr/>
        <p:txBody>
          <a:bodyPr/>
          <a:lstStyle>
            <a:lvl1pPr>
              <a:defRPr/>
            </a:lvl1pPr>
          </a:lstStyle>
          <a:p>
            <a:pPr>
              <a:defRPr/>
            </a:pPr>
            <a:fld id="{9A6E5D60-20E3-4D48-9D66-7FDCE082337E}" type="datetime1">
              <a:rPr lang="en-US"/>
              <a:pPr>
                <a:defRPr/>
              </a:pPr>
              <a:t>11/6/2025</a:t>
            </a:fld>
            <a:endParaRPr lang="en-US"/>
          </a:p>
        </p:txBody>
      </p:sp>
      <p:sp>
        <p:nvSpPr>
          <p:cNvPr id="6" name="Footer Placeholder 4">
            <a:extLst>
              <a:ext uri="{FF2B5EF4-FFF2-40B4-BE49-F238E27FC236}">
                <a16:creationId xmlns:a16="http://schemas.microsoft.com/office/drawing/2014/main" id="{223222BE-A580-40A6-97FD-03CB51ED5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AFA96D-3817-48A6-9CE5-077289CFF44B}"/>
              </a:ext>
            </a:extLst>
          </p:cNvPr>
          <p:cNvSpPr>
            <a:spLocks noGrp="1"/>
          </p:cNvSpPr>
          <p:nvPr>
            <p:ph type="sldNum" sz="quarter" idx="12"/>
          </p:nvPr>
        </p:nvSpPr>
        <p:spPr/>
        <p:txBody>
          <a:bodyPr/>
          <a:lstStyle>
            <a:lvl1pPr>
              <a:defRPr smtClean="0"/>
            </a:lvl1pPr>
          </a:lstStyle>
          <a:p>
            <a:pPr>
              <a:defRPr/>
            </a:pPr>
            <a:fld id="{348935A0-0F77-4735-8FE8-34DD70E1E04E}" type="slidenum">
              <a:rPr lang="en-US" altLang="en-US"/>
              <a:pPr>
                <a:defRPr/>
              </a:pPr>
              <a:t>‹#›</a:t>
            </a:fld>
            <a:endParaRPr lang="en-US" altLang="en-US"/>
          </a:p>
        </p:txBody>
      </p:sp>
    </p:spTree>
    <p:extLst>
      <p:ext uri="{BB962C8B-B14F-4D97-AF65-F5344CB8AC3E}">
        <p14:creationId xmlns:p14="http://schemas.microsoft.com/office/powerpoint/2010/main" val="180176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9C19F6-E273-4100-9D0D-44CE299A0A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3EDF63A-88A9-4A61-8B15-445833AB2D5F}"/>
              </a:ext>
            </a:extLst>
          </p:cNvPr>
          <p:cNvSpPr>
            <a:spLocks noGrp="1"/>
          </p:cNvSpPr>
          <p:nvPr>
            <p:ph type="dt" sz="half" idx="10"/>
          </p:nvPr>
        </p:nvSpPr>
        <p:spPr/>
        <p:txBody>
          <a:bodyPr/>
          <a:lstStyle>
            <a:lvl1pPr>
              <a:defRPr/>
            </a:lvl1pPr>
          </a:lstStyle>
          <a:p>
            <a:pPr>
              <a:defRPr/>
            </a:pPr>
            <a:fld id="{CA5322C8-E9CA-49DC-889F-D6954470FA9C}" type="datetime1">
              <a:rPr lang="en-US"/>
              <a:pPr>
                <a:defRPr/>
              </a:pPr>
              <a:t>11/6/2025</a:t>
            </a:fld>
            <a:endParaRPr lang="en-US"/>
          </a:p>
        </p:txBody>
      </p:sp>
      <p:sp>
        <p:nvSpPr>
          <p:cNvPr id="6" name="Footer Placeholder 4">
            <a:extLst>
              <a:ext uri="{FF2B5EF4-FFF2-40B4-BE49-F238E27FC236}">
                <a16:creationId xmlns:a16="http://schemas.microsoft.com/office/drawing/2014/main" id="{BEF55FDB-1BD8-417D-B21C-D655EB989F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9BF00E-2B0B-4F23-9AAD-8DF9325C9239}"/>
              </a:ext>
            </a:extLst>
          </p:cNvPr>
          <p:cNvSpPr>
            <a:spLocks noGrp="1"/>
          </p:cNvSpPr>
          <p:nvPr>
            <p:ph type="sldNum" sz="quarter" idx="12"/>
          </p:nvPr>
        </p:nvSpPr>
        <p:spPr/>
        <p:txBody>
          <a:bodyPr/>
          <a:lstStyle>
            <a:lvl1pPr>
              <a:defRPr smtClean="0"/>
            </a:lvl1pPr>
          </a:lstStyle>
          <a:p>
            <a:pPr>
              <a:defRPr/>
            </a:pPr>
            <a:fld id="{1C1579CB-081C-4409-8535-8A7596B558B4}" type="slidenum">
              <a:rPr lang="en-US" altLang="en-US"/>
              <a:pPr>
                <a:defRPr/>
              </a:pPr>
              <a:t>‹#›</a:t>
            </a:fld>
            <a:endParaRPr lang="en-US" altLang="en-US"/>
          </a:p>
        </p:txBody>
      </p:sp>
    </p:spTree>
    <p:extLst>
      <p:ext uri="{BB962C8B-B14F-4D97-AF65-F5344CB8AC3E}">
        <p14:creationId xmlns:p14="http://schemas.microsoft.com/office/powerpoint/2010/main" val="341044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7B2BF04-B027-479C-ACE9-C6EE10BAC2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D78F9B6-140E-49C6-8A8B-50BE63915302}"/>
              </a:ext>
            </a:extLst>
          </p:cNvPr>
          <p:cNvSpPr>
            <a:spLocks noGrp="1"/>
          </p:cNvSpPr>
          <p:nvPr>
            <p:ph type="dt" sz="half" idx="10"/>
          </p:nvPr>
        </p:nvSpPr>
        <p:spPr/>
        <p:txBody>
          <a:bodyPr/>
          <a:lstStyle>
            <a:lvl1pPr>
              <a:defRPr/>
            </a:lvl1pPr>
          </a:lstStyle>
          <a:p>
            <a:pPr>
              <a:defRPr/>
            </a:pPr>
            <a:fld id="{194E4096-46FD-4002-AD6B-C749020F1334}" type="datetime1">
              <a:rPr lang="en-US"/>
              <a:pPr>
                <a:defRPr/>
              </a:pPr>
              <a:t>11/6/2025</a:t>
            </a:fld>
            <a:endParaRPr lang="en-US" dirty="0"/>
          </a:p>
        </p:txBody>
      </p:sp>
      <p:sp>
        <p:nvSpPr>
          <p:cNvPr id="6" name="Footer Placeholder 4">
            <a:extLst>
              <a:ext uri="{FF2B5EF4-FFF2-40B4-BE49-F238E27FC236}">
                <a16:creationId xmlns:a16="http://schemas.microsoft.com/office/drawing/2014/main" id="{ABAFE4AD-7D35-47D6-A3FA-BCC0AF7595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D9C66F-31CB-455E-9B3C-9D31F8236EE1}"/>
              </a:ext>
            </a:extLst>
          </p:cNvPr>
          <p:cNvSpPr>
            <a:spLocks noGrp="1"/>
          </p:cNvSpPr>
          <p:nvPr>
            <p:ph type="sldNum" sz="quarter" idx="12"/>
          </p:nvPr>
        </p:nvSpPr>
        <p:spPr/>
        <p:txBody>
          <a:bodyPr/>
          <a:lstStyle>
            <a:lvl1pPr>
              <a:defRPr smtClean="0"/>
            </a:lvl1pPr>
          </a:lstStyle>
          <a:p>
            <a:pPr>
              <a:defRPr/>
            </a:pPr>
            <a:fld id="{59E22B8A-B107-440A-8E75-7094C1012654}" type="slidenum">
              <a:rPr lang="en-US" altLang="en-US"/>
              <a:pPr>
                <a:defRPr/>
              </a:pPr>
              <a:t>‹#›</a:t>
            </a:fld>
            <a:endParaRPr lang="en-US" altLang="en-US"/>
          </a:p>
        </p:txBody>
      </p:sp>
    </p:spTree>
    <p:extLst>
      <p:ext uri="{BB962C8B-B14F-4D97-AF65-F5344CB8AC3E}">
        <p14:creationId xmlns:p14="http://schemas.microsoft.com/office/powerpoint/2010/main" val="141364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73E6430-0DFB-4F4A-ADF3-32DE63C00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9A792648-37EB-42EC-99C1-D97D5BF01874}"/>
              </a:ext>
            </a:extLst>
          </p:cNvPr>
          <p:cNvSpPr>
            <a:spLocks noGrp="1"/>
          </p:cNvSpPr>
          <p:nvPr>
            <p:ph type="dt" sz="half" idx="10"/>
          </p:nvPr>
        </p:nvSpPr>
        <p:spPr/>
        <p:txBody>
          <a:bodyPr/>
          <a:lstStyle>
            <a:lvl1pPr>
              <a:defRPr/>
            </a:lvl1pPr>
          </a:lstStyle>
          <a:p>
            <a:pPr>
              <a:defRPr/>
            </a:pPr>
            <a:fld id="{B2040D59-D446-45D5-804D-D332E3EBB8E0}" type="datetime1">
              <a:rPr lang="en-US"/>
              <a:pPr>
                <a:defRPr/>
              </a:pPr>
              <a:t>11/6/2025</a:t>
            </a:fld>
            <a:endParaRPr lang="en-US"/>
          </a:p>
        </p:txBody>
      </p:sp>
      <p:sp>
        <p:nvSpPr>
          <p:cNvPr id="6" name="Footer Placeholder 4">
            <a:extLst>
              <a:ext uri="{FF2B5EF4-FFF2-40B4-BE49-F238E27FC236}">
                <a16:creationId xmlns:a16="http://schemas.microsoft.com/office/drawing/2014/main" id="{6C46FCD9-3159-48A8-8E9E-9742806634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05A3F1-26DD-4C36-91EC-978BD6EA4A8A}"/>
              </a:ext>
            </a:extLst>
          </p:cNvPr>
          <p:cNvSpPr>
            <a:spLocks noGrp="1"/>
          </p:cNvSpPr>
          <p:nvPr>
            <p:ph type="sldNum" sz="quarter" idx="12"/>
          </p:nvPr>
        </p:nvSpPr>
        <p:spPr/>
        <p:txBody>
          <a:bodyPr/>
          <a:lstStyle>
            <a:lvl1pPr>
              <a:defRPr smtClean="0"/>
            </a:lvl1pPr>
          </a:lstStyle>
          <a:p>
            <a:pPr>
              <a:defRPr/>
            </a:pPr>
            <a:fld id="{CE22637C-1CF6-4240-B104-CD43A59278D2}" type="slidenum">
              <a:rPr lang="en-US" altLang="en-US"/>
              <a:pPr>
                <a:defRPr/>
              </a:pPr>
              <a:t>‹#›</a:t>
            </a:fld>
            <a:endParaRPr lang="en-US" altLang="en-US"/>
          </a:p>
        </p:txBody>
      </p:sp>
    </p:spTree>
    <p:extLst>
      <p:ext uri="{BB962C8B-B14F-4D97-AF65-F5344CB8AC3E}">
        <p14:creationId xmlns:p14="http://schemas.microsoft.com/office/powerpoint/2010/main" val="119027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2D9D888-C268-4FF0-A21B-7C95C373C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5D268182-4C2A-4EA1-BA2B-192743AA90B8}"/>
              </a:ext>
            </a:extLst>
          </p:cNvPr>
          <p:cNvSpPr>
            <a:spLocks noGrp="1"/>
          </p:cNvSpPr>
          <p:nvPr>
            <p:ph type="dt" sz="half" idx="10"/>
          </p:nvPr>
        </p:nvSpPr>
        <p:spPr/>
        <p:txBody>
          <a:bodyPr/>
          <a:lstStyle>
            <a:lvl1pPr>
              <a:defRPr/>
            </a:lvl1pPr>
          </a:lstStyle>
          <a:p>
            <a:pPr>
              <a:defRPr/>
            </a:pPr>
            <a:fld id="{13B0E72D-3145-46A6-B570-4E7E22112FFC}" type="datetime1">
              <a:rPr lang="en-US"/>
              <a:pPr>
                <a:defRPr/>
              </a:pPr>
              <a:t>11/6/2025</a:t>
            </a:fld>
            <a:endParaRPr lang="en-US"/>
          </a:p>
        </p:txBody>
      </p:sp>
      <p:sp>
        <p:nvSpPr>
          <p:cNvPr id="7" name="Footer Placeholder 4">
            <a:extLst>
              <a:ext uri="{FF2B5EF4-FFF2-40B4-BE49-F238E27FC236}">
                <a16:creationId xmlns:a16="http://schemas.microsoft.com/office/drawing/2014/main" id="{D61EA21D-070A-4F12-B374-B33320C9E99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4811DC2-CBA2-4F1C-875F-68267B070239}"/>
              </a:ext>
            </a:extLst>
          </p:cNvPr>
          <p:cNvSpPr>
            <a:spLocks noGrp="1"/>
          </p:cNvSpPr>
          <p:nvPr>
            <p:ph type="sldNum" sz="quarter" idx="12"/>
          </p:nvPr>
        </p:nvSpPr>
        <p:spPr/>
        <p:txBody>
          <a:bodyPr/>
          <a:lstStyle>
            <a:lvl1pPr>
              <a:defRPr smtClean="0"/>
            </a:lvl1pPr>
          </a:lstStyle>
          <a:p>
            <a:pPr>
              <a:defRPr/>
            </a:pPr>
            <a:fld id="{5802E75C-F354-4A08-9330-2D78EAF33FDE}" type="slidenum">
              <a:rPr lang="en-US" altLang="en-US"/>
              <a:pPr>
                <a:defRPr/>
              </a:pPr>
              <a:t>‹#›</a:t>
            </a:fld>
            <a:endParaRPr lang="en-US" altLang="en-US"/>
          </a:p>
        </p:txBody>
      </p:sp>
    </p:spTree>
    <p:extLst>
      <p:ext uri="{BB962C8B-B14F-4D97-AF65-F5344CB8AC3E}">
        <p14:creationId xmlns:p14="http://schemas.microsoft.com/office/powerpoint/2010/main" val="200817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EA53B7-8D5F-4B82-B8E1-4BC843CA1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1A9C2B16-46D8-4A7D-A10E-2781635AB5D7}"/>
              </a:ext>
            </a:extLst>
          </p:cNvPr>
          <p:cNvSpPr>
            <a:spLocks noGrp="1"/>
          </p:cNvSpPr>
          <p:nvPr>
            <p:ph type="dt" sz="half" idx="10"/>
          </p:nvPr>
        </p:nvSpPr>
        <p:spPr/>
        <p:txBody>
          <a:bodyPr/>
          <a:lstStyle>
            <a:lvl1pPr>
              <a:defRPr/>
            </a:lvl1pPr>
          </a:lstStyle>
          <a:p>
            <a:pPr>
              <a:defRPr/>
            </a:pPr>
            <a:fld id="{C77D8FB0-FFE7-45FB-8CDB-5B2B813F0978}" type="datetime1">
              <a:rPr lang="en-US"/>
              <a:pPr>
                <a:defRPr/>
              </a:pPr>
              <a:t>11/6/2025</a:t>
            </a:fld>
            <a:endParaRPr lang="en-US"/>
          </a:p>
        </p:txBody>
      </p:sp>
      <p:sp>
        <p:nvSpPr>
          <p:cNvPr id="9" name="Footer Placeholder 4">
            <a:extLst>
              <a:ext uri="{FF2B5EF4-FFF2-40B4-BE49-F238E27FC236}">
                <a16:creationId xmlns:a16="http://schemas.microsoft.com/office/drawing/2014/main" id="{797121C3-74DD-4FEE-A50B-D63A1C7B861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ED427679-DC50-49A0-ABD1-E0244D6AACA3}"/>
              </a:ext>
            </a:extLst>
          </p:cNvPr>
          <p:cNvSpPr>
            <a:spLocks noGrp="1"/>
          </p:cNvSpPr>
          <p:nvPr>
            <p:ph type="sldNum" sz="quarter" idx="12"/>
          </p:nvPr>
        </p:nvSpPr>
        <p:spPr/>
        <p:txBody>
          <a:bodyPr/>
          <a:lstStyle>
            <a:lvl1pPr>
              <a:defRPr smtClean="0"/>
            </a:lvl1pPr>
          </a:lstStyle>
          <a:p>
            <a:pPr>
              <a:defRPr/>
            </a:pPr>
            <a:fld id="{367E71A7-06B8-424C-A1D3-ACC1EBFC023B}" type="slidenum">
              <a:rPr lang="en-US" altLang="en-US"/>
              <a:pPr>
                <a:defRPr/>
              </a:pPr>
              <a:t>‹#›</a:t>
            </a:fld>
            <a:endParaRPr lang="en-US" altLang="en-US"/>
          </a:p>
        </p:txBody>
      </p:sp>
    </p:spTree>
    <p:extLst>
      <p:ext uri="{BB962C8B-B14F-4D97-AF65-F5344CB8AC3E}">
        <p14:creationId xmlns:p14="http://schemas.microsoft.com/office/powerpoint/2010/main" val="343853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7C9E8902-C269-4B60-A61B-F9306523FD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1B4742B-FCF3-43A8-897E-2642EB471C96}"/>
              </a:ext>
            </a:extLst>
          </p:cNvPr>
          <p:cNvSpPr>
            <a:spLocks noGrp="1"/>
          </p:cNvSpPr>
          <p:nvPr>
            <p:ph type="dt" sz="half" idx="10"/>
          </p:nvPr>
        </p:nvSpPr>
        <p:spPr/>
        <p:txBody>
          <a:bodyPr/>
          <a:lstStyle>
            <a:lvl1pPr>
              <a:defRPr/>
            </a:lvl1pPr>
          </a:lstStyle>
          <a:p>
            <a:pPr>
              <a:defRPr/>
            </a:pPr>
            <a:fld id="{C0CFBBFD-D926-4264-B0C7-C885B5B8E3B6}" type="datetime1">
              <a:rPr lang="en-US"/>
              <a:pPr>
                <a:defRPr/>
              </a:pPr>
              <a:t>11/6/2025</a:t>
            </a:fld>
            <a:endParaRPr lang="en-US"/>
          </a:p>
        </p:txBody>
      </p:sp>
      <p:sp>
        <p:nvSpPr>
          <p:cNvPr id="5" name="Footer Placeholder 4">
            <a:extLst>
              <a:ext uri="{FF2B5EF4-FFF2-40B4-BE49-F238E27FC236}">
                <a16:creationId xmlns:a16="http://schemas.microsoft.com/office/drawing/2014/main" id="{E91A3CC4-20CD-4B03-B4A3-321557D5E1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01AFD9-EDB9-4A9F-8BFD-7031F4CEF93F}"/>
              </a:ext>
            </a:extLst>
          </p:cNvPr>
          <p:cNvSpPr>
            <a:spLocks noGrp="1"/>
          </p:cNvSpPr>
          <p:nvPr>
            <p:ph type="sldNum" sz="quarter" idx="12"/>
          </p:nvPr>
        </p:nvSpPr>
        <p:spPr/>
        <p:txBody>
          <a:bodyPr/>
          <a:lstStyle>
            <a:lvl1pPr>
              <a:defRPr smtClean="0"/>
            </a:lvl1pPr>
          </a:lstStyle>
          <a:p>
            <a:pPr>
              <a:defRPr/>
            </a:pPr>
            <a:fld id="{49C3C349-504D-4134-BB25-9A1D42714EED}" type="slidenum">
              <a:rPr lang="en-US" altLang="en-US"/>
              <a:pPr>
                <a:defRPr/>
              </a:pPr>
              <a:t>‹#›</a:t>
            </a:fld>
            <a:endParaRPr lang="en-US" altLang="en-US"/>
          </a:p>
        </p:txBody>
      </p:sp>
    </p:spTree>
    <p:extLst>
      <p:ext uri="{BB962C8B-B14F-4D97-AF65-F5344CB8AC3E}">
        <p14:creationId xmlns:p14="http://schemas.microsoft.com/office/powerpoint/2010/main" val="328712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083BC-3A0F-429E-B261-041C2C7490BA}"/>
              </a:ext>
            </a:extLst>
          </p:cNvPr>
          <p:cNvSpPr>
            <a:spLocks noGrp="1"/>
          </p:cNvSpPr>
          <p:nvPr>
            <p:ph type="dt" sz="half" idx="10"/>
          </p:nvPr>
        </p:nvSpPr>
        <p:spPr/>
        <p:txBody>
          <a:bodyPr/>
          <a:lstStyle>
            <a:lvl1pPr>
              <a:defRPr/>
            </a:lvl1pPr>
          </a:lstStyle>
          <a:p>
            <a:pPr>
              <a:defRPr/>
            </a:pPr>
            <a:fld id="{CE30A9FE-7EB9-4045-9737-669B0A89373A}" type="datetime1">
              <a:rPr lang="en-US"/>
              <a:pPr>
                <a:defRPr/>
              </a:pPr>
              <a:t>11/6/2025</a:t>
            </a:fld>
            <a:endParaRPr lang="en-US"/>
          </a:p>
        </p:txBody>
      </p:sp>
      <p:sp>
        <p:nvSpPr>
          <p:cNvPr id="3" name="Footer Placeholder 4">
            <a:extLst>
              <a:ext uri="{FF2B5EF4-FFF2-40B4-BE49-F238E27FC236}">
                <a16:creationId xmlns:a16="http://schemas.microsoft.com/office/drawing/2014/main" id="{EB4B079B-B206-488D-8BD6-1F6D4A8B232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5763A6-8F89-4395-A083-4C84F11D36BE}"/>
              </a:ext>
            </a:extLst>
          </p:cNvPr>
          <p:cNvSpPr>
            <a:spLocks noGrp="1"/>
          </p:cNvSpPr>
          <p:nvPr>
            <p:ph type="sldNum" sz="quarter" idx="12"/>
          </p:nvPr>
        </p:nvSpPr>
        <p:spPr/>
        <p:txBody>
          <a:bodyPr/>
          <a:lstStyle>
            <a:lvl1pPr>
              <a:defRPr/>
            </a:lvl1pPr>
          </a:lstStyle>
          <a:p>
            <a:pPr>
              <a:defRPr/>
            </a:pPr>
            <a:fld id="{95A7C1D3-95B5-48F2-A20C-DD7693E2831B}" type="slidenum">
              <a:rPr lang="en-US" altLang="en-US"/>
              <a:pPr>
                <a:defRPr/>
              </a:pPr>
              <a:t>‹#›</a:t>
            </a:fld>
            <a:endParaRPr lang="en-US" altLang="en-US"/>
          </a:p>
        </p:txBody>
      </p:sp>
    </p:spTree>
    <p:extLst>
      <p:ext uri="{BB962C8B-B14F-4D97-AF65-F5344CB8AC3E}">
        <p14:creationId xmlns:p14="http://schemas.microsoft.com/office/powerpoint/2010/main" val="189799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525ACD68-2B68-4711-A554-4370076863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3">
            <a:extLst>
              <a:ext uri="{FF2B5EF4-FFF2-40B4-BE49-F238E27FC236}">
                <a16:creationId xmlns:a16="http://schemas.microsoft.com/office/drawing/2014/main" id="{5149DB0D-442A-4DCD-A662-10F4D54BA526}"/>
              </a:ext>
            </a:extLst>
          </p:cNvPr>
          <p:cNvSpPr>
            <a:spLocks noGrp="1"/>
          </p:cNvSpPr>
          <p:nvPr>
            <p:ph type="dt" sz="half" idx="10"/>
          </p:nvPr>
        </p:nvSpPr>
        <p:spPr/>
        <p:txBody>
          <a:bodyPr/>
          <a:lstStyle>
            <a:lvl1pPr>
              <a:defRPr/>
            </a:lvl1pPr>
          </a:lstStyle>
          <a:p>
            <a:pPr>
              <a:defRPr/>
            </a:pPr>
            <a:fld id="{F59C2D51-797E-465E-996B-106592400A8C}" type="datetime1">
              <a:rPr lang="en-US"/>
              <a:pPr>
                <a:defRPr/>
              </a:pPr>
              <a:t>11/6/2025</a:t>
            </a:fld>
            <a:endParaRPr lang="en-US"/>
          </a:p>
        </p:txBody>
      </p:sp>
      <p:sp>
        <p:nvSpPr>
          <p:cNvPr id="7" name="Footer Placeholder 4">
            <a:extLst>
              <a:ext uri="{FF2B5EF4-FFF2-40B4-BE49-F238E27FC236}">
                <a16:creationId xmlns:a16="http://schemas.microsoft.com/office/drawing/2014/main" id="{4F08D485-6C0A-4279-830B-EA75B11B043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7268030-74DC-412C-B71C-2F5CA5534B0D}"/>
              </a:ext>
            </a:extLst>
          </p:cNvPr>
          <p:cNvSpPr>
            <a:spLocks noGrp="1"/>
          </p:cNvSpPr>
          <p:nvPr>
            <p:ph type="sldNum" sz="quarter" idx="12"/>
          </p:nvPr>
        </p:nvSpPr>
        <p:spPr/>
        <p:txBody>
          <a:bodyPr/>
          <a:lstStyle>
            <a:lvl1pPr>
              <a:defRPr smtClean="0"/>
            </a:lvl1pPr>
          </a:lstStyle>
          <a:p>
            <a:pPr>
              <a:defRPr/>
            </a:pPr>
            <a:fld id="{38548705-0ADB-4AE7-AD88-66EB7482D66B}" type="slidenum">
              <a:rPr lang="en-US" altLang="en-US"/>
              <a:pPr>
                <a:defRPr/>
              </a:pPr>
              <a:t>‹#›</a:t>
            </a:fld>
            <a:endParaRPr lang="en-US" altLang="en-US"/>
          </a:p>
        </p:txBody>
      </p:sp>
    </p:spTree>
    <p:extLst>
      <p:ext uri="{BB962C8B-B14F-4D97-AF65-F5344CB8AC3E}">
        <p14:creationId xmlns:p14="http://schemas.microsoft.com/office/powerpoint/2010/main" val="92173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79669E6-3587-47F3-A567-2DB7ABBCAC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372225"/>
            <a:ext cx="3781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3">
            <a:extLst>
              <a:ext uri="{FF2B5EF4-FFF2-40B4-BE49-F238E27FC236}">
                <a16:creationId xmlns:a16="http://schemas.microsoft.com/office/drawing/2014/main" id="{686701ED-8C6D-48A9-80FE-389AFFE1BDF9}"/>
              </a:ext>
            </a:extLst>
          </p:cNvPr>
          <p:cNvSpPr>
            <a:spLocks noGrp="1"/>
          </p:cNvSpPr>
          <p:nvPr>
            <p:ph type="dt" sz="half" idx="10"/>
          </p:nvPr>
        </p:nvSpPr>
        <p:spPr/>
        <p:txBody>
          <a:bodyPr/>
          <a:lstStyle>
            <a:lvl1pPr>
              <a:defRPr/>
            </a:lvl1pPr>
          </a:lstStyle>
          <a:p>
            <a:pPr>
              <a:defRPr/>
            </a:pPr>
            <a:fld id="{BA9145BF-9731-4F1E-8AB3-591561793ED6}" type="datetime1">
              <a:rPr lang="en-US"/>
              <a:pPr>
                <a:defRPr/>
              </a:pPr>
              <a:t>11/6/2025</a:t>
            </a:fld>
            <a:endParaRPr lang="en-US"/>
          </a:p>
        </p:txBody>
      </p:sp>
      <p:sp>
        <p:nvSpPr>
          <p:cNvPr id="7" name="Footer Placeholder 4">
            <a:extLst>
              <a:ext uri="{FF2B5EF4-FFF2-40B4-BE49-F238E27FC236}">
                <a16:creationId xmlns:a16="http://schemas.microsoft.com/office/drawing/2014/main" id="{D001AEC1-53C8-4ED9-B9CE-8D0BF34E253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AC92511-F221-4315-AA20-DE82C2C81CE6}"/>
              </a:ext>
            </a:extLst>
          </p:cNvPr>
          <p:cNvSpPr>
            <a:spLocks noGrp="1"/>
          </p:cNvSpPr>
          <p:nvPr>
            <p:ph type="sldNum" sz="quarter" idx="12"/>
          </p:nvPr>
        </p:nvSpPr>
        <p:spPr/>
        <p:txBody>
          <a:bodyPr/>
          <a:lstStyle>
            <a:lvl1pPr>
              <a:defRPr smtClean="0"/>
            </a:lvl1pPr>
          </a:lstStyle>
          <a:p>
            <a:pPr>
              <a:defRPr/>
            </a:pPr>
            <a:fld id="{2AC6102C-9069-436D-A184-B3A851256C10}" type="slidenum">
              <a:rPr lang="en-US" altLang="en-US"/>
              <a:pPr>
                <a:defRPr/>
              </a:pPr>
              <a:t>‹#›</a:t>
            </a:fld>
            <a:endParaRPr lang="en-US" altLang="en-US"/>
          </a:p>
        </p:txBody>
      </p:sp>
    </p:spTree>
    <p:extLst>
      <p:ext uri="{BB962C8B-B14F-4D97-AF65-F5344CB8AC3E}">
        <p14:creationId xmlns:p14="http://schemas.microsoft.com/office/powerpoint/2010/main" val="743933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3EAB9D1-348F-46FF-BEC4-F24FB969D94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227C59F-AF4B-458D-8B84-9B1B077416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E781F4-A276-404A-B0C0-7B65B757D8D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852CB882-ECD2-4E58-86C5-D9372961899B}" type="datetime1">
              <a:rPr lang="en-US"/>
              <a:pPr>
                <a:defRPr/>
              </a:pPr>
              <a:t>11/6/2025</a:t>
            </a:fld>
            <a:endParaRPr lang="en-US"/>
          </a:p>
        </p:txBody>
      </p:sp>
      <p:sp>
        <p:nvSpPr>
          <p:cNvPr id="5" name="Footer Placeholder 4">
            <a:extLst>
              <a:ext uri="{FF2B5EF4-FFF2-40B4-BE49-F238E27FC236}">
                <a16:creationId xmlns:a16="http://schemas.microsoft.com/office/drawing/2014/main" id="{50360202-4C71-4CE4-8871-5632BBB29B4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A4479E-2135-4F44-9545-6B0CC0C571B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B989B3C2-E91F-4310-BB9E-E86BD3B2FB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75" r:id="rId7"/>
    <p:sldLayoutId id="2147483782" r:id="rId8"/>
    <p:sldLayoutId id="2147483783" r:id="rId9"/>
    <p:sldLayoutId id="2147483784" r:id="rId10"/>
    <p:sldLayoutId id="2147483785"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5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 Id="rId5" Type="http://schemas.openxmlformats.org/officeDocument/2006/relationships/chart" Target="../charts/chart30.xml"/><Relationship Id="rId4" Type="http://schemas.openxmlformats.org/officeDocument/2006/relationships/chart" Target="../charts/chart29.xml"/></Relationships>
</file>

<file path=ppt/slides/_rels/slide58.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www.usda.gov/sites/default/files/documents/JFAgreen508.pdf"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730F9F-6179-4CF6-2AE3-86120B69D356}"/>
              </a:ext>
            </a:extLst>
          </p:cNvPr>
          <p:cNvPicPr>
            <a:picLocks noChangeAspect="1"/>
          </p:cNvPicPr>
          <p:nvPr/>
        </p:nvPicPr>
        <p:blipFill>
          <a:blip r:embed="rId2"/>
          <a:stretch>
            <a:fillRect/>
          </a:stretch>
        </p:blipFill>
        <p:spPr>
          <a:xfrm>
            <a:off x="-1006" y="727388"/>
            <a:ext cx="9154583" cy="5147027"/>
          </a:xfrm>
          <a:prstGeom prst="rect">
            <a:avLst/>
          </a:prstGeom>
        </p:spPr>
      </p:pic>
    </p:spTree>
    <p:extLst>
      <p:ext uri="{BB962C8B-B14F-4D97-AF65-F5344CB8AC3E}">
        <p14:creationId xmlns:p14="http://schemas.microsoft.com/office/powerpoint/2010/main" val="1741671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E1CE5E0-6721-2EA2-A5F1-D921EC7FA7FD}"/>
              </a:ext>
            </a:extLst>
          </p:cNvPr>
          <p:cNvGraphicFramePr>
            <a:graphicFrameLocks noChangeAspect="1"/>
          </p:cNvGraphicFramePr>
          <p:nvPr/>
        </p:nvGraphicFramePr>
        <p:xfrm>
          <a:off x="909828" y="691984"/>
          <a:ext cx="7324344" cy="5623796"/>
        </p:xfrm>
        <a:graphic>
          <a:graphicData uri="http://schemas.openxmlformats.org/presentationml/2006/ole">
            <mc:AlternateContent xmlns:mc="http://schemas.openxmlformats.org/markup-compatibility/2006">
              <mc:Choice xmlns:v="urn:schemas-microsoft-com:vml" Requires="v">
                <p:oleObj name="SPW 15.0 Graph" r:id="rId2" imgW="5722635" imgH="4393799" progId="SigmaPlotGraphicObject.15">
                  <p:embed/>
                </p:oleObj>
              </mc:Choice>
              <mc:Fallback>
                <p:oleObj name="SPW 15.0 Graph" r:id="rId2" imgW="5722635" imgH="4393799" progId="SigmaPlotGraphicObject.15">
                  <p:embed/>
                  <p:pic>
                    <p:nvPicPr>
                      <p:cNvPr id="5" name="Object 4">
                        <a:extLst>
                          <a:ext uri="{FF2B5EF4-FFF2-40B4-BE49-F238E27FC236}">
                            <a16:creationId xmlns:a16="http://schemas.microsoft.com/office/drawing/2014/main" id="{4E1CE5E0-6721-2EA2-A5F1-D921EC7FA7FD}"/>
                          </a:ext>
                        </a:extLst>
                      </p:cNvPr>
                      <p:cNvPicPr/>
                      <p:nvPr/>
                    </p:nvPicPr>
                    <p:blipFill>
                      <a:blip r:embed="rId3"/>
                      <a:stretch>
                        <a:fillRect/>
                      </a:stretch>
                    </p:blipFill>
                    <p:spPr>
                      <a:xfrm>
                        <a:off x="909828" y="691984"/>
                        <a:ext cx="7324344" cy="5623796"/>
                      </a:xfrm>
                      <a:prstGeom prst="rect">
                        <a:avLst/>
                      </a:prstGeom>
                    </p:spPr>
                  </p:pic>
                </p:oleObj>
              </mc:Fallback>
            </mc:AlternateContent>
          </a:graphicData>
        </a:graphic>
      </p:graphicFrame>
      <p:sp>
        <p:nvSpPr>
          <p:cNvPr id="14338" name="Title 1">
            <a:extLst>
              <a:ext uri="{FF2B5EF4-FFF2-40B4-BE49-F238E27FC236}">
                <a16:creationId xmlns:a16="http://schemas.microsoft.com/office/drawing/2014/main" id="{D0780BB1-2FD7-4267-8958-8C30B6CFE1D1}"/>
              </a:ext>
            </a:extLst>
          </p:cNvPr>
          <p:cNvSpPr>
            <a:spLocks noGrp="1"/>
          </p:cNvSpPr>
          <p:nvPr>
            <p:ph type="title"/>
          </p:nvPr>
        </p:nvSpPr>
        <p:spPr/>
        <p:txBody>
          <a:bodyPr/>
          <a:lstStyle/>
          <a:p>
            <a:r>
              <a:rPr lang="en-US" altLang="en-US" dirty="0">
                <a:ea typeface="ＭＳ Ｐゴシック" panose="020B0600070205080204" pitchFamily="34" charset="-128"/>
              </a:rPr>
              <a:t>Canola yield – 25 years</a:t>
            </a:r>
          </a:p>
        </p:txBody>
      </p:sp>
      <p:cxnSp>
        <p:nvCxnSpPr>
          <p:cNvPr id="3" name="Straight Connector 2">
            <a:extLst>
              <a:ext uri="{FF2B5EF4-FFF2-40B4-BE49-F238E27FC236}">
                <a16:creationId xmlns:a16="http://schemas.microsoft.com/office/drawing/2014/main" id="{121601F6-7191-F52E-7C12-35883C562B4E}"/>
              </a:ext>
            </a:extLst>
          </p:cNvPr>
          <p:cNvCxnSpPr>
            <a:cxnSpLocks/>
          </p:cNvCxnSpPr>
          <p:nvPr/>
        </p:nvCxnSpPr>
        <p:spPr>
          <a:xfrm flipV="1">
            <a:off x="2097741" y="2366682"/>
            <a:ext cx="5844988" cy="1075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553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E1CE5E0-6721-2EA2-A5F1-D921EC7FA7FD}"/>
              </a:ext>
            </a:extLst>
          </p:cNvPr>
          <p:cNvGraphicFramePr>
            <a:graphicFrameLocks noChangeAspect="1"/>
          </p:cNvGraphicFramePr>
          <p:nvPr/>
        </p:nvGraphicFramePr>
        <p:xfrm>
          <a:off x="909828" y="691984"/>
          <a:ext cx="7324344" cy="5623796"/>
        </p:xfrm>
        <a:graphic>
          <a:graphicData uri="http://schemas.openxmlformats.org/presentationml/2006/ole">
            <mc:AlternateContent xmlns:mc="http://schemas.openxmlformats.org/markup-compatibility/2006">
              <mc:Choice xmlns:v="urn:schemas-microsoft-com:vml" Requires="v">
                <p:oleObj name="SPW 15.0 Graph" r:id="rId2" imgW="5722635" imgH="4393799" progId="SigmaPlotGraphicObject.15">
                  <p:embed/>
                </p:oleObj>
              </mc:Choice>
              <mc:Fallback>
                <p:oleObj name="SPW 15.0 Graph" r:id="rId2" imgW="5722635" imgH="4393799" progId="SigmaPlotGraphicObject.15">
                  <p:embed/>
                  <p:pic>
                    <p:nvPicPr>
                      <p:cNvPr id="5" name="Object 4">
                        <a:extLst>
                          <a:ext uri="{FF2B5EF4-FFF2-40B4-BE49-F238E27FC236}">
                            <a16:creationId xmlns:a16="http://schemas.microsoft.com/office/drawing/2014/main" id="{4E1CE5E0-6721-2EA2-A5F1-D921EC7FA7FD}"/>
                          </a:ext>
                        </a:extLst>
                      </p:cNvPr>
                      <p:cNvPicPr/>
                      <p:nvPr/>
                    </p:nvPicPr>
                    <p:blipFill>
                      <a:blip r:embed="rId3"/>
                      <a:stretch>
                        <a:fillRect/>
                      </a:stretch>
                    </p:blipFill>
                    <p:spPr>
                      <a:xfrm>
                        <a:off x="909828" y="691984"/>
                        <a:ext cx="7324344" cy="5623796"/>
                      </a:xfrm>
                      <a:prstGeom prst="rect">
                        <a:avLst/>
                      </a:prstGeom>
                    </p:spPr>
                  </p:pic>
                </p:oleObj>
              </mc:Fallback>
            </mc:AlternateContent>
          </a:graphicData>
        </a:graphic>
      </p:graphicFrame>
      <p:sp>
        <p:nvSpPr>
          <p:cNvPr id="14338" name="Title 1">
            <a:extLst>
              <a:ext uri="{FF2B5EF4-FFF2-40B4-BE49-F238E27FC236}">
                <a16:creationId xmlns:a16="http://schemas.microsoft.com/office/drawing/2014/main" id="{D0780BB1-2FD7-4267-8958-8C30B6CFE1D1}"/>
              </a:ext>
            </a:extLst>
          </p:cNvPr>
          <p:cNvSpPr>
            <a:spLocks noGrp="1"/>
          </p:cNvSpPr>
          <p:nvPr>
            <p:ph type="title"/>
          </p:nvPr>
        </p:nvSpPr>
        <p:spPr/>
        <p:txBody>
          <a:bodyPr/>
          <a:lstStyle/>
          <a:p>
            <a:r>
              <a:rPr lang="en-US" altLang="en-US" dirty="0">
                <a:ea typeface="ＭＳ Ｐゴシック" panose="020B0600070205080204" pitchFamily="34" charset="-128"/>
              </a:rPr>
              <a:t>Canola yield – 25 years</a:t>
            </a:r>
          </a:p>
        </p:txBody>
      </p:sp>
      <p:cxnSp>
        <p:nvCxnSpPr>
          <p:cNvPr id="3" name="Straight Connector 2">
            <a:extLst>
              <a:ext uri="{FF2B5EF4-FFF2-40B4-BE49-F238E27FC236}">
                <a16:creationId xmlns:a16="http://schemas.microsoft.com/office/drawing/2014/main" id="{121601F6-7191-F52E-7C12-35883C562B4E}"/>
              </a:ext>
            </a:extLst>
          </p:cNvPr>
          <p:cNvCxnSpPr>
            <a:cxnSpLocks/>
          </p:cNvCxnSpPr>
          <p:nvPr/>
        </p:nvCxnSpPr>
        <p:spPr>
          <a:xfrm flipV="1">
            <a:off x="2097741" y="2366682"/>
            <a:ext cx="5844988" cy="1075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6B59EBC-2785-5C2F-7CCE-7AE6A8D8F23C}"/>
              </a:ext>
            </a:extLst>
          </p:cNvPr>
          <p:cNvSpPr txBox="1"/>
          <p:nvPr/>
        </p:nvSpPr>
        <p:spPr>
          <a:xfrm>
            <a:off x="3054714" y="3844541"/>
            <a:ext cx="3044952" cy="954107"/>
          </a:xfrm>
          <a:prstGeom prst="rect">
            <a:avLst/>
          </a:prstGeom>
          <a:solidFill>
            <a:srgbClr val="004D39"/>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0% increase</a:t>
            </a:r>
          </a:p>
          <a:p>
            <a:pPr algn="ctr"/>
            <a:r>
              <a:rPr lang="en-US" sz="2800" b="1" dirty="0">
                <a:solidFill>
                  <a:schemeClr val="bg1"/>
                </a:solidFill>
                <a:effectLst>
                  <a:outerShdw blurRad="38100" dist="38100" dir="2700000" algn="tl">
                    <a:srgbClr val="000000">
                      <a:alpha val="43137"/>
                    </a:srgbClr>
                  </a:outerShdw>
                </a:effectLst>
              </a:rPr>
              <a:t>2014 – 2024</a:t>
            </a:r>
          </a:p>
        </p:txBody>
      </p:sp>
    </p:spTree>
    <p:extLst>
      <p:ext uri="{BB962C8B-B14F-4D97-AF65-F5344CB8AC3E}">
        <p14:creationId xmlns:p14="http://schemas.microsoft.com/office/powerpoint/2010/main" val="339401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A557-34E4-0364-FE2E-11E9742FCE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681342-1A78-3818-05DF-19B9DAF9586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12DD607-8A42-5826-3B85-609D769428DA}"/>
              </a:ext>
            </a:extLst>
          </p:cNvPr>
          <p:cNvPicPr>
            <a:picLocks noChangeAspect="1"/>
          </p:cNvPicPr>
          <p:nvPr/>
        </p:nvPicPr>
        <p:blipFill>
          <a:blip r:embed="rId2"/>
          <a:srcRect l="980" t="1092" r="1078"/>
          <a:stretch/>
        </p:blipFill>
        <p:spPr>
          <a:xfrm>
            <a:off x="0" y="0"/>
            <a:ext cx="9144000" cy="6895256"/>
          </a:xfrm>
          <a:prstGeom prst="rect">
            <a:avLst/>
          </a:prstGeom>
        </p:spPr>
      </p:pic>
      <p:sp>
        <p:nvSpPr>
          <p:cNvPr id="7" name="TextBox 6">
            <a:extLst>
              <a:ext uri="{FF2B5EF4-FFF2-40B4-BE49-F238E27FC236}">
                <a16:creationId xmlns:a16="http://schemas.microsoft.com/office/drawing/2014/main" id="{57E428B0-62AC-36C5-D09A-302FE1A670D0}"/>
              </a:ext>
            </a:extLst>
          </p:cNvPr>
          <p:cNvSpPr txBox="1"/>
          <p:nvPr/>
        </p:nvSpPr>
        <p:spPr>
          <a:xfrm>
            <a:off x="2617698" y="18209"/>
            <a:ext cx="3908609" cy="584775"/>
          </a:xfrm>
          <a:prstGeom prst="rect">
            <a:avLst/>
          </a:prstGeom>
          <a:solidFill>
            <a:srgbClr val="FFC000"/>
          </a:solidFill>
        </p:spPr>
        <p:txBody>
          <a:bodyPr wrap="square" rtlCol="0">
            <a:spAutoFit/>
          </a:bodyPr>
          <a:lstStyle/>
          <a:p>
            <a:pPr algn="ctr"/>
            <a:r>
              <a:rPr lang="en-US" sz="3200" b="1" dirty="0">
                <a:effectLst>
                  <a:outerShdw blurRad="38100" dist="38100" dir="2700000" algn="tl">
                    <a:srgbClr val="000000">
                      <a:alpha val="43137"/>
                    </a:srgbClr>
                  </a:outerShdw>
                </a:effectLst>
              </a:rPr>
              <a:t>2023 canola yield</a:t>
            </a:r>
          </a:p>
        </p:txBody>
      </p:sp>
      <p:sp>
        <p:nvSpPr>
          <p:cNvPr id="4" name="TextBox 3">
            <a:extLst>
              <a:ext uri="{FF2B5EF4-FFF2-40B4-BE49-F238E27FC236}">
                <a16:creationId xmlns:a16="http://schemas.microsoft.com/office/drawing/2014/main" id="{49316FE8-2E4F-DF13-0F07-0EC6B351DA65}"/>
              </a:ext>
            </a:extLst>
          </p:cNvPr>
          <p:cNvSpPr txBox="1"/>
          <p:nvPr/>
        </p:nvSpPr>
        <p:spPr>
          <a:xfrm>
            <a:off x="4926107" y="3863181"/>
            <a:ext cx="3200399" cy="1077218"/>
          </a:xfrm>
          <a:prstGeom prst="rect">
            <a:avLst/>
          </a:prstGeom>
          <a:solidFill>
            <a:srgbClr val="004D39"/>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State Average</a:t>
            </a:r>
          </a:p>
          <a:p>
            <a:pPr algn="ctr"/>
            <a:r>
              <a:rPr lang="en-US" sz="3200" b="1" dirty="0">
                <a:solidFill>
                  <a:schemeClr val="bg1"/>
                </a:solidFill>
                <a:effectLst>
                  <a:outerShdw blurRad="38100" dist="38100" dir="2700000" algn="tl">
                    <a:srgbClr val="000000">
                      <a:alpha val="43137"/>
                    </a:srgbClr>
                  </a:outerShdw>
                </a:effectLst>
              </a:rPr>
              <a:t>1,810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Tree>
    <p:extLst>
      <p:ext uri="{BB962C8B-B14F-4D97-AF65-F5344CB8AC3E}">
        <p14:creationId xmlns:p14="http://schemas.microsoft.com/office/powerpoint/2010/main" val="167201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DD607-8A42-5826-3B85-609D769428DA}"/>
              </a:ext>
            </a:extLst>
          </p:cNvPr>
          <p:cNvPicPr>
            <a:picLocks noChangeAspect="1"/>
          </p:cNvPicPr>
          <p:nvPr/>
        </p:nvPicPr>
        <p:blipFill>
          <a:blip r:embed="rId2">
            <a:alphaModFix amt="35000"/>
          </a:blip>
          <a:srcRect l="980" t="1092" r="1078"/>
          <a:stretch/>
        </p:blipFill>
        <p:spPr>
          <a:xfrm>
            <a:off x="0" y="0"/>
            <a:ext cx="9144000" cy="6895256"/>
          </a:xfrm>
          <a:prstGeom prst="rect">
            <a:avLst/>
          </a:prstGeom>
        </p:spPr>
      </p:pic>
      <p:sp>
        <p:nvSpPr>
          <p:cNvPr id="4" name="TextBox 3">
            <a:extLst>
              <a:ext uri="{FF2B5EF4-FFF2-40B4-BE49-F238E27FC236}">
                <a16:creationId xmlns:a16="http://schemas.microsoft.com/office/drawing/2014/main" id="{81CE7B39-EBF7-DEEE-5B03-6933837707D8}"/>
              </a:ext>
            </a:extLst>
          </p:cNvPr>
          <p:cNvSpPr txBox="1"/>
          <p:nvPr/>
        </p:nvSpPr>
        <p:spPr>
          <a:xfrm>
            <a:off x="1936378" y="2662798"/>
            <a:ext cx="3200399" cy="1077218"/>
          </a:xfrm>
          <a:prstGeom prst="rect">
            <a:avLst/>
          </a:prstGeom>
          <a:solidFill>
            <a:srgbClr val="004D39"/>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State Average</a:t>
            </a:r>
          </a:p>
          <a:p>
            <a:pPr algn="ctr"/>
            <a:r>
              <a:rPr lang="en-US" sz="3200" b="1" dirty="0">
                <a:solidFill>
                  <a:schemeClr val="bg1"/>
                </a:solidFill>
                <a:effectLst>
                  <a:outerShdw blurRad="38100" dist="38100" dir="2700000" algn="tl">
                    <a:srgbClr val="000000">
                      <a:alpha val="43137"/>
                    </a:srgbClr>
                  </a:outerShdw>
                </a:effectLst>
              </a:rPr>
              <a:t>1,810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8" name="TextBox 7">
            <a:extLst>
              <a:ext uri="{FF2B5EF4-FFF2-40B4-BE49-F238E27FC236}">
                <a16:creationId xmlns:a16="http://schemas.microsoft.com/office/drawing/2014/main" id="{68426041-19E6-B33F-F713-FC29E230A135}"/>
              </a:ext>
            </a:extLst>
          </p:cNvPr>
          <p:cNvSpPr txBox="1"/>
          <p:nvPr/>
        </p:nvSpPr>
        <p:spPr>
          <a:xfrm>
            <a:off x="2617698" y="18209"/>
            <a:ext cx="3908609" cy="584775"/>
          </a:xfrm>
          <a:prstGeom prst="rect">
            <a:avLst/>
          </a:prstGeom>
          <a:solidFill>
            <a:srgbClr val="FFC000"/>
          </a:solidFill>
        </p:spPr>
        <p:txBody>
          <a:bodyPr wrap="square" rtlCol="0">
            <a:spAutoFit/>
          </a:bodyPr>
          <a:lstStyle/>
          <a:p>
            <a:pPr algn="ctr"/>
            <a:r>
              <a:rPr lang="en-US" sz="3200" b="1" dirty="0">
                <a:effectLst>
                  <a:outerShdw blurRad="38100" dist="38100" dir="2700000" algn="tl">
                    <a:srgbClr val="000000">
                      <a:alpha val="43137"/>
                    </a:srgbClr>
                  </a:outerShdw>
                </a:effectLst>
              </a:rPr>
              <a:t>2023 canola yield</a:t>
            </a:r>
          </a:p>
        </p:txBody>
      </p:sp>
    </p:spTree>
    <p:extLst>
      <p:ext uri="{BB962C8B-B14F-4D97-AF65-F5344CB8AC3E}">
        <p14:creationId xmlns:p14="http://schemas.microsoft.com/office/powerpoint/2010/main" val="1167131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DD607-8A42-5826-3B85-609D769428DA}"/>
              </a:ext>
            </a:extLst>
          </p:cNvPr>
          <p:cNvPicPr>
            <a:picLocks noChangeAspect="1"/>
          </p:cNvPicPr>
          <p:nvPr/>
        </p:nvPicPr>
        <p:blipFill>
          <a:blip r:embed="rId2">
            <a:alphaModFix amt="35000"/>
          </a:blip>
          <a:srcRect l="980" t="1092" r="1078"/>
          <a:stretch/>
        </p:blipFill>
        <p:spPr>
          <a:xfrm>
            <a:off x="0" y="0"/>
            <a:ext cx="9144000" cy="6895256"/>
          </a:xfrm>
          <a:prstGeom prst="rect">
            <a:avLst/>
          </a:prstGeom>
        </p:spPr>
      </p:pic>
      <p:sp>
        <p:nvSpPr>
          <p:cNvPr id="4" name="TextBox 3">
            <a:extLst>
              <a:ext uri="{FF2B5EF4-FFF2-40B4-BE49-F238E27FC236}">
                <a16:creationId xmlns:a16="http://schemas.microsoft.com/office/drawing/2014/main" id="{81CE7B39-EBF7-DEEE-5B03-6933837707D8}"/>
              </a:ext>
            </a:extLst>
          </p:cNvPr>
          <p:cNvSpPr txBox="1"/>
          <p:nvPr/>
        </p:nvSpPr>
        <p:spPr>
          <a:xfrm>
            <a:off x="1936378" y="2662798"/>
            <a:ext cx="3200399" cy="1077218"/>
          </a:xfrm>
          <a:prstGeom prst="rect">
            <a:avLst/>
          </a:prstGeom>
          <a:solidFill>
            <a:srgbClr val="004D39"/>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State Average</a:t>
            </a:r>
          </a:p>
          <a:p>
            <a:pPr algn="ctr"/>
            <a:r>
              <a:rPr lang="en-US" sz="3200" b="1" dirty="0">
                <a:solidFill>
                  <a:schemeClr val="bg1"/>
                </a:solidFill>
                <a:effectLst>
                  <a:outerShdw blurRad="38100" dist="38100" dir="2700000" algn="tl">
                    <a:srgbClr val="000000">
                      <a:alpha val="43137"/>
                    </a:srgbClr>
                  </a:outerShdw>
                </a:effectLst>
              </a:rPr>
              <a:t>1,810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6" name="TextBox 5">
            <a:extLst>
              <a:ext uri="{FF2B5EF4-FFF2-40B4-BE49-F238E27FC236}">
                <a16:creationId xmlns:a16="http://schemas.microsoft.com/office/drawing/2014/main" id="{18B3820B-5016-12BC-6223-73D9D25C5CDF}"/>
              </a:ext>
            </a:extLst>
          </p:cNvPr>
          <p:cNvSpPr txBox="1"/>
          <p:nvPr/>
        </p:nvSpPr>
        <p:spPr>
          <a:xfrm>
            <a:off x="1963272" y="4277939"/>
            <a:ext cx="3200399" cy="1077218"/>
          </a:xfrm>
          <a:prstGeom prst="rect">
            <a:avLst/>
          </a:prstGeom>
          <a:solidFill>
            <a:srgbClr val="0070C0"/>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2,640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9" name="TextBox 8">
            <a:extLst>
              <a:ext uri="{FF2B5EF4-FFF2-40B4-BE49-F238E27FC236}">
                <a16:creationId xmlns:a16="http://schemas.microsoft.com/office/drawing/2014/main" id="{CE16DE6C-D699-78CD-ABAF-7C7EFBA2E8C7}"/>
              </a:ext>
            </a:extLst>
          </p:cNvPr>
          <p:cNvSpPr txBox="1"/>
          <p:nvPr/>
        </p:nvSpPr>
        <p:spPr>
          <a:xfrm>
            <a:off x="2617698" y="18209"/>
            <a:ext cx="3908609" cy="584775"/>
          </a:xfrm>
          <a:prstGeom prst="rect">
            <a:avLst/>
          </a:prstGeom>
          <a:solidFill>
            <a:srgbClr val="FFC000"/>
          </a:solidFill>
        </p:spPr>
        <p:txBody>
          <a:bodyPr wrap="square" rtlCol="0">
            <a:spAutoFit/>
          </a:bodyPr>
          <a:lstStyle/>
          <a:p>
            <a:pPr algn="ctr"/>
            <a:r>
              <a:rPr lang="en-US" sz="3200" b="1" dirty="0">
                <a:effectLst>
                  <a:outerShdw blurRad="38100" dist="38100" dir="2700000" algn="tl">
                    <a:srgbClr val="000000">
                      <a:alpha val="43137"/>
                    </a:srgbClr>
                  </a:outerShdw>
                </a:effectLst>
              </a:rPr>
              <a:t>2023 canola yield</a:t>
            </a:r>
          </a:p>
        </p:txBody>
      </p:sp>
    </p:spTree>
    <p:extLst>
      <p:ext uri="{BB962C8B-B14F-4D97-AF65-F5344CB8AC3E}">
        <p14:creationId xmlns:p14="http://schemas.microsoft.com/office/powerpoint/2010/main" val="341676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DD607-8A42-5826-3B85-609D769428DA}"/>
              </a:ext>
            </a:extLst>
          </p:cNvPr>
          <p:cNvPicPr>
            <a:picLocks noChangeAspect="1"/>
          </p:cNvPicPr>
          <p:nvPr/>
        </p:nvPicPr>
        <p:blipFill>
          <a:blip r:embed="rId2">
            <a:alphaModFix amt="35000"/>
          </a:blip>
          <a:srcRect l="980" t="1092" r="1078"/>
          <a:stretch/>
        </p:blipFill>
        <p:spPr>
          <a:xfrm>
            <a:off x="0" y="0"/>
            <a:ext cx="9144000" cy="6895256"/>
          </a:xfrm>
          <a:prstGeom prst="rect">
            <a:avLst/>
          </a:prstGeom>
        </p:spPr>
      </p:pic>
      <p:sp>
        <p:nvSpPr>
          <p:cNvPr id="4" name="TextBox 3">
            <a:extLst>
              <a:ext uri="{FF2B5EF4-FFF2-40B4-BE49-F238E27FC236}">
                <a16:creationId xmlns:a16="http://schemas.microsoft.com/office/drawing/2014/main" id="{81CE7B39-EBF7-DEEE-5B03-6933837707D8}"/>
              </a:ext>
            </a:extLst>
          </p:cNvPr>
          <p:cNvSpPr txBox="1"/>
          <p:nvPr/>
        </p:nvSpPr>
        <p:spPr>
          <a:xfrm>
            <a:off x="1936378" y="2662798"/>
            <a:ext cx="3200399" cy="1077218"/>
          </a:xfrm>
          <a:prstGeom prst="rect">
            <a:avLst/>
          </a:prstGeom>
          <a:solidFill>
            <a:srgbClr val="004D39"/>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State Average</a:t>
            </a:r>
          </a:p>
          <a:p>
            <a:pPr algn="ctr"/>
            <a:r>
              <a:rPr lang="en-US" sz="3200" b="1" dirty="0">
                <a:solidFill>
                  <a:schemeClr val="bg1"/>
                </a:solidFill>
                <a:effectLst>
                  <a:outerShdw blurRad="38100" dist="38100" dir="2700000" algn="tl">
                    <a:srgbClr val="000000">
                      <a:alpha val="43137"/>
                    </a:srgbClr>
                  </a:outerShdw>
                </a:effectLst>
              </a:rPr>
              <a:t>1,810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6" name="TextBox 5">
            <a:extLst>
              <a:ext uri="{FF2B5EF4-FFF2-40B4-BE49-F238E27FC236}">
                <a16:creationId xmlns:a16="http://schemas.microsoft.com/office/drawing/2014/main" id="{18B3820B-5016-12BC-6223-73D9D25C5CDF}"/>
              </a:ext>
            </a:extLst>
          </p:cNvPr>
          <p:cNvSpPr txBox="1"/>
          <p:nvPr/>
        </p:nvSpPr>
        <p:spPr>
          <a:xfrm>
            <a:off x="1963272" y="4277939"/>
            <a:ext cx="3200399" cy="1077218"/>
          </a:xfrm>
          <a:prstGeom prst="rect">
            <a:avLst/>
          </a:prstGeom>
          <a:solidFill>
            <a:srgbClr val="0070C0"/>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2,640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8" name="TextBox 7">
            <a:extLst>
              <a:ext uri="{FF2B5EF4-FFF2-40B4-BE49-F238E27FC236}">
                <a16:creationId xmlns:a16="http://schemas.microsoft.com/office/drawing/2014/main" id="{860AD616-0507-7E90-644B-BDC64C7D4E21}"/>
              </a:ext>
            </a:extLst>
          </p:cNvPr>
          <p:cNvSpPr txBox="1"/>
          <p:nvPr/>
        </p:nvSpPr>
        <p:spPr>
          <a:xfrm>
            <a:off x="5271251" y="3667679"/>
            <a:ext cx="3200399" cy="1077218"/>
          </a:xfrm>
          <a:prstGeom prst="rect">
            <a:avLst/>
          </a:prstGeom>
          <a:solidFill>
            <a:schemeClr val="tx2">
              <a:lumMod val="75000"/>
            </a:schemeClr>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3,349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7" name="TextBox 6">
            <a:extLst>
              <a:ext uri="{FF2B5EF4-FFF2-40B4-BE49-F238E27FC236}">
                <a16:creationId xmlns:a16="http://schemas.microsoft.com/office/drawing/2014/main" id="{45D1144F-E293-B598-F79E-8FCDD72C80B7}"/>
              </a:ext>
            </a:extLst>
          </p:cNvPr>
          <p:cNvSpPr txBox="1"/>
          <p:nvPr/>
        </p:nvSpPr>
        <p:spPr>
          <a:xfrm>
            <a:off x="5289182" y="4797233"/>
            <a:ext cx="3200399" cy="1077218"/>
          </a:xfrm>
          <a:prstGeom prst="rect">
            <a:avLst/>
          </a:prstGeom>
          <a:solidFill>
            <a:schemeClr val="tx2">
              <a:lumMod val="40000"/>
              <a:lumOff val="60000"/>
            </a:schemeClr>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2,442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9" name="TextBox 8">
            <a:extLst>
              <a:ext uri="{FF2B5EF4-FFF2-40B4-BE49-F238E27FC236}">
                <a16:creationId xmlns:a16="http://schemas.microsoft.com/office/drawing/2014/main" id="{CE16DE6C-D699-78CD-ABAF-7C7EFBA2E8C7}"/>
              </a:ext>
            </a:extLst>
          </p:cNvPr>
          <p:cNvSpPr txBox="1"/>
          <p:nvPr/>
        </p:nvSpPr>
        <p:spPr>
          <a:xfrm>
            <a:off x="2617698" y="18209"/>
            <a:ext cx="3908609" cy="584775"/>
          </a:xfrm>
          <a:prstGeom prst="rect">
            <a:avLst/>
          </a:prstGeom>
          <a:solidFill>
            <a:srgbClr val="FFC000"/>
          </a:solidFill>
        </p:spPr>
        <p:txBody>
          <a:bodyPr wrap="square" rtlCol="0">
            <a:spAutoFit/>
          </a:bodyPr>
          <a:lstStyle/>
          <a:p>
            <a:pPr algn="ctr"/>
            <a:r>
              <a:rPr lang="en-US" sz="3200" b="1" dirty="0">
                <a:effectLst>
                  <a:outerShdw blurRad="38100" dist="38100" dir="2700000" algn="tl">
                    <a:srgbClr val="000000">
                      <a:alpha val="43137"/>
                    </a:srgbClr>
                  </a:outerShdw>
                </a:effectLst>
              </a:rPr>
              <a:t>2023 canola yield</a:t>
            </a:r>
          </a:p>
        </p:txBody>
      </p:sp>
    </p:spTree>
    <p:extLst>
      <p:ext uri="{BB962C8B-B14F-4D97-AF65-F5344CB8AC3E}">
        <p14:creationId xmlns:p14="http://schemas.microsoft.com/office/powerpoint/2010/main" val="1606099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DD607-8A42-5826-3B85-609D769428DA}"/>
              </a:ext>
            </a:extLst>
          </p:cNvPr>
          <p:cNvPicPr>
            <a:picLocks noChangeAspect="1"/>
          </p:cNvPicPr>
          <p:nvPr/>
        </p:nvPicPr>
        <p:blipFill>
          <a:blip r:embed="rId2">
            <a:alphaModFix amt="35000"/>
          </a:blip>
          <a:srcRect l="980" t="1092" r="1078"/>
          <a:stretch/>
        </p:blipFill>
        <p:spPr>
          <a:xfrm>
            <a:off x="0" y="0"/>
            <a:ext cx="9144000" cy="6895256"/>
          </a:xfrm>
          <a:prstGeom prst="rect">
            <a:avLst/>
          </a:prstGeom>
        </p:spPr>
      </p:pic>
      <p:sp>
        <p:nvSpPr>
          <p:cNvPr id="4" name="TextBox 3">
            <a:extLst>
              <a:ext uri="{FF2B5EF4-FFF2-40B4-BE49-F238E27FC236}">
                <a16:creationId xmlns:a16="http://schemas.microsoft.com/office/drawing/2014/main" id="{81CE7B39-EBF7-DEEE-5B03-6933837707D8}"/>
              </a:ext>
            </a:extLst>
          </p:cNvPr>
          <p:cNvSpPr txBox="1"/>
          <p:nvPr/>
        </p:nvSpPr>
        <p:spPr>
          <a:xfrm>
            <a:off x="1936378" y="2662798"/>
            <a:ext cx="3200399" cy="1077218"/>
          </a:xfrm>
          <a:prstGeom prst="rect">
            <a:avLst/>
          </a:prstGeom>
          <a:solidFill>
            <a:srgbClr val="004D39"/>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State Average</a:t>
            </a:r>
          </a:p>
          <a:p>
            <a:pPr algn="ctr"/>
            <a:r>
              <a:rPr lang="en-US" sz="3200" b="1" dirty="0">
                <a:solidFill>
                  <a:schemeClr val="bg1"/>
                </a:solidFill>
                <a:effectLst>
                  <a:outerShdw blurRad="38100" dist="38100" dir="2700000" algn="tl">
                    <a:srgbClr val="000000">
                      <a:alpha val="43137"/>
                    </a:srgbClr>
                  </a:outerShdw>
                </a:effectLst>
              </a:rPr>
              <a:t>1,810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6" name="TextBox 5">
            <a:extLst>
              <a:ext uri="{FF2B5EF4-FFF2-40B4-BE49-F238E27FC236}">
                <a16:creationId xmlns:a16="http://schemas.microsoft.com/office/drawing/2014/main" id="{18B3820B-5016-12BC-6223-73D9D25C5CDF}"/>
              </a:ext>
            </a:extLst>
          </p:cNvPr>
          <p:cNvSpPr txBox="1"/>
          <p:nvPr/>
        </p:nvSpPr>
        <p:spPr>
          <a:xfrm>
            <a:off x="1963272" y="4277939"/>
            <a:ext cx="3200399" cy="1077218"/>
          </a:xfrm>
          <a:prstGeom prst="rect">
            <a:avLst/>
          </a:prstGeom>
          <a:solidFill>
            <a:srgbClr val="0070C0"/>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2,640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9" name="TextBox 8">
            <a:extLst>
              <a:ext uri="{FF2B5EF4-FFF2-40B4-BE49-F238E27FC236}">
                <a16:creationId xmlns:a16="http://schemas.microsoft.com/office/drawing/2014/main" id="{CE16DE6C-D699-78CD-ABAF-7C7EFBA2E8C7}"/>
              </a:ext>
            </a:extLst>
          </p:cNvPr>
          <p:cNvSpPr txBox="1"/>
          <p:nvPr/>
        </p:nvSpPr>
        <p:spPr>
          <a:xfrm>
            <a:off x="2617698" y="18209"/>
            <a:ext cx="3908609" cy="584775"/>
          </a:xfrm>
          <a:prstGeom prst="rect">
            <a:avLst/>
          </a:prstGeom>
          <a:solidFill>
            <a:srgbClr val="FFC000"/>
          </a:solidFill>
        </p:spPr>
        <p:txBody>
          <a:bodyPr wrap="square" rtlCol="0">
            <a:spAutoFit/>
          </a:bodyPr>
          <a:lstStyle/>
          <a:p>
            <a:pPr algn="ctr"/>
            <a:r>
              <a:rPr lang="en-US" sz="3200" b="1" dirty="0">
                <a:effectLst>
                  <a:outerShdw blurRad="38100" dist="38100" dir="2700000" algn="tl">
                    <a:srgbClr val="000000">
                      <a:alpha val="43137"/>
                    </a:srgbClr>
                  </a:outerShdw>
                </a:effectLst>
              </a:rPr>
              <a:t>2023 canola yield</a:t>
            </a:r>
          </a:p>
        </p:txBody>
      </p:sp>
      <p:sp>
        <p:nvSpPr>
          <p:cNvPr id="11" name="Arrow: Curved Right 10">
            <a:extLst>
              <a:ext uri="{FF2B5EF4-FFF2-40B4-BE49-F238E27FC236}">
                <a16:creationId xmlns:a16="http://schemas.microsoft.com/office/drawing/2014/main" id="{374B25BB-0C96-0AC6-169A-1EC311F2B232}"/>
              </a:ext>
            </a:extLst>
          </p:cNvPr>
          <p:cNvSpPr/>
          <p:nvPr/>
        </p:nvSpPr>
        <p:spPr>
          <a:xfrm flipV="1">
            <a:off x="990599" y="3008178"/>
            <a:ext cx="959225" cy="1828800"/>
          </a:xfrm>
          <a:prstGeom prst="curvedRightArrow">
            <a:avLst/>
          </a:prstGeom>
          <a:solidFill>
            <a:schemeClr val="tx1">
              <a:lumMod val="75000"/>
              <a:lumOff val="25000"/>
            </a:scheme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C8238124-6D13-F308-3C18-76DE03507F0B}"/>
              </a:ext>
            </a:extLst>
          </p:cNvPr>
          <p:cNvSpPr txBox="1"/>
          <p:nvPr/>
        </p:nvSpPr>
        <p:spPr>
          <a:xfrm>
            <a:off x="462577" y="3741023"/>
            <a:ext cx="1240468" cy="369332"/>
          </a:xfrm>
          <a:prstGeom prst="rect">
            <a:avLst/>
          </a:prstGeom>
          <a:solidFill>
            <a:schemeClr val="tx1">
              <a:lumMod val="75000"/>
              <a:lumOff val="25000"/>
            </a:schemeClr>
          </a:solidFill>
          <a:ln>
            <a:solidFill>
              <a:srgbClr val="FFCC00"/>
            </a:solidFill>
          </a:ln>
        </p:spPr>
        <p:txBody>
          <a:bodyPr wrap="none" rtlCol="0">
            <a:spAutoFit/>
          </a:bodyPr>
          <a:lstStyle/>
          <a:p>
            <a:r>
              <a:rPr lang="en-US" b="1" dirty="0">
                <a:solidFill>
                  <a:schemeClr val="bg1"/>
                </a:solidFill>
                <a:effectLst>
                  <a:outerShdw blurRad="38100" dist="38100" dir="2700000" algn="tl">
                    <a:srgbClr val="000000">
                      <a:alpha val="43137"/>
                    </a:srgbClr>
                  </a:outerShdw>
                </a:effectLst>
              </a:rPr>
              <a:t>Yield Gap</a:t>
            </a:r>
          </a:p>
        </p:txBody>
      </p:sp>
      <p:sp>
        <p:nvSpPr>
          <p:cNvPr id="10" name="TextBox 9">
            <a:extLst>
              <a:ext uri="{FF2B5EF4-FFF2-40B4-BE49-F238E27FC236}">
                <a16:creationId xmlns:a16="http://schemas.microsoft.com/office/drawing/2014/main" id="{577EDE84-DFE0-A338-4D19-32E2752E4D11}"/>
              </a:ext>
            </a:extLst>
          </p:cNvPr>
          <p:cNvSpPr txBox="1"/>
          <p:nvPr/>
        </p:nvSpPr>
        <p:spPr>
          <a:xfrm>
            <a:off x="5271251" y="3667679"/>
            <a:ext cx="3200399" cy="1077218"/>
          </a:xfrm>
          <a:prstGeom prst="rect">
            <a:avLst/>
          </a:prstGeom>
          <a:solidFill>
            <a:schemeClr val="tx2">
              <a:lumMod val="75000"/>
            </a:schemeClr>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3,349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
        <p:nvSpPr>
          <p:cNvPr id="13" name="TextBox 12">
            <a:extLst>
              <a:ext uri="{FF2B5EF4-FFF2-40B4-BE49-F238E27FC236}">
                <a16:creationId xmlns:a16="http://schemas.microsoft.com/office/drawing/2014/main" id="{644CD704-1DA8-2354-3964-289D9DB28DB3}"/>
              </a:ext>
            </a:extLst>
          </p:cNvPr>
          <p:cNvSpPr txBox="1"/>
          <p:nvPr/>
        </p:nvSpPr>
        <p:spPr>
          <a:xfrm>
            <a:off x="5289182" y="4797233"/>
            <a:ext cx="3200399" cy="1077218"/>
          </a:xfrm>
          <a:prstGeom prst="rect">
            <a:avLst/>
          </a:prstGeom>
          <a:solidFill>
            <a:schemeClr val="tx2">
              <a:lumMod val="40000"/>
              <a:lumOff val="60000"/>
            </a:schemeClr>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NCREC VT</a:t>
            </a:r>
          </a:p>
          <a:p>
            <a:pPr algn="ctr"/>
            <a:r>
              <a:rPr lang="en-US" sz="3200" b="1" dirty="0">
                <a:solidFill>
                  <a:schemeClr val="bg1"/>
                </a:solidFill>
                <a:effectLst>
                  <a:outerShdw blurRad="38100" dist="38100" dir="2700000" algn="tl">
                    <a:srgbClr val="000000">
                      <a:alpha val="43137"/>
                    </a:srgbClr>
                  </a:outerShdw>
                </a:effectLst>
              </a:rPr>
              <a:t>2,442 </a:t>
            </a:r>
            <a:r>
              <a:rPr lang="en-US" sz="3200" b="1" dirty="0" err="1">
                <a:solidFill>
                  <a:schemeClr val="bg1"/>
                </a:solidFill>
                <a:effectLst>
                  <a:outerShdw blurRad="38100" dist="38100" dir="2700000" algn="tl">
                    <a:srgbClr val="000000">
                      <a:alpha val="43137"/>
                    </a:srgbClr>
                  </a:outerShdw>
                </a:effectLst>
              </a:rPr>
              <a:t>lbs</a:t>
            </a:r>
            <a:r>
              <a:rPr lang="en-US" sz="3200" b="1" dirty="0">
                <a:solidFill>
                  <a:schemeClr val="bg1"/>
                </a:solidFill>
                <a:effectLst>
                  <a:outerShdw blurRad="38100" dist="38100" dir="2700000" algn="tl">
                    <a:srgbClr val="000000">
                      <a:alpha val="43137"/>
                    </a:srgbClr>
                  </a:outerShdw>
                </a:effectLst>
              </a:rPr>
              <a:t>/a</a:t>
            </a:r>
          </a:p>
        </p:txBody>
      </p:sp>
    </p:spTree>
    <p:extLst>
      <p:ext uri="{BB962C8B-B14F-4D97-AF65-F5344CB8AC3E}">
        <p14:creationId xmlns:p14="http://schemas.microsoft.com/office/powerpoint/2010/main" val="200025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FE85-0B27-FBCE-FB5D-77256BECB6ED}"/>
              </a:ext>
            </a:extLst>
          </p:cNvPr>
          <p:cNvSpPr>
            <a:spLocks noGrp="1"/>
          </p:cNvSpPr>
          <p:nvPr>
            <p:ph type="title"/>
          </p:nvPr>
        </p:nvSpPr>
        <p:spPr/>
        <p:txBody>
          <a:bodyPr/>
          <a:lstStyle/>
          <a:p>
            <a:r>
              <a:rPr lang="en-US" dirty="0"/>
              <a:t>Canola yield gap</a:t>
            </a:r>
          </a:p>
        </p:txBody>
      </p:sp>
      <p:cxnSp>
        <p:nvCxnSpPr>
          <p:cNvPr id="9" name="Straight Connector 8">
            <a:extLst>
              <a:ext uri="{FF2B5EF4-FFF2-40B4-BE49-F238E27FC236}">
                <a16:creationId xmlns:a16="http://schemas.microsoft.com/office/drawing/2014/main" id="{2C8D1BFE-E37E-ED2A-DBA0-EDDF85C26AC8}"/>
              </a:ext>
            </a:extLst>
          </p:cNvPr>
          <p:cNvCxnSpPr/>
          <p:nvPr/>
        </p:nvCxnSpPr>
        <p:spPr>
          <a:xfrm>
            <a:off x="896476" y="5701554"/>
            <a:ext cx="79552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CB3D1F-75B4-F13E-F54E-A942B621BAF9}"/>
              </a:ext>
            </a:extLst>
          </p:cNvPr>
          <p:cNvCxnSpPr>
            <a:cxnSpLocks/>
          </p:cNvCxnSpPr>
          <p:nvPr/>
        </p:nvCxnSpPr>
        <p:spPr>
          <a:xfrm flipV="1">
            <a:off x="932332" y="1483658"/>
            <a:ext cx="0" cy="42358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93C5AF-0C82-96A6-8D18-C4C57720B555}"/>
              </a:ext>
            </a:extLst>
          </p:cNvPr>
          <p:cNvSpPr txBox="1"/>
          <p:nvPr/>
        </p:nvSpPr>
        <p:spPr>
          <a:xfrm rot="16200000">
            <a:off x="-631698" y="3159317"/>
            <a:ext cx="2205476" cy="523220"/>
          </a:xfrm>
          <a:prstGeom prst="rect">
            <a:avLst/>
          </a:prstGeom>
          <a:noFill/>
        </p:spPr>
        <p:txBody>
          <a:bodyPr wrap="none" rtlCol="0">
            <a:spAutoFit/>
          </a:bodyPr>
          <a:lstStyle/>
          <a:p>
            <a:r>
              <a:rPr lang="en-US" sz="2800" dirty="0"/>
              <a:t>Canola Yield</a:t>
            </a:r>
          </a:p>
        </p:txBody>
      </p:sp>
      <p:sp>
        <p:nvSpPr>
          <p:cNvPr id="21" name="TextBox 20">
            <a:extLst>
              <a:ext uri="{FF2B5EF4-FFF2-40B4-BE49-F238E27FC236}">
                <a16:creationId xmlns:a16="http://schemas.microsoft.com/office/drawing/2014/main" id="{95471EBF-B521-BFAF-AA24-1DF40A907BE4}"/>
              </a:ext>
            </a:extLst>
          </p:cNvPr>
          <p:cNvSpPr txBox="1"/>
          <p:nvPr/>
        </p:nvSpPr>
        <p:spPr>
          <a:xfrm>
            <a:off x="1089705" y="1222940"/>
            <a:ext cx="1640193"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POTENTIAL</a:t>
            </a:r>
          </a:p>
        </p:txBody>
      </p:sp>
      <p:sp>
        <p:nvSpPr>
          <p:cNvPr id="22" name="TextBox 21">
            <a:extLst>
              <a:ext uri="{FF2B5EF4-FFF2-40B4-BE49-F238E27FC236}">
                <a16:creationId xmlns:a16="http://schemas.microsoft.com/office/drawing/2014/main" id="{0576E182-7285-4817-A4C8-8C77AE628769}"/>
              </a:ext>
            </a:extLst>
          </p:cNvPr>
          <p:cNvSpPr txBox="1"/>
          <p:nvPr/>
        </p:nvSpPr>
        <p:spPr>
          <a:xfrm>
            <a:off x="2985247" y="1231903"/>
            <a:ext cx="3198774"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ATTAINABLE</a:t>
            </a:r>
          </a:p>
        </p:txBody>
      </p:sp>
      <p:sp>
        <p:nvSpPr>
          <p:cNvPr id="23" name="TextBox 22">
            <a:extLst>
              <a:ext uri="{FF2B5EF4-FFF2-40B4-BE49-F238E27FC236}">
                <a16:creationId xmlns:a16="http://schemas.microsoft.com/office/drawing/2014/main" id="{6818F8E7-3BE9-57BE-E77E-F4E17D7FB71C}"/>
              </a:ext>
            </a:extLst>
          </p:cNvPr>
          <p:cNvSpPr txBox="1"/>
          <p:nvPr/>
        </p:nvSpPr>
        <p:spPr>
          <a:xfrm>
            <a:off x="6314154" y="1231903"/>
            <a:ext cx="1242648"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ACTUAL</a:t>
            </a:r>
          </a:p>
        </p:txBody>
      </p:sp>
      <p:cxnSp>
        <p:nvCxnSpPr>
          <p:cNvPr id="25" name="Straight Connector 24">
            <a:extLst>
              <a:ext uri="{FF2B5EF4-FFF2-40B4-BE49-F238E27FC236}">
                <a16:creationId xmlns:a16="http://schemas.microsoft.com/office/drawing/2014/main" id="{99115B66-E3F0-3AA4-6287-FB90BA677C2C}"/>
              </a:ext>
            </a:extLst>
          </p:cNvPr>
          <p:cNvCxnSpPr>
            <a:cxnSpLocks/>
          </p:cNvCxnSpPr>
          <p:nvPr/>
        </p:nvCxnSpPr>
        <p:spPr>
          <a:xfrm>
            <a:off x="71718" y="1222940"/>
            <a:ext cx="8932438" cy="52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34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FE85-0B27-FBCE-FB5D-77256BECB6ED}"/>
              </a:ext>
            </a:extLst>
          </p:cNvPr>
          <p:cNvSpPr>
            <a:spLocks noGrp="1"/>
          </p:cNvSpPr>
          <p:nvPr>
            <p:ph type="title"/>
          </p:nvPr>
        </p:nvSpPr>
        <p:spPr/>
        <p:txBody>
          <a:bodyPr/>
          <a:lstStyle/>
          <a:p>
            <a:r>
              <a:rPr lang="en-US" dirty="0"/>
              <a:t>Canola yield gap</a:t>
            </a:r>
          </a:p>
        </p:txBody>
      </p:sp>
      <p:sp>
        <p:nvSpPr>
          <p:cNvPr id="4" name="Rectangle 3">
            <a:extLst>
              <a:ext uri="{FF2B5EF4-FFF2-40B4-BE49-F238E27FC236}">
                <a16:creationId xmlns:a16="http://schemas.microsoft.com/office/drawing/2014/main" id="{7DCEFFB1-D475-41A8-AE8C-84038A2527B7}"/>
              </a:ext>
            </a:extLst>
          </p:cNvPr>
          <p:cNvSpPr/>
          <p:nvPr/>
        </p:nvSpPr>
        <p:spPr>
          <a:xfrm>
            <a:off x="1228165" y="1600200"/>
            <a:ext cx="1371600" cy="4065495"/>
          </a:xfrm>
          <a:prstGeom prst="rect">
            <a:avLst/>
          </a:prstGeom>
          <a:solidFill>
            <a:srgbClr val="004D39"/>
          </a:solidFill>
          <a:ln>
            <a:solidFill>
              <a:srgbClr val="004D3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7,000</a:t>
            </a:r>
          </a:p>
        </p:txBody>
      </p:sp>
      <p:cxnSp>
        <p:nvCxnSpPr>
          <p:cNvPr id="9" name="Straight Connector 8">
            <a:extLst>
              <a:ext uri="{FF2B5EF4-FFF2-40B4-BE49-F238E27FC236}">
                <a16:creationId xmlns:a16="http://schemas.microsoft.com/office/drawing/2014/main" id="{2C8D1BFE-E37E-ED2A-DBA0-EDDF85C26AC8}"/>
              </a:ext>
            </a:extLst>
          </p:cNvPr>
          <p:cNvCxnSpPr/>
          <p:nvPr/>
        </p:nvCxnSpPr>
        <p:spPr>
          <a:xfrm>
            <a:off x="896476" y="5701554"/>
            <a:ext cx="79552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CB3D1F-75B4-F13E-F54E-A942B621BAF9}"/>
              </a:ext>
            </a:extLst>
          </p:cNvPr>
          <p:cNvCxnSpPr>
            <a:cxnSpLocks/>
          </p:cNvCxnSpPr>
          <p:nvPr/>
        </p:nvCxnSpPr>
        <p:spPr>
          <a:xfrm flipV="1">
            <a:off x="932332" y="1483658"/>
            <a:ext cx="0" cy="42358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93C5AF-0C82-96A6-8D18-C4C57720B555}"/>
              </a:ext>
            </a:extLst>
          </p:cNvPr>
          <p:cNvSpPr txBox="1"/>
          <p:nvPr/>
        </p:nvSpPr>
        <p:spPr>
          <a:xfrm rot="16200000">
            <a:off x="-631698" y="3159317"/>
            <a:ext cx="2205476" cy="523220"/>
          </a:xfrm>
          <a:prstGeom prst="rect">
            <a:avLst/>
          </a:prstGeom>
          <a:noFill/>
        </p:spPr>
        <p:txBody>
          <a:bodyPr wrap="none" rtlCol="0">
            <a:spAutoFit/>
          </a:bodyPr>
          <a:lstStyle/>
          <a:p>
            <a:r>
              <a:rPr lang="en-US" sz="2800" dirty="0"/>
              <a:t>Canola Yield</a:t>
            </a:r>
          </a:p>
        </p:txBody>
      </p:sp>
      <p:sp>
        <p:nvSpPr>
          <p:cNvPr id="13" name="TextBox 12">
            <a:extLst>
              <a:ext uri="{FF2B5EF4-FFF2-40B4-BE49-F238E27FC236}">
                <a16:creationId xmlns:a16="http://schemas.microsoft.com/office/drawing/2014/main" id="{39737065-C9E3-8F17-D036-83C7F0300992}"/>
              </a:ext>
            </a:extLst>
          </p:cNvPr>
          <p:cNvSpPr txBox="1"/>
          <p:nvPr/>
        </p:nvSpPr>
        <p:spPr>
          <a:xfrm>
            <a:off x="1017814" y="5759082"/>
            <a:ext cx="1650837"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Yield Potential</a:t>
            </a:r>
          </a:p>
        </p:txBody>
      </p:sp>
      <p:sp>
        <p:nvSpPr>
          <p:cNvPr id="21" name="TextBox 20">
            <a:extLst>
              <a:ext uri="{FF2B5EF4-FFF2-40B4-BE49-F238E27FC236}">
                <a16:creationId xmlns:a16="http://schemas.microsoft.com/office/drawing/2014/main" id="{95471EBF-B521-BFAF-AA24-1DF40A907BE4}"/>
              </a:ext>
            </a:extLst>
          </p:cNvPr>
          <p:cNvSpPr txBox="1"/>
          <p:nvPr/>
        </p:nvSpPr>
        <p:spPr>
          <a:xfrm>
            <a:off x="1089705" y="1222940"/>
            <a:ext cx="1640193"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POTENTIAL</a:t>
            </a:r>
          </a:p>
        </p:txBody>
      </p:sp>
      <p:cxnSp>
        <p:nvCxnSpPr>
          <p:cNvPr id="25" name="Straight Connector 24">
            <a:extLst>
              <a:ext uri="{FF2B5EF4-FFF2-40B4-BE49-F238E27FC236}">
                <a16:creationId xmlns:a16="http://schemas.microsoft.com/office/drawing/2014/main" id="{99115B66-E3F0-3AA4-6287-FB90BA677C2C}"/>
              </a:ext>
            </a:extLst>
          </p:cNvPr>
          <p:cNvCxnSpPr>
            <a:cxnSpLocks/>
          </p:cNvCxnSpPr>
          <p:nvPr/>
        </p:nvCxnSpPr>
        <p:spPr>
          <a:xfrm>
            <a:off x="0" y="1222940"/>
            <a:ext cx="91440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D4A5874-3A9C-65D2-B949-79FEB484EAE6}"/>
              </a:ext>
            </a:extLst>
          </p:cNvPr>
          <p:cNvSpPr txBox="1"/>
          <p:nvPr/>
        </p:nvSpPr>
        <p:spPr>
          <a:xfrm>
            <a:off x="2985247" y="1231903"/>
            <a:ext cx="3198774"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ATTAINABLE</a:t>
            </a:r>
          </a:p>
        </p:txBody>
      </p:sp>
      <p:sp>
        <p:nvSpPr>
          <p:cNvPr id="7" name="TextBox 6">
            <a:extLst>
              <a:ext uri="{FF2B5EF4-FFF2-40B4-BE49-F238E27FC236}">
                <a16:creationId xmlns:a16="http://schemas.microsoft.com/office/drawing/2014/main" id="{2174A40B-83C5-E91B-675D-77389061CF8F}"/>
              </a:ext>
            </a:extLst>
          </p:cNvPr>
          <p:cNvSpPr txBox="1"/>
          <p:nvPr/>
        </p:nvSpPr>
        <p:spPr>
          <a:xfrm>
            <a:off x="6314154" y="1231903"/>
            <a:ext cx="1242648"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ACTUAL</a:t>
            </a:r>
          </a:p>
        </p:txBody>
      </p:sp>
    </p:spTree>
    <p:extLst>
      <p:ext uri="{BB962C8B-B14F-4D97-AF65-F5344CB8AC3E}">
        <p14:creationId xmlns:p14="http://schemas.microsoft.com/office/powerpoint/2010/main" val="2751253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FE85-0B27-FBCE-FB5D-77256BECB6ED}"/>
              </a:ext>
            </a:extLst>
          </p:cNvPr>
          <p:cNvSpPr>
            <a:spLocks noGrp="1"/>
          </p:cNvSpPr>
          <p:nvPr>
            <p:ph type="title"/>
          </p:nvPr>
        </p:nvSpPr>
        <p:spPr/>
        <p:txBody>
          <a:bodyPr/>
          <a:lstStyle/>
          <a:p>
            <a:r>
              <a:rPr lang="en-US" dirty="0"/>
              <a:t>Canola yield gap</a:t>
            </a:r>
          </a:p>
        </p:txBody>
      </p:sp>
      <p:sp>
        <p:nvSpPr>
          <p:cNvPr id="4" name="Rectangle 3">
            <a:extLst>
              <a:ext uri="{FF2B5EF4-FFF2-40B4-BE49-F238E27FC236}">
                <a16:creationId xmlns:a16="http://schemas.microsoft.com/office/drawing/2014/main" id="{7DCEFFB1-D475-41A8-AE8C-84038A2527B7}"/>
              </a:ext>
            </a:extLst>
          </p:cNvPr>
          <p:cNvSpPr/>
          <p:nvPr/>
        </p:nvSpPr>
        <p:spPr>
          <a:xfrm>
            <a:off x="1228165" y="1600200"/>
            <a:ext cx="1371600" cy="4065495"/>
          </a:xfrm>
          <a:prstGeom prst="rect">
            <a:avLst/>
          </a:prstGeom>
          <a:solidFill>
            <a:srgbClr val="004D39"/>
          </a:solidFill>
          <a:ln>
            <a:solidFill>
              <a:srgbClr val="004D3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7,000</a:t>
            </a:r>
          </a:p>
        </p:txBody>
      </p:sp>
      <p:sp>
        <p:nvSpPr>
          <p:cNvPr id="5" name="Rectangle 4">
            <a:extLst>
              <a:ext uri="{FF2B5EF4-FFF2-40B4-BE49-F238E27FC236}">
                <a16:creationId xmlns:a16="http://schemas.microsoft.com/office/drawing/2014/main" id="{52E35AAF-C98A-A2AD-8E55-588EE39C66B6}"/>
              </a:ext>
            </a:extLst>
          </p:cNvPr>
          <p:cNvSpPr/>
          <p:nvPr/>
        </p:nvSpPr>
        <p:spPr>
          <a:xfrm>
            <a:off x="2895595" y="2528047"/>
            <a:ext cx="1371600" cy="3133168"/>
          </a:xfrm>
          <a:prstGeom prst="rect">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4,000</a:t>
            </a:r>
          </a:p>
        </p:txBody>
      </p:sp>
      <p:cxnSp>
        <p:nvCxnSpPr>
          <p:cNvPr id="9" name="Straight Connector 8">
            <a:extLst>
              <a:ext uri="{FF2B5EF4-FFF2-40B4-BE49-F238E27FC236}">
                <a16:creationId xmlns:a16="http://schemas.microsoft.com/office/drawing/2014/main" id="{2C8D1BFE-E37E-ED2A-DBA0-EDDF85C26AC8}"/>
              </a:ext>
            </a:extLst>
          </p:cNvPr>
          <p:cNvCxnSpPr/>
          <p:nvPr/>
        </p:nvCxnSpPr>
        <p:spPr>
          <a:xfrm>
            <a:off x="896476" y="5701554"/>
            <a:ext cx="79552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CB3D1F-75B4-F13E-F54E-A942B621BAF9}"/>
              </a:ext>
            </a:extLst>
          </p:cNvPr>
          <p:cNvCxnSpPr>
            <a:cxnSpLocks/>
          </p:cNvCxnSpPr>
          <p:nvPr/>
        </p:nvCxnSpPr>
        <p:spPr>
          <a:xfrm flipV="1">
            <a:off x="932332" y="1483658"/>
            <a:ext cx="0" cy="42358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93C5AF-0C82-96A6-8D18-C4C57720B555}"/>
              </a:ext>
            </a:extLst>
          </p:cNvPr>
          <p:cNvSpPr txBox="1"/>
          <p:nvPr/>
        </p:nvSpPr>
        <p:spPr>
          <a:xfrm rot="16200000">
            <a:off x="-631698" y="3159317"/>
            <a:ext cx="2205476" cy="523220"/>
          </a:xfrm>
          <a:prstGeom prst="rect">
            <a:avLst/>
          </a:prstGeom>
          <a:noFill/>
        </p:spPr>
        <p:txBody>
          <a:bodyPr wrap="none" rtlCol="0">
            <a:spAutoFit/>
          </a:bodyPr>
          <a:lstStyle/>
          <a:p>
            <a:r>
              <a:rPr lang="en-US" sz="2800" dirty="0"/>
              <a:t>Canola Yield</a:t>
            </a:r>
          </a:p>
        </p:txBody>
      </p:sp>
      <p:sp>
        <p:nvSpPr>
          <p:cNvPr id="13" name="TextBox 12">
            <a:extLst>
              <a:ext uri="{FF2B5EF4-FFF2-40B4-BE49-F238E27FC236}">
                <a16:creationId xmlns:a16="http://schemas.microsoft.com/office/drawing/2014/main" id="{39737065-C9E3-8F17-D036-83C7F0300992}"/>
              </a:ext>
            </a:extLst>
          </p:cNvPr>
          <p:cNvSpPr txBox="1"/>
          <p:nvPr/>
        </p:nvSpPr>
        <p:spPr>
          <a:xfrm>
            <a:off x="1017814" y="5759082"/>
            <a:ext cx="1650837"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Yield Potential</a:t>
            </a:r>
          </a:p>
        </p:txBody>
      </p:sp>
      <p:sp>
        <p:nvSpPr>
          <p:cNvPr id="14" name="TextBox 13">
            <a:extLst>
              <a:ext uri="{FF2B5EF4-FFF2-40B4-BE49-F238E27FC236}">
                <a16:creationId xmlns:a16="http://schemas.microsoft.com/office/drawing/2014/main" id="{44ABC05A-91A3-528B-4BEA-424813F97C49}"/>
              </a:ext>
            </a:extLst>
          </p:cNvPr>
          <p:cNvSpPr txBox="1"/>
          <p:nvPr/>
        </p:nvSpPr>
        <p:spPr>
          <a:xfrm>
            <a:off x="2855578" y="5759081"/>
            <a:ext cx="142006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Trials Yields</a:t>
            </a:r>
          </a:p>
        </p:txBody>
      </p:sp>
      <p:sp>
        <p:nvSpPr>
          <p:cNvPr id="21" name="TextBox 20">
            <a:extLst>
              <a:ext uri="{FF2B5EF4-FFF2-40B4-BE49-F238E27FC236}">
                <a16:creationId xmlns:a16="http://schemas.microsoft.com/office/drawing/2014/main" id="{95471EBF-B521-BFAF-AA24-1DF40A907BE4}"/>
              </a:ext>
            </a:extLst>
          </p:cNvPr>
          <p:cNvSpPr txBox="1"/>
          <p:nvPr/>
        </p:nvSpPr>
        <p:spPr>
          <a:xfrm>
            <a:off x="1089705" y="1222940"/>
            <a:ext cx="1640193"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POTENTIAL</a:t>
            </a:r>
          </a:p>
        </p:txBody>
      </p:sp>
      <p:cxnSp>
        <p:nvCxnSpPr>
          <p:cNvPr id="25" name="Straight Connector 24">
            <a:extLst>
              <a:ext uri="{FF2B5EF4-FFF2-40B4-BE49-F238E27FC236}">
                <a16:creationId xmlns:a16="http://schemas.microsoft.com/office/drawing/2014/main" id="{99115B66-E3F0-3AA4-6287-FB90BA677C2C}"/>
              </a:ext>
            </a:extLst>
          </p:cNvPr>
          <p:cNvCxnSpPr>
            <a:cxnSpLocks/>
          </p:cNvCxnSpPr>
          <p:nvPr/>
        </p:nvCxnSpPr>
        <p:spPr>
          <a:xfrm>
            <a:off x="71718" y="1222940"/>
            <a:ext cx="8932438" cy="52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6C66BEA-66EE-51DB-AB0B-F22F1FA00B24}"/>
              </a:ext>
            </a:extLst>
          </p:cNvPr>
          <p:cNvSpPr txBox="1"/>
          <p:nvPr/>
        </p:nvSpPr>
        <p:spPr>
          <a:xfrm>
            <a:off x="2985247" y="1231903"/>
            <a:ext cx="3198774"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ATTAINABLE</a:t>
            </a:r>
          </a:p>
        </p:txBody>
      </p:sp>
      <p:sp>
        <p:nvSpPr>
          <p:cNvPr id="6" name="TextBox 5">
            <a:extLst>
              <a:ext uri="{FF2B5EF4-FFF2-40B4-BE49-F238E27FC236}">
                <a16:creationId xmlns:a16="http://schemas.microsoft.com/office/drawing/2014/main" id="{63EE60B1-A860-9F01-7750-58D0D35A5E08}"/>
              </a:ext>
            </a:extLst>
          </p:cNvPr>
          <p:cNvSpPr txBox="1"/>
          <p:nvPr/>
        </p:nvSpPr>
        <p:spPr>
          <a:xfrm>
            <a:off x="6314154" y="1231903"/>
            <a:ext cx="1242648"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ACTUAL</a:t>
            </a:r>
          </a:p>
        </p:txBody>
      </p:sp>
    </p:spTree>
    <p:extLst>
      <p:ext uri="{BB962C8B-B14F-4D97-AF65-F5344CB8AC3E}">
        <p14:creationId xmlns:p14="http://schemas.microsoft.com/office/powerpoint/2010/main" val="400318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45DC57F-AE35-4277-9A53-57FE9E01AC1F}"/>
              </a:ext>
            </a:extLst>
          </p:cNvPr>
          <p:cNvSpPr>
            <a:spLocks noGrp="1"/>
          </p:cNvSpPr>
          <p:nvPr>
            <p:ph type="ctrTitle"/>
          </p:nvPr>
        </p:nvSpPr>
        <p:spPr>
          <a:xfrm>
            <a:off x="685800" y="1011238"/>
            <a:ext cx="7772400" cy="1470025"/>
          </a:xfrm>
        </p:spPr>
        <p:txBody>
          <a:bodyPr/>
          <a:lstStyle/>
          <a:p>
            <a:r>
              <a:rPr lang="en-US" altLang="en-US" dirty="0">
                <a:ea typeface="ＭＳ Ｐゴシック" panose="020B0600070205080204" pitchFamily="34" charset="-128"/>
              </a:rPr>
              <a:t>Seeding innovation in Canola</a:t>
            </a:r>
            <a:br>
              <a:rPr lang="en-US" altLang="en-US" dirty="0">
                <a:ea typeface="ＭＳ Ｐゴシック" panose="020B0600070205080204" pitchFamily="34" charset="-128"/>
              </a:rPr>
            </a:br>
            <a:r>
              <a:rPr lang="en-US" altLang="en-US" dirty="0">
                <a:ea typeface="ＭＳ Ｐゴシック" panose="020B0600070205080204" pitchFamily="34" charset="-128"/>
              </a:rPr>
              <a:t>Singulation vs Drill</a:t>
            </a:r>
          </a:p>
        </p:txBody>
      </p:sp>
      <p:sp>
        <p:nvSpPr>
          <p:cNvPr id="13315" name="Subtitle 2">
            <a:extLst>
              <a:ext uri="{FF2B5EF4-FFF2-40B4-BE49-F238E27FC236}">
                <a16:creationId xmlns:a16="http://schemas.microsoft.com/office/drawing/2014/main" id="{A49E5BB7-1C0E-48DD-93E6-093CDE7F7309}"/>
              </a:ext>
            </a:extLst>
          </p:cNvPr>
          <p:cNvSpPr>
            <a:spLocks noGrp="1"/>
          </p:cNvSpPr>
          <p:nvPr>
            <p:ph type="subTitle" idx="1"/>
          </p:nvPr>
        </p:nvSpPr>
        <p:spPr>
          <a:xfrm>
            <a:off x="1371600" y="2678113"/>
            <a:ext cx="6400800" cy="925512"/>
          </a:xfrm>
        </p:spPr>
        <p:txBody>
          <a:bodyPr/>
          <a:lstStyle/>
          <a:p>
            <a:r>
              <a:rPr lang="en-US" altLang="en-US" dirty="0">
                <a:ea typeface="ＭＳ Ｐゴシック" panose="020B0600070205080204" pitchFamily="34" charset="-128"/>
              </a:rPr>
              <a:t>Dr. Leo Bortolon</a:t>
            </a:r>
          </a:p>
          <a:p>
            <a:r>
              <a:rPr lang="en-US" altLang="en-US" dirty="0">
                <a:ea typeface="ＭＳ Ｐゴシック" panose="020B0600070205080204" pitchFamily="34" charset="-128"/>
              </a:rPr>
              <a:t>Research Agronomist - NCREC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FE85-0B27-FBCE-FB5D-77256BECB6ED}"/>
              </a:ext>
            </a:extLst>
          </p:cNvPr>
          <p:cNvSpPr>
            <a:spLocks noGrp="1"/>
          </p:cNvSpPr>
          <p:nvPr>
            <p:ph type="title"/>
          </p:nvPr>
        </p:nvSpPr>
        <p:spPr/>
        <p:txBody>
          <a:bodyPr/>
          <a:lstStyle/>
          <a:p>
            <a:r>
              <a:rPr lang="en-US" dirty="0"/>
              <a:t>Canola yield gap</a:t>
            </a:r>
          </a:p>
        </p:txBody>
      </p:sp>
      <p:sp>
        <p:nvSpPr>
          <p:cNvPr id="4" name="Rectangle 3">
            <a:extLst>
              <a:ext uri="{FF2B5EF4-FFF2-40B4-BE49-F238E27FC236}">
                <a16:creationId xmlns:a16="http://schemas.microsoft.com/office/drawing/2014/main" id="{7DCEFFB1-D475-41A8-AE8C-84038A2527B7}"/>
              </a:ext>
            </a:extLst>
          </p:cNvPr>
          <p:cNvSpPr/>
          <p:nvPr/>
        </p:nvSpPr>
        <p:spPr>
          <a:xfrm>
            <a:off x="1228165" y="1600200"/>
            <a:ext cx="1371600" cy="4065495"/>
          </a:xfrm>
          <a:prstGeom prst="rect">
            <a:avLst/>
          </a:prstGeom>
          <a:solidFill>
            <a:srgbClr val="004D39"/>
          </a:solidFill>
          <a:ln>
            <a:solidFill>
              <a:srgbClr val="004D3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7,000</a:t>
            </a:r>
          </a:p>
        </p:txBody>
      </p:sp>
      <p:sp>
        <p:nvSpPr>
          <p:cNvPr id="5" name="Rectangle 4">
            <a:extLst>
              <a:ext uri="{FF2B5EF4-FFF2-40B4-BE49-F238E27FC236}">
                <a16:creationId xmlns:a16="http://schemas.microsoft.com/office/drawing/2014/main" id="{52E35AAF-C98A-A2AD-8E55-588EE39C66B6}"/>
              </a:ext>
            </a:extLst>
          </p:cNvPr>
          <p:cNvSpPr/>
          <p:nvPr/>
        </p:nvSpPr>
        <p:spPr>
          <a:xfrm>
            <a:off x="2895595" y="2528047"/>
            <a:ext cx="1371600" cy="3133168"/>
          </a:xfrm>
          <a:prstGeom prst="rect">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4,000</a:t>
            </a:r>
          </a:p>
        </p:txBody>
      </p:sp>
      <p:sp>
        <p:nvSpPr>
          <p:cNvPr id="6" name="Rectangle 5">
            <a:extLst>
              <a:ext uri="{FF2B5EF4-FFF2-40B4-BE49-F238E27FC236}">
                <a16:creationId xmlns:a16="http://schemas.microsoft.com/office/drawing/2014/main" id="{352BEF62-60CD-D8FD-2DC7-A66B53EA8DAF}"/>
              </a:ext>
            </a:extLst>
          </p:cNvPr>
          <p:cNvSpPr/>
          <p:nvPr/>
        </p:nvSpPr>
        <p:spPr>
          <a:xfrm>
            <a:off x="4580960" y="3429000"/>
            <a:ext cx="1371600" cy="2232214"/>
          </a:xfrm>
          <a:prstGeom prst="rect">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3,000</a:t>
            </a:r>
          </a:p>
        </p:txBody>
      </p:sp>
      <p:cxnSp>
        <p:nvCxnSpPr>
          <p:cNvPr id="9" name="Straight Connector 8">
            <a:extLst>
              <a:ext uri="{FF2B5EF4-FFF2-40B4-BE49-F238E27FC236}">
                <a16:creationId xmlns:a16="http://schemas.microsoft.com/office/drawing/2014/main" id="{2C8D1BFE-E37E-ED2A-DBA0-EDDF85C26AC8}"/>
              </a:ext>
            </a:extLst>
          </p:cNvPr>
          <p:cNvCxnSpPr/>
          <p:nvPr/>
        </p:nvCxnSpPr>
        <p:spPr>
          <a:xfrm>
            <a:off x="896476" y="5701554"/>
            <a:ext cx="79552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CB3D1F-75B4-F13E-F54E-A942B621BAF9}"/>
              </a:ext>
            </a:extLst>
          </p:cNvPr>
          <p:cNvCxnSpPr>
            <a:cxnSpLocks/>
          </p:cNvCxnSpPr>
          <p:nvPr/>
        </p:nvCxnSpPr>
        <p:spPr>
          <a:xfrm flipV="1">
            <a:off x="932332" y="1483658"/>
            <a:ext cx="0" cy="42358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93C5AF-0C82-96A6-8D18-C4C57720B555}"/>
              </a:ext>
            </a:extLst>
          </p:cNvPr>
          <p:cNvSpPr txBox="1"/>
          <p:nvPr/>
        </p:nvSpPr>
        <p:spPr>
          <a:xfrm rot="16200000">
            <a:off x="-631698" y="3159317"/>
            <a:ext cx="2205476" cy="523220"/>
          </a:xfrm>
          <a:prstGeom prst="rect">
            <a:avLst/>
          </a:prstGeom>
          <a:noFill/>
        </p:spPr>
        <p:txBody>
          <a:bodyPr wrap="none" rtlCol="0">
            <a:spAutoFit/>
          </a:bodyPr>
          <a:lstStyle/>
          <a:p>
            <a:r>
              <a:rPr lang="en-US" sz="2800" dirty="0"/>
              <a:t>Canola Yield</a:t>
            </a:r>
          </a:p>
        </p:txBody>
      </p:sp>
      <p:sp>
        <p:nvSpPr>
          <p:cNvPr id="13" name="TextBox 12">
            <a:extLst>
              <a:ext uri="{FF2B5EF4-FFF2-40B4-BE49-F238E27FC236}">
                <a16:creationId xmlns:a16="http://schemas.microsoft.com/office/drawing/2014/main" id="{39737065-C9E3-8F17-D036-83C7F0300992}"/>
              </a:ext>
            </a:extLst>
          </p:cNvPr>
          <p:cNvSpPr txBox="1"/>
          <p:nvPr/>
        </p:nvSpPr>
        <p:spPr>
          <a:xfrm>
            <a:off x="1017814" y="5759082"/>
            <a:ext cx="1650837"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Yield Potential</a:t>
            </a:r>
          </a:p>
        </p:txBody>
      </p:sp>
      <p:sp>
        <p:nvSpPr>
          <p:cNvPr id="14" name="TextBox 13">
            <a:extLst>
              <a:ext uri="{FF2B5EF4-FFF2-40B4-BE49-F238E27FC236}">
                <a16:creationId xmlns:a16="http://schemas.microsoft.com/office/drawing/2014/main" id="{44ABC05A-91A3-528B-4BEA-424813F97C49}"/>
              </a:ext>
            </a:extLst>
          </p:cNvPr>
          <p:cNvSpPr txBox="1"/>
          <p:nvPr/>
        </p:nvSpPr>
        <p:spPr>
          <a:xfrm>
            <a:off x="2855578" y="5759081"/>
            <a:ext cx="142006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Trials Yields</a:t>
            </a:r>
          </a:p>
        </p:txBody>
      </p:sp>
      <p:sp>
        <p:nvSpPr>
          <p:cNvPr id="15" name="TextBox 14">
            <a:extLst>
              <a:ext uri="{FF2B5EF4-FFF2-40B4-BE49-F238E27FC236}">
                <a16:creationId xmlns:a16="http://schemas.microsoft.com/office/drawing/2014/main" id="{6E785E9C-2257-DE87-80C0-CD5F82E85032}"/>
              </a:ext>
            </a:extLst>
          </p:cNvPr>
          <p:cNvSpPr txBox="1"/>
          <p:nvPr/>
        </p:nvSpPr>
        <p:spPr>
          <a:xfrm>
            <a:off x="4547342" y="5768046"/>
            <a:ext cx="1608197" cy="646331"/>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Maximum</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Farmer Yields</a:t>
            </a:r>
          </a:p>
        </p:txBody>
      </p:sp>
      <p:sp>
        <p:nvSpPr>
          <p:cNvPr id="21" name="TextBox 20">
            <a:extLst>
              <a:ext uri="{FF2B5EF4-FFF2-40B4-BE49-F238E27FC236}">
                <a16:creationId xmlns:a16="http://schemas.microsoft.com/office/drawing/2014/main" id="{95471EBF-B521-BFAF-AA24-1DF40A907BE4}"/>
              </a:ext>
            </a:extLst>
          </p:cNvPr>
          <p:cNvSpPr txBox="1"/>
          <p:nvPr/>
        </p:nvSpPr>
        <p:spPr>
          <a:xfrm>
            <a:off x="1089705" y="1222940"/>
            <a:ext cx="1640193"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POTENTIAL</a:t>
            </a:r>
          </a:p>
        </p:txBody>
      </p:sp>
      <p:sp>
        <p:nvSpPr>
          <p:cNvPr id="22" name="TextBox 21">
            <a:extLst>
              <a:ext uri="{FF2B5EF4-FFF2-40B4-BE49-F238E27FC236}">
                <a16:creationId xmlns:a16="http://schemas.microsoft.com/office/drawing/2014/main" id="{0576E182-7285-4817-A4C8-8C77AE628769}"/>
              </a:ext>
            </a:extLst>
          </p:cNvPr>
          <p:cNvSpPr txBox="1"/>
          <p:nvPr/>
        </p:nvSpPr>
        <p:spPr>
          <a:xfrm>
            <a:off x="2985247" y="1231903"/>
            <a:ext cx="3198774"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ATTAINABLE</a:t>
            </a:r>
          </a:p>
        </p:txBody>
      </p:sp>
      <p:cxnSp>
        <p:nvCxnSpPr>
          <p:cNvPr id="25" name="Straight Connector 24">
            <a:extLst>
              <a:ext uri="{FF2B5EF4-FFF2-40B4-BE49-F238E27FC236}">
                <a16:creationId xmlns:a16="http://schemas.microsoft.com/office/drawing/2014/main" id="{99115B66-E3F0-3AA4-6287-FB90BA677C2C}"/>
              </a:ext>
            </a:extLst>
          </p:cNvPr>
          <p:cNvCxnSpPr>
            <a:cxnSpLocks/>
          </p:cNvCxnSpPr>
          <p:nvPr/>
        </p:nvCxnSpPr>
        <p:spPr>
          <a:xfrm>
            <a:off x="71718" y="1222940"/>
            <a:ext cx="8932438" cy="52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70AF6D2-42C3-BB94-CAB8-07EE1ACC7C39}"/>
              </a:ext>
            </a:extLst>
          </p:cNvPr>
          <p:cNvSpPr txBox="1"/>
          <p:nvPr/>
        </p:nvSpPr>
        <p:spPr>
          <a:xfrm>
            <a:off x="6314154" y="1231903"/>
            <a:ext cx="1242648"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ACTUAL</a:t>
            </a:r>
          </a:p>
        </p:txBody>
      </p:sp>
    </p:spTree>
    <p:extLst>
      <p:ext uri="{BB962C8B-B14F-4D97-AF65-F5344CB8AC3E}">
        <p14:creationId xmlns:p14="http://schemas.microsoft.com/office/powerpoint/2010/main" val="3046450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FE85-0B27-FBCE-FB5D-77256BECB6ED}"/>
              </a:ext>
            </a:extLst>
          </p:cNvPr>
          <p:cNvSpPr>
            <a:spLocks noGrp="1"/>
          </p:cNvSpPr>
          <p:nvPr>
            <p:ph type="title"/>
          </p:nvPr>
        </p:nvSpPr>
        <p:spPr/>
        <p:txBody>
          <a:bodyPr/>
          <a:lstStyle/>
          <a:p>
            <a:r>
              <a:rPr lang="en-US" dirty="0"/>
              <a:t>Canola yield gap</a:t>
            </a:r>
          </a:p>
        </p:txBody>
      </p:sp>
      <p:sp>
        <p:nvSpPr>
          <p:cNvPr id="4" name="Rectangle 3">
            <a:extLst>
              <a:ext uri="{FF2B5EF4-FFF2-40B4-BE49-F238E27FC236}">
                <a16:creationId xmlns:a16="http://schemas.microsoft.com/office/drawing/2014/main" id="{7DCEFFB1-D475-41A8-AE8C-84038A2527B7}"/>
              </a:ext>
            </a:extLst>
          </p:cNvPr>
          <p:cNvSpPr/>
          <p:nvPr/>
        </p:nvSpPr>
        <p:spPr>
          <a:xfrm>
            <a:off x="1228165" y="1600200"/>
            <a:ext cx="1371600" cy="4065495"/>
          </a:xfrm>
          <a:prstGeom prst="rect">
            <a:avLst/>
          </a:prstGeom>
          <a:solidFill>
            <a:srgbClr val="004D39"/>
          </a:solidFill>
          <a:ln>
            <a:solidFill>
              <a:srgbClr val="004D3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7,000</a:t>
            </a:r>
          </a:p>
        </p:txBody>
      </p:sp>
      <p:sp>
        <p:nvSpPr>
          <p:cNvPr id="5" name="Rectangle 4">
            <a:extLst>
              <a:ext uri="{FF2B5EF4-FFF2-40B4-BE49-F238E27FC236}">
                <a16:creationId xmlns:a16="http://schemas.microsoft.com/office/drawing/2014/main" id="{52E35AAF-C98A-A2AD-8E55-588EE39C66B6}"/>
              </a:ext>
            </a:extLst>
          </p:cNvPr>
          <p:cNvSpPr/>
          <p:nvPr/>
        </p:nvSpPr>
        <p:spPr>
          <a:xfrm>
            <a:off x="2895595" y="2528047"/>
            <a:ext cx="1371600" cy="3133168"/>
          </a:xfrm>
          <a:prstGeom prst="rect">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4,000</a:t>
            </a:r>
          </a:p>
        </p:txBody>
      </p:sp>
      <p:sp>
        <p:nvSpPr>
          <p:cNvPr id="6" name="Rectangle 5">
            <a:extLst>
              <a:ext uri="{FF2B5EF4-FFF2-40B4-BE49-F238E27FC236}">
                <a16:creationId xmlns:a16="http://schemas.microsoft.com/office/drawing/2014/main" id="{352BEF62-60CD-D8FD-2DC7-A66B53EA8DAF}"/>
              </a:ext>
            </a:extLst>
          </p:cNvPr>
          <p:cNvSpPr/>
          <p:nvPr/>
        </p:nvSpPr>
        <p:spPr>
          <a:xfrm>
            <a:off x="4580960" y="3429000"/>
            <a:ext cx="1371600" cy="2232214"/>
          </a:xfrm>
          <a:prstGeom prst="rect">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3,000</a:t>
            </a:r>
          </a:p>
        </p:txBody>
      </p:sp>
      <p:sp>
        <p:nvSpPr>
          <p:cNvPr id="7" name="Rectangle 6">
            <a:extLst>
              <a:ext uri="{FF2B5EF4-FFF2-40B4-BE49-F238E27FC236}">
                <a16:creationId xmlns:a16="http://schemas.microsoft.com/office/drawing/2014/main" id="{A0C72957-89B4-2F2F-479A-57518CB539C1}"/>
              </a:ext>
            </a:extLst>
          </p:cNvPr>
          <p:cNvSpPr/>
          <p:nvPr/>
        </p:nvSpPr>
        <p:spPr>
          <a:xfrm>
            <a:off x="6257371" y="4329952"/>
            <a:ext cx="1371600" cy="1331261"/>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1,810</a:t>
            </a:r>
          </a:p>
        </p:txBody>
      </p:sp>
      <p:cxnSp>
        <p:nvCxnSpPr>
          <p:cNvPr id="9" name="Straight Connector 8">
            <a:extLst>
              <a:ext uri="{FF2B5EF4-FFF2-40B4-BE49-F238E27FC236}">
                <a16:creationId xmlns:a16="http://schemas.microsoft.com/office/drawing/2014/main" id="{2C8D1BFE-E37E-ED2A-DBA0-EDDF85C26AC8}"/>
              </a:ext>
            </a:extLst>
          </p:cNvPr>
          <p:cNvCxnSpPr/>
          <p:nvPr/>
        </p:nvCxnSpPr>
        <p:spPr>
          <a:xfrm>
            <a:off x="896476" y="5701554"/>
            <a:ext cx="79552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CB3D1F-75B4-F13E-F54E-A942B621BAF9}"/>
              </a:ext>
            </a:extLst>
          </p:cNvPr>
          <p:cNvCxnSpPr>
            <a:cxnSpLocks/>
          </p:cNvCxnSpPr>
          <p:nvPr/>
        </p:nvCxnSpPr>
        <p:spPr>
          <a:xfrm flipV="1">
            <a:off x="932332" y="1483658"/>
            <a:ext cx="0" cy="42358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93C5AF-0C82-96A6-8D18-C4C57720B555}"/>
              </a:ext>
            </a:extLst>
          </p:cNvPr>
          <p:cNvSpPr txBox="1"/>
          <p:nvPr/>
        </p:nvSpPr>
        <p:spPr>
          <a:xfrm rot="16200000">
            <a:off x="-631698" y="3159317"/>
            <a:ext cx="2205476" cy="523220"/>
          </a:xfrm>
          <a:prstGeom prst="rect">
            <a:avLst/>
          </a:prstGeom>
          <a:noFill/>
        </p:spPr>
        <p:txBody>
          <a:bodyPr wrap="none" rtlCol="0">
            <a:spAutoFit/>
          </a:bodyPr>
          <a:lstStyle/>
          <a:p>
            <a:r>
              <a:rPr lang="en-US" sz="2800" dirty="0"/>
              <a:t>Canola Yield</a:t>
            </a:r>
          </a:p>
        </p:txBody>
      </p:sp>
      <p:sp>
        <p:nvSpPr>
          <p:cNvPr id="13" name="TextBox 12">
            <a:extLst>
              <a:ext uri="{FF2B5EF4-FFF2-40B4-BE49-F238E27FC236}">
                <a16:creationId xmlns:a16="http://schemas.microsoft.com/office/drawing/2014/main" id="{39737065-C9E3-8F17-D036-83C7F0300992}"/>
              </a:ext>
            </a:extLst>
          </p:cNvPr>
          <p:cNvSpPr txBox="1"/>
          <p:nvPr/>
        </p:nvSpPr>
        <p:spPr>
          <a:xfrm>
            <a:off x="1017814" y="5759082"/>
            <a:ext cx="1650837"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Yield Potential</a:t>
            </a:r>
          </a:p>
        </p:txBody>
      </p:sp>
      <p:sp>
        <p:nvSpPr>
          <p:cNvPr id="14" name="TextBox 13">
            <a:extLst>
              <a:ext uri="{FF2B5EF4-FFF2-40B4-BE49-F238E27FC236}">
                <a16:creationId xmlns:a16="http://schemas.microsoft.com/office/drawing/2014/main" id="{44ABC05A-91A3-528B-4BEA-424813F97C49}"/>
              </a:ext>
            </a:extLst>
          </p:cNvPr>
          <p:cNvSpPr txBox="1"/>
          <p:nvPr/>
        </p:nvSpPr>
        <p:spPr>
          <a:xfrm>
            <a:off x="2855578" y="5759081"/>
            <a:ext cx="142006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Trials Yields</a:t>
            </a:r>
          </a:p>
        </p:txBody>
      </p:sp>
      <p:sp>
        <p:nvSpPr>
          <p:cNvPr id="15" name="TextBox 14">
            <a:extLst>
              <a:ext uri="{FF2B5EF4-FFF2-40B4-BE49-F238E27FC236}">
                <a16:creationId xmlns:a16="http://schemas.microsoft.com/office/drawing/2014/main" id="{6E785E9C-2257-DE87-80C0-CD5F82E85032}"/>
              </a:ext>
            </a:extLst>
          </p:cNvPr>
          <p:cNvSpPr txBox="1"/>
          <p:nvPr/>
        </p:nvSpPr>
        <p:spPr>
          <a:xfrm>
            <a:off x="4547342" y="5768046"/>
            <a:ext cx="1608197" cy="646331"/>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Maximum</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Farmer Yields</a:t>
            </a:r>
          </a:p>
        </p:txBody>
      </p:sp>
      <p:sp>
        <p:nvSpPr>
          <p:cNvPr id="16" name="TextBox 15">
            <a:extLst>
              <a:ext uri="{FF2B5EF4-FFF2-40B4-BE49-F238E27FC236}">
                <a16:creationId xmlns:a16="http://schemas.microsoft.com/office/drawing/2014/main" id="{1E0AEEF7-F028-B436-8325-EDAC17DBA22C}"/>
              </a:ext>
            </a:extLst>
          </p:cNvPr>
          <p:cNvSpPr txBox="1"/>
          <p:nvPr/>
        </p:nvSpPr>
        <p:spPr>
          <a:xfrm>
            <a:off x="6214782" y="5750117"/>
            <a:ext cx="1608197"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Farmer Yields</a:t>
            </a:r>
          </a:p>
        </p:txBody>
      </p:sp>
      <p:sp>
        <p:nvSpPr>
          <p:cNvPr id="21" name="TextBox 20">
            <a:extLst>
              <a:ext uri="{FF2B5EF4-FFF2-40B4-BE49-F238E27FC236}">
                <a16:creationId xmlns:a16="http://schemas.microsoft.com/office/drawing/2014/main" id="{95471EBF-B521-BFAF-AA24-1DF40A907BE4}"/>
              </a:ext>
            </a:extLst>
          </p:cNvPr>
          <p:cNvSpPr txBox="1"/>
          <p:nvPr/>
        </p:nvSpPr>
        <p:spPr>
          <a:xfrm>
            <a:off x="1089705" y="1222940"/>
            <a:ext cx="1640193"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POTENTIAL</a:t>
            </a:r>
          </a:p>
        </p:txBody>
      </p:sp>
      <p:sp>
        <p:nvSpPr>
          <p:cNvPr id="22" name="TextBox 21">
            <a:extLst>
              <a:ext uri="{FF2B5EF4-FFF2-40B4-BE49-F238E27FC236}">
                <a16:creationId xmlns:a16="http://schemas.microsoft.com/office/drawing/2014/main" id="{0576E182-7285-4817-A4C8-8C77AE628769}"/>
              </a:ext>
            </a:extLst>
          </p:cNvPr>
          <p:cNvSpPr txBox="1"/>
          <p:nvPr/>
        </p:nvSpPr>
        <p:spPr>
          <a:xfrm>
            <a:off x="2985247" y="1231903"/>
            <a:ext cx="3198774"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ATTAINABLE</a:t>
            </a:r>
          </a:p>
        </p:txBody>
      </p:sp>
      <p:sp>
        <p:nvSpPr>
          <p:cNvPr id="23" name="TextBox 22">
            <a:extLst>
              <a:ext uri="{FF2B5EF4-FFF2-40B4-BE49-F238E27FC236}">
                <a16:creationId xmlns:a16="http://schemas.microsoft.com/office/drawing/2014/main" id="{6818F8E7-3BE9-57BE-E77E-F4E17D7FB71C}"/>
              </a:ext>
            </a:extLst>
          </p:cNvPr>
          <p:cNvSpPr txBox="1"/>
          <p:nvPr/>
        </p:nvSpPr>
        <p:spPr>
          <a:xfrm>
            <a:off x="6314154" y="1231903"/>
            <a:ext cx="1242648"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ACTUAL</a:t>
            </a:r>
          </a:p>
        </p:txBody>
      </p:sp>
      <p:cxnSp>
        <p:nvCxnSpPr>
          <p:cNvPr id="25" name="Straight Connector 24">
            <a:extLst>
              <a:ext uri="{FF2B5EF4-FFF2-40B4-BE49-F238E27FC236}">
                <a16:creationId xmlns:a16="http://schemas.microsoft.com/office/drawing/2014/main" id="{99115B66-E3F0-3AA4-6287-FB90BA677C2C}"/>
              </a:ext>
            </a:extLst>
          </p:cNvPr>
          <p:cNvCxnSpPr>
            <a:cxnSpLocks/>
          </p:cNvCxnSpPr>
          <p:nvPr/>
        </p:nvCxnSpPr>
        <p:spPr>
          <a:xfrm>
            <a:off x="71718" y="1222940"/>
            <a:ext cx="8932438" cy="52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8946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FE85-0B27-FBCE-FB5D-77256BECB6ED}"/>
              </a:ext>
            </a:extLst>
          </p:cNvPr>
          <p:cNvSpPr>
            <a:spLocks noGrp="1"/>
          </p:cNvSpPr>
          <p:nvPr>
            <p:ph type="title"/>
          </p:nvPr>
        </p:nvSpPr>
        <p:spPr/>
        <p:txBody>
          <a:bodyPr/>
          <a:lstStyle/>
          <a:p>
            <a:r>
              <a:rPr lang="en-US" dirty="0"/>
              <a:t>Canola yield gap</a:t>
            </a:r>
          </a:p>
        </p:txBody>
      </p:sp>
      <p:sp>
        <p:nvSpPr>
          <p:cNvPr id="4" name="Rectangle 3">
            <a:extLst>
              <a:ext uri="{FF2B5EF4-FFF2-40B4-BE49-F238E27FC236}">
                <a16:creationId xmlns:a16="http://schemas.microsoft.com/office/drawing/2014/main" id="{7DCEFFB1-D475-41A8-AE8C-84038A2527B7}"/>
              </a:ext>
            </a:extLst>
          </p:cNvPr>
          <p:cNvSpPr/>
          <p:nvPr/>
        </p:nvSpPr>
        <p:spPr>
          <a:xfrm>
            <a:off x="1228165" y="1600200"/>
            <a:ext cx="1371600" cy="4065495"/>
          </a:xfrm>
          <a:prstGeom prst="rect">
            <a:avLst/>
          </a:prstGeom>
          <a:solidFill>
            <a:srgbClr val="004D39"/>
          </a:solidFill>
          <a:ln>
            <a:solidFill>
              <a:srgbClr val="004D3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7,000</a:t>
            </a:r>
          </a:p>
        </p:txBody>
      </p:sp>
      <p:sp>
        <p:nvSpPr>
          <p:cNvPr id="5" name="Rectangle 4">
            <a:extLst>
              <a:ext uri="{FF2B5EF4-FFF2-40B4-BE49-F238E27FC236}">
                <a16:creationId xmlns:a16="http://schemas.microsoft.com/office/drawing/2014/main" id="{52E35AAF-C98A-A2AD-8E55-588EE39C66B6}"/>
              </a:ext>
            </a:extLst>
          </p:cNvPr>
          <p:cNvSpPr/>
          <p:nvPr/>
        </p:nvSpPr>
        <p:spPr>
          <a:xfrm>
            <a:off x="2895595" y="2528047"/>
            <a:ext cx="1371600" cy="3133168"/>
          </a:xfrm>
          <a:prstGeom prst="rect">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4,000</a:t>
            </a:r>
          </a:p>
        </p:txBody>
      </p:sp>
      <p:sp>
        <p:nvSpPr>
          <p:cNvPr id="6" name="Rectangle 5">
            <a:extLst>
              <a:ext uri="{FF2B5EF4-FFF2-40B4-BE49-F238E27FC236}">
                <a16:creationId xmlns:a16="http://schemas.microsoft.com/office/drawing/2014/main" id="{352BEF62-60CD-D8FD-2DC7-A66B53EA8DAF}"/>
              </a:ext>
            </a:extLst>
          </p:cNvPr>
          <p:cNvSpPr/>
          <p:nvPr/>
        </p:nvSpPr>
        <p:spPr>
          <a:xfrm>
            <a:off x="4580960" y="3429000"/>
            <a:ext cx="1371600" cy="2232214"/>
          </a:xfrm>
          <a:prstGeom prst="rect">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3,000</a:t>
            </a:r>
          </a:p>
        </p:txBody>
      </p:sp>
      <p:sp>
        <p:nvSpPr>
          <p:cNvPr id="7" name="Rectangle 6">
            <a:extLst>
              <a:ext uri="{FF2B5EF4-FFF2-40B4-BE49-F238E27FC236}">
                <a16:creationId xmlns:a16="http://schemas.microsoft.com/office/drawing/2014/main" id="{A0C72957-89B4-2F2F-479A-57518CB539C1}"/>
              </a:ext>
            </a:extLst>
          </p:cNvPr>
          <p:cNvSpPr/>
          <p:nvPr/>
        </p:nvSpPr>
        <p:spPr>
          <a:xfrm>
            <a:off x="6257371" y="4329952"/>
            <a:ext cx="1371600" cy="1331261"/>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1,810</a:t>
            </a:r>
          </a:p>
        </p:txBody>
      </p:sp>
      <p:cxnSp>
        <p:nvCxnSpPr>
          <p:cNvPr id="9" name="Straight Connector 8">
            <a:extLst>
              <a:ext uri="{FF2B5EF4-FFF2-40B4-BE49-F238E27FC236}">
                <a16:creationId xmlns:a16="http://schemas.microsoft.com/office/drawing/2014/main" id="{2C8D1BFE-E37E-ED2A-DBA0-EDDF85C26AC8}"/>
              </a:ext>
            </a:extLst>
          </p:cNvPr>
          <p:cNvCxnSpPr/>
          <p:nvPr/>
        </p:nvCxnSpPr>
        <p:spPr>
          <a:xfrm>
            <a:off x="896476" y="5701554"/>
            <a:ext cx="79552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CB3D1F-75B4-F13E-F54E-A942B621BAF9}"/>
              </a:ext>
            </a:extLst>
          </p:cNvPr>
          <p:cNvCxnSpPr>
            <a:cxnSpLocks/>
          </p:cNvCxnSpPr>
          <p:nvPr/>
        </p:nvCxnSpPr>
        <p:spPr>
          <a:xfrm flipV="1">
            <a:off x="932332" y="1483658"/>
            <a:ext cx="0" cy="42358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93C5AF-0C82-96A6-8D18-C4C57720B555}"/>
              </a:ext>
            </a:extLst>
          </p:cNvPr>
          <p:cNvSpPr txBox="1"/>
          <p:nvPr/>
        </p:nvSpPr>
        <p:spPr>
          <a:xfrm rot="16200000">
            <a:off x="-631698" y="3159317"/>
            <a:ext cx="2205476" cy="523220"/>
          </a:xfrm>
          <a:prstGeom prst="rect">
            <a:avLst/>
          </a:prstGeom>
          <a:noFill/>
        </p:spPr>
        <p:txBody>
          <a:bodyPr wrap="none" rtlCol="0">
            <a:spAutoFit/>
          </a:bodyPr>
          <a:lstStyle/>
          <a:p>
            <a:r>
              <a:rPr lang="en-US" sz="2800" dirty="0"/>
              <a:t>Canola Yield</a:t>
            </a:r>
          </a:p>
        </p:txBody>
      </p:sp>
      <p:sp>
        <p:nvSpPr>
          <p:cNvPr id="13" name="TextBox 12">
            <a:extLst>
              <a:ext uri="{FF2B5EF4-FFF2-40B4-BE49-F238E27FC236}">
                <a16:creationId xmlns:a16="http://schemas.microsoft.com/office/drawing/2014/main" id="{39737065-C9E3-8F17-D036-83C7F0300992}"/>
              </a:ext>
            </a:extLst>
          </p:cNvPr>
          <p:cNvSpPr txBox="1"/>
          <p:nvPr/>
        </p:nvSpPr>
        <p:spPr>
          <a:xfrm>
            <a:off x="1017814" y="5759082"/>
            <a:ext cx="1650837"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Yield Potential</a:t>
            </a:r>
          </a:p>
        </p:txBody>
      </p:sp>
      <p:sp>
        <p:nvSpPr>
          <p:cNvPr id="14" name="TextBox 13">
            <a:extLst>
              <a:ext uri="{FF2B5EF4-FFF2-40B4-BE49-F238E27FC236}">
                <a16:creationId xmlns:a16="http://schemas.microsoft.com/office/drawing/2014/main" id="{44ABC05A-91A3-528B-4BEA-424813F97C49}"/>
              </a:ext>
            </a:extLst>
          </p:cNvPr>
          <p:cNvSpPr txBox="1"/>
          <p:nvPr/>
        </p:nvSpPr>
        <p:spPr>
          <a:xfrm>
            <a:off x="2855578" y="5759081"/>
            <a:ext cx="142006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Trials Yields</a:t>
            </a:r>
          </a:p>
        </p:txBody>
      </p:sp>
      <p:sp>
        <p:nvSpPr>
          <p:cNvPr id="15" name="TextBox 14">
            <a:extLst>
              <a:ext uri="{FF2B5EF4-FFF2-40B4-BE49-F238E27FC236}">
                <a16:creationId xmlns:a16="http://schemas.microsoft.com/office/drawing/2014/main" id="{6E785E9C-2257-DE87-80C0-CD5F82E85032}"/>
              </a:ext>
            </a:extLst>
          </p:cNvPr>
          <p:cNvSpPr txBox="1"/>
          <p:nvPr/>
        </p:nvSpPr>
        <p:spPr>
          <a:xfrm>
            <a:off x="4547342" y="5768046"/>
            <a:ext cx="1608197" cy="646331"/>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Maximum</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Farmer Yields</a:t>
            </a:r>
          </a:p>
        </p:txBody>
      </p:sp>
      <p:sp>
        <p:nvSpPr>
          <p:cNvPr id="16" name="TextBox 15">
            <a:extLst>
              <a:ext uri="{FF2B5EF4-FFF2-40B4-BE49-F238E27FC236}">
                <a16:creationId xmlns:a16="http://schemas.microsoft.com/office/drawing/2014/main" id="{1E0AEEF7-F028-B436-8325-EDAC17DBA22C}"/>
              </a:ext>
            </a:extLst>
          </p:cNvPr>
          <p:cNvSpPr txBox="1"/>
          <p:nvPr/>
        </p:nvSpPr>
        <p:spPr>
          <a:xfrm>
            <a:off x="6214782" y="5750117"/>
            <a:ext cx="1608197"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Farmer Yields</a:t>
            </a:r>
          </a:p>
        </p:txBody>
      </p:sp>
      <p:cxnSp>
        <p:nvCxnSpPr>
          <p:cNvPr id="17" name="Straight Connector 16">
            <a:extLst>
              <a:ext uri="{FF2B5EF4-FFF2-40B4-BE49-F238E27FC236}">
                <a16:creationId xmlns:a16="http://schemas.microsoft.com/office/drawing/2014/main" id="{792961D1-D007-9C49-63E6-CC9B30E49C6A}"/>
              </a:ext>
            </a:extLst>
          </p:cNvPr>
          <p:cNvCxnSpPr/>
          <p:nvPr/>
        </p:nvCxnSpPr>
        <p:spPr>
          <a:xfrm>
            <a:off x="6095999" y="2510117"/>
            <a:ext cx="1573374" cy="0"/>
          </a:xfrm>
          <a:prstGeom prst="line">
            <a:avLst/>
          </a:prstGeom>
          <a:ln w="57150">
            <a:solidFill>
              <a:srgbClr val="339966"/>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780696A-F180-989E-F1A7-7A2BFB6F6743}"/>
              </a:ext>
            </a:extLst>
          </p:cNvPr>
          <p:cNvCxnSpPr>
            <a:stCxn id="7" idx="0"/>
          </p:cNvCxnSpPr>
          <p:nvPr/>
        </p:nvCxnSpPr>
        <p:spPr>
          <a:xfrm flipV="1">
            <a:off x="6943171" y="2528047"/>
            <a:ext cx="0" cy="1801905"/>
          </a:xfrm>
          <a:prstGeom prst="straightConnector1">
            <a:avLst/>
          </a:prstGeom>
          <a:ln w="38100">
            <a:solidFill>
              <a:srgbClr val="339966"/>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5471EBF-B521-BFAF-AA24-1DF40A907BE4}"/>
              </a:ext>
            </a:extLst>
          </p:cNvPr>
          <p:cNvSpPr txBox="1"/>
          <p:nvPr/>
        </p:nvSpPr>
        <p:spPr>
          <a:xfrm>
            <a:off x="1089705" y="1222940"/>
            <a:ext cx="1640193"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POTENTIAL</a:t>
            </a:r>
          </a:p>
        </p:txBody>
      </p:sp>
      <p:sp>
        <p:nvSpPr>
          <p:cNvPr id="22" name="TextBox 21">
            <a:extLst>
              <a:ext uri="{FF2B5EF4-FFF2-40B4-BE49-F238E27FC236}">
                <a16:creationId xmlns:a16="http://schemas.microsoft.com/office/drawing/2014/main" id="{0576E182-7285-4817-A4C8-8C77AE628769}"/>
              </a:ext>
            </a:extLst>
          </p:cNvPr>
          <p:cNvSpPr txBox="1"/>
          <p:nvPr/>
        </p:nvSpPr>
        <p:spPr>
          <a:xfrm>
            <a:off x="2985247" y="1231903"/>
            <a:ext cx="3198774"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ATTAINABLE</a:t>
            </a:r>
          </a:p>
        </p:txBody>
      </p:sp>
      <p:sp>
        <p:nvSpPr>
          <p:cNvPr id="23" name="TextBox 22">
            <a:extLst>
              <a:ext uri="{FF2B5EF4-FFF2-40B4-BE49-F238E27FC236}">
                <a16:creationId xmlns:a16="http://schemas.microsoft.com/office/drawing/2014/main" id="{6818F8E7-3BE9-57BE-E77E-F4E17D7FB71C}"/>
              </a:ext>
            </a:extLst>
          </p:cNvPr>
          <p:cNvSpPr txBox="1"/>
          <p:nvPr/>
        </p:nvSpPr>
        <p:spPr>
          <a:xfrm>
            <a:off x="6314154" y="1231903"/>
            <a:ext cx="1242648" cy="400110"/>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ACTUAL</a:t>
            </a:r>
          </a:p>
        </p:txBody>
      </p:sp>
      <p:sp>
        <p:nvSpPr>
          <p:cNvPr id="24" name="TextBox 23">
            <a:extLst>
              <a:ext uri="{FF2B5EF4-FFF2-40B4-BE49-F238E27FC236}">
                <a16:creationId xmlns:a16="http://schemas.microsoft.com/office/drawing/2014/main" id="{3A8DB040-46B4-75BD-0A29-F64C7FA8CE1E}"/>
              </a:ext>
            </a:extLst>
          </p:cNvPr>
          <p:cNvSpPr txBox="1"/>
          <p:nvPr/>
        </p:nvSpPr>
        <p:spPr>
          <a:xfrm>
            <a:off x="7028347" y="2855727"/>
            <a:ext cx="1906224" cy="707886"/>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Exploitable yield gap</a:t>
            </a:r>
          </a:p>
        </p:txBody>
      </p:sp>
      <p:cxnSp>
        <p:nvCxnSpPr>
          <p:cNvPr id="25" name="Straight Connector 24">
            <a:extLst>
              <a:ext uri="{FF2B5EF4-FFF2-40B4-BE49-F238E27FC236}">
                <a16:creationId xmlns:a16="http://schemas.microsoft.com/office/drawing/2014/main" id="{99115B66-E3F0-3AA4-6287-FB90BA677C2C}"/>
              </a:ext>
            </a:extLst>
          </p:cNvPr>
          <p:cNvCxnSpPr>
            <a:cxnSpLocks/>
          </p:cNvCxnSpPr>
          <p:nvPr/>
        </p:nvCxnSpPr>
        <p:spPr>
          <a:xfrm>
            <a:off x="71718" y="1222940"/>
            <a:ext cx="8932438" cy="52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5158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FBF3-F452-7619-DA54-0D2D8C83103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2EF5243-BBEF-B4DB-D22C-44067A82A918}"/>
              </a:ext>
            </a:extLst>
          </p:cNvPr>
          <p:cNvSpPr>
            <a:spLocks noGrp="1"/>
          </p:cNvSpPr>
          <p:nvPr>
            <p:ph idx="1"/>
          </p:nvPr>
        </p:nvSpPr>
        <p:spPr/>
        <p:txBody>
          <a:bodyPr/>
          <a:lstStyle/>
          <a:p>
            <a:r>
              <a:rPr lang="en-US" dirty="0"/>
              <a:t>How to preserve/maximize the yield potential of the genetics?</a:t>
            </a:r>
          </a:p>
          <a:p>
            <a:r>
              <a:rPr lang="en-US" dirty="0"/>
              <a:t>What is limiting the attainable yield?</a:t>
            </a:r>
          </a:p>
          <a:p>
            <a:r>
              <a:rPr lang="en-US" dirty="0"/>
              <a:t>What changes to maximize yield?</a:t>
            </a:r>
          </a:p>
          <a:p>
            <a:r>
              <a:rPr lang="en-US" dirty="0"/>
              <a:t>How to close the yield gap?</a:t>
            </a:r>
          </a:p>
          <a:p>
            <a:endParaRPr lang="en-US" dirty="0"/>
          </a:p>
        </p:txBody>
      </p:sp>
    </p:spTree>
    <p:extLst>
      <p:ext uri="{BB962C8B-B14F-4D97-AF65-F5344CB8AC3E}">
        <p14:creationId xmlns:p14="http://schemas.microsoft.com/office/powerpoint/2010/main" val="2790537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C8CAB-F48E-78D9-13F5-2331FC49F9F8}"/>
              </a:ext>
            </a:extLst>
          </p:cNvPr>
          <p:cNvSpPr>
            <a:spLocks noGrp="1"/>
          </p:cNvSpPr>
          <p:nvPr>
            <p:ph type="title"/>
          </p:nvPr>
        </p:nvSpPr>
        <p:spPr/>
        <p:txBody>
          <a:bodyPr/>
          <a:lstStyle/>
          <a:p>
            <a:endParaRPr lang="en-US"/>
          </a:p>
        </p:txBody>
      </p:sp>
      <p:pic>
        <p:nvPicPr>
          <p:cNvPr id="11" name="Picture 10" descr="A diagram of different types of yield&#10;&#10;AI-generated content may be incorrect.">
            <a:extLst>
              <a:ext uri="{FF2B5EF4-FFF2-40B4-BE49-F238E27FC236}">
                <a16:creationId xmlns:a16="http://schemas.microsoft.com/office/drawing/2014/main" id="{0E453E00-9E29-CA38-E6AD-4099981505E1}"/>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192333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C8CAB-F48E-78D9-13F5-2331FC49F9F8}"/>
              </a:ext>
            </a:extLst>
          </p:cNvPr>
          <p:cNvSpPr>
            <a:spLocks noGrp="1"/>
          </p:cNvSpPr>
          <p:nvPr>
            <p:ph type="title"/>
          </p:nvPr>
        </p:nvSpPr>
        <p:spPr/>
        <p:txBody>
          <a:bodyPr/>
          <a:lstStyle/>
          <a:p>
            <a:endParaRPr lang="en-US"/>
          </a:p>
        </p:txBody>
      </p:sp>
      <p:pic>
        <p:nvPicPr>
          <p:cNvPr id="11" name="Picture 10" descr="A diagram of different types of yield&#10;&#10;AI-generated content may be incorrect.">
            <a:extLst>
              <a:ext uri="{FF2B5EF4-FFF2-40B4-BE49-F238E27FC236}">
                <a16:creationId xmlns:a16="http://schemas.microsoft.com/office/drawing/2014/main" id="{0E453E00-9E29-CA38-E6AD-4099981505E1}"/>
              </a:ext>
            </a:extLst>
          </p:cNvPr>
          <p:cNvPicPr>
            <a:picLocks noChangeAspect="1"/>
          </p:cNvPicPr>
          <p:nvPr/>
        </p:nvPicPr>
        <p:blipFill>
          <a:blip r:embed="rId2"/>
          <a:stretch>
            <a:fillRect/>
          </a:stretch>
        </p:blipFill>
        <p:spPr>
          <a:xfrm>
            <a:off x="1143000" y="0"/>
            <a:ext cx="6858000" cy="6858000"/>
          </a:xfrm>
          <a:prstGeom prst="rect">
            <a:avLst/>
          </a:prstGeom>
        </p:spPr>
      </p:pic>
      <p:sp>
        <p:nvSpPr>
          <p:cNvPr id="3" name="CaixaDeTexto 1">
            <a:extLst>
              <a:ext uri="{FF2B5EF4-FFF2-40B4-BE49-F238E27FC236}">
                <a16:creationId xmlns:a16="http://schemas.microsoft.com/office/drawing/2014/main" id="{54951486-35E3-C8E3-5FEA-015980383104}"/>
              </a:ext>
            </a:extLst>
          </p:cNvPr>
          <p:cNvSpPr txBox="1"/>
          <p:nvPr/>
        </p:nvSpPr>
        <p:spPr>
          <a:xfrm>
            <a:off x="359532" y="2967131"/>
            <a:ext cx="8424936" cy="923330"/>
          </a:xfrm>
          <a:prstGeom prst="rect">
            <a:avLst/>
          </a:prstGeom>
          <a:solidFill>
            <a:srgbClr val="FFFF00"/>
          </a:solidFill>
          <a:effectLst>
            <a:outerShdw blurRad="76200" dist="12700" dir="2700000" sy="-23000" kx="-800400" algn="bl" rotWithShape="0">
              <a:prstClr val="black">
                <a:alpha val="20000"/>
              </a:prstClr>
            </a:outerShdw>
          </a:effectLst>
        </p:spPr>
        <p:txBody>
          <a:bodyPr wrap="square" rtlCol="0">
            <a:spAutoFit/>
          </a:bodyPr>
          <a:lstStyle/>
          <a:p>
            <a:pPr algn="ctr" defTabSz="685800">
              <a:lnSpc>
                <a:spcPct val="90000"/>
              </a:lnSpc>
            </a:pPr>
            <a:r>
              <a:rPr lang="pt-BR" altLang="pt-BR" sz="3000" dirty="0">
                <a:solidFill>
                  <a:srgbClr val="003300"/>
                </a:solidFill>
                <a:ea typeface="ＭＳ Ｐゴシック"/>
              </a:rPr>
              <a:t>Focus </a:t>
            </a:r>
            <a:r>
              <a:rPr lang="pt-BR" altLang="pt-BR" sz="3000" dirty="0" err="1">
                <a:solidFill>
                  <a:srgbClr val="003300"/>
                </a:solidFill>
                <a:ea typeface="ＭＳ Ｐゴシック"/>
              </a:rPr>
              <a:t>on</a:t>
            </a:r>
            <a:r>
              <a:rPr lang="pt-BR" altLang="pt-BR" sz="3000" dirty="0">
                <a:solidFill>
                  <a:srgbClr val="003300"/>
                </a:solidFill>
                <a:ea typeface="ＭＳ Ｐゴシック"/>
              </a:rPr>
              <a:t> </a:t>
            </a:r>
            <a:r>
              <a:rPr lang="pt-BR" altLang="pt-BR" sz="3000" b="1" dirty="0">
                <a:solidFill>
                  <a:srgbClr val="003300"/>
                </a:solidFill>
                <a:effectLst>
                  <a:outerShdw blurRad="38100" dist="38100" dir="2700000" algn="tl">
                    <a:srgbClr val="000000">
                      <a:alpha val="43137"/>
                    </a:srgbClr>
                  </a:outerShdw>
                </a:effectLst>
                <a:ea typeface="ＭＳ Ｐゴシック"/>
              </a:rPr>
              <a:t>M</a:t>
            </a:r>
            <a:r>
              <a:rPr lang="pt-BR" altLang="pt-BR" sz="3000" b="1" dirty="0">
                <a:solidFill>
                  <a:srgbClr val="003300"/>
                </a:solidFill>
                <a:ea typeface="ＭＳ Ｐゴシック"/>
              </a:rPr>
              <a:t> </a:t>
            </a:r>
            <a:r>
              <a:rPr lang="pt-BR" altLang="pt-BR" sz="3000" dirty="0" err="1">
                <a:solidFill>
                  <a:srgbClr val="003300"/>
                </a:solidFill>
                <a:ea typeface="ＭＳ Ｐゴシック"/>
              </a:rPr>
              <a:t>aspects</a:t>
            </a:r>
            <a:r>
              <a:rPr lang="pt-BR" altLang="pt-BR" sz="3000" dirty="0">
                <a:solidFill>
                  <a:srgbClr val="003300"/>
                </a:solidFill>
                <a:ea typeface="ＭＳ Ｐゴシック"/>
              </a:rPr>
              <a:t> </a:t>
            </a:r>
            <a:r>
              <a:rPr lang="pt-BR" altLang="pt-BR" sz="3000" dirty="0" err="1">
                <a:solidFill>
                  <a:srgbClr val="003300"/>
                </a:solidFill>
                <a:ea typeface="ＭＳ Ｐゴシック"/>
              </a:rPr>
              <a:t>to</a:t>
            </a:r>
            <a:r>
              <a:rPr lang="pt-BR" altLang="pt-BR" sz="3000" dirty="0">
                <a:solidFill>
                  <a:srgbClr val="003300"/>
                </a:solidFill>
                <a:ea typeface="ＭＳ Ｐゴシック"/>
              </a:rPr>
              <a:t> offset </a:t>
            </a:r>
            <a:r>
              <a:rPr lang="pt-BR" altLang="pt-BR" sz="3000" dirty="0" err="1">
                <a:solidFill>
                  <a:srgbClr val="003300"/>
                </a:solidFill>
                <a:ea typeface="ＭＳ Ｐゴシック"/>
              </a:rPr>
              <a:t>the</a:t>
            </a:r>
            <a:r>
              <a:rPr lang="pt-BR" altLang="pt-BR" sz="3000" dirty="0">
                <a:solidFill>
                  <a:srgbClr val="003300"/>
                </a:solidFill>
                <a:ea typeface="ＭＳ Ｐゴシック"/>
              </a:rPr>
              <a:t> </a:t>
            </a:r>
            <a:r>
              <a:rPr lang="pt-BR" altLang="pt-BR" sz="3000" dirty="0" err="1">
                <a:solidFill>
                  <a:srgbClr val="003300"/>
                </a:solidFill>
                <a:ea typeface="ＭＳ Ｐゴシック"/>
              </a:rPr>
              <a:t>variation</a:t>
            </a:r>
            <a:r>
              <a:rPr lang="pt-BR" altLang="pt-BR" sz="3000" dirty="0">
                <a:solidFill>
                  <a:srgbClr val="003300"/>
                </a:solidFill>
                <a:ea typeface="ＭＳ Ｐゴシック"/>
              </a:rPr>
              <a:t> in </a:t>
            </a:r>
            <a:r>
              <a:rPr lang="pt-BR" altLang="pt-BR" sz="3000" b="1" dirty="0">
                <a:solidFill>
                  <a:srgbClr val="003300"/>
                </a:solidFill>
                <a:effectLst>
                  <a:outerShdw blurRad="38100" dist="38100" dir="2700000" algn="tl">
                    <a:srgbClr val="000000">
                      <a:alpha val="43137"/>
                    </a:srgbClr>
                  </a:outerShdw>
                </a:effectLst>
                <a:ea typeface="ＭＳ Ｐゴシック"/>
              </a:rPr>
              <a:t>E</a:t>
            </a:r>
            <a:r>
              <a:rPr lang="pt-BR" altLang="pt-BR" sz="3000" b="1" dirty="0">
                <a:solidFill>
                  <a:srgbClr val="003300"/>
                </a:solidFill>
                <a:ea typeface="ＭＳ Ｐゴシック"/>
              </a:rPr>
              <a:t> </a:t>
            </a:r>
            <a:r>
              <a:rPr lang="pt-BR" altLang="pt-BR" sz="3000" dirty="0" err="1">
                <a:solidFill>
                  <a:srgbClr val="003300"/>
                </a:solidFill>
                <a:ea typeface="ＭＳ Ｐゴシック"/>
              </a:rPr>
              <a:t>to</a:t>
            </a:r>
            <a:r>
              <a:rPr lang="pt-BR" altLang="pt-BR" sz="3000" dirty="0">
                <a:solidFill>
                  <a:srgbClr val="003300"/>
                </a:solidFill>
                <a:ea typeface="ＭＳ Ｐゴシック"/>
              </a:rPr>
              <a:t> </a:t>
            </a:r>
            <a:r>
              <a:rPr lang="pt-BR" altLang="pt-BR" sz="3000" dirty="0" err="1">
                <a:solidFill>
                  <a:srgbClr val="003300"/>
                </a:solidFill>
                <a:ea typeface="ＭＳ Ｐゴシック"/>
              </a:rPr>
              <a:t>allow</a:t>
            </a:r>
            <a:r>
              <a:rPr lang="pt-BR" altLang="pt-BR" sz="3000" dirty="0">
                <a:solidFill>
                  <a:srgbClr val="003300"/>
                </a:solidFill>
                <a:ea typeface="ＭＳ Ｐゴシック"/>
              </a:rPr>
              <a:t> </a:t>
            </a:r>
            <a:r>
              <a:rPr lang="pt-BR" altLang="pt-BR" sz="3000" dirty="0" err="1">
                <a:solidFill>
                  <a:srgbClr val="003300"/>
                </a:solidFill>
                <a:ea typeface="ＭＳ Ｐゴシック"/>
              </a:rPr>
              <a:t>the</a:t>
            </a:r>
            <a:r>
              <a:rPr lang="pt-BR" altLang="pt-BR" sz="3000" b="1" dirty="0">
                <a:solidFill>
                  <a:srgbClr val="003300"/>
                </a:solidFill>
                <a:ea typeface="ＭＳ Ｐゴシック"/>
              </a:rPr>
              <a:t> </a:t>
            </a:r>
            <a:r>
              <a:rPr lang="pt-BR" altLang="pt-BR" sz="3000" b="1" dirty="0">
                <a:solidFill>
                  <a:srgbClr val="003300"/>
                </a:solidFill>
                <a:effectLst>
                  <a:outerShdw blurRad="38100" dist="38100" dir="2700000" algn="tl">
                    <a:srgbClr val="000000">
                      <a:alpha val="43137"/>
                    </a:srgbClr>
                  </a:outerShdw>
                </a:effectLst>
                <a:ea typeface="ＭＳ Ｐゴシック"/>
              </a:rPr>
              <a:t>G</a:t>
            </a:r>
            <a:r>
              <a:rPr lang="pt-BR" altLang="pt-BR" sz="3000" b="1" dirty="0">
                <a:solidFill>
                  <a:srgbClr val="003300"/>
                </a:solidFill>
                <a:ea typeface="ＭＳ Ｐゴシック"/>
              </a:rPr>
              <a:t> </a:t>
            </a:r>
            <a:r>
              <a:rPr lang="pt-BR" altLang="pt-BR" sz="3000" dirty="0" err="1">
                <a:solidFill>
                  <a:srgbClr val="003300"/>
                </a:solidFill>
                <a:ea typeface="ＭＳ Ｐゴシック"/>
              </a:rPr>
              <a:t>potential</a:t>
            </a:r>
            <a:r>
              <a:rPr lang="pt-BR" altLang="pt-BR" sz="3000" dirty="0">
                <a:solidFill>
                  <a:srgbClr val="003300"/>
                </a:solidFill>
                <a:ea typeface="ＭＳ Ｐゴシック"/>
              </a:rPr>
              <a:t> </a:t>
            </a:r>
            <a:r>
              <a:rPr lang="pt-BR" altLang="pt-BR" sz="3000" dirty="0" err="1">
                <a:solidFill>
                  <a:srgbClr val="003300"/>
                </a:solidFill>
                <a:ea typeface="ＭＳ Ｐゴシック"/>
              </a:rPr>
              <a:t>to</a:t>
            </a:r>
            <a:r>
              <a:rPr lang="pt-BR" altLang="pt-BR" sz="3000" dirty="0">
                <a:solidFill>
                  <a:srgbClr val="003300"/>
                </a:solidFill>
                <a:ea typeface="ＭＳ Ｐゴシック"/>
              </a:rPr>
              <a:t> </a:t>
            </a:r>
            <a:r>
              <a:rPr lang="pt-BR" altLang="pt-BR" sz="3000" dirty="0" err="1">
                <a:solidFill>
                  <a:srgbClr val="003300"/>
                </a:solidFill>
                <a:ea typeface="ＭＳ Ｐゴシック"/>
              </a:rPr>
              <a:t>be</a:t>
            </a:r>
            <a:r>
              <a:rPr lang="pt-BR" altLang="pt-BR" sz="3000" dirty="0">
                <a:solidFill>
                  <a:srgbClr val="003300"/>
                </a:solidFill>
                <a:ea typeface="ＭＳ Ｐゴシック"/>
              </a:rPr>
              <a:t> </a:t>
            </a:r>
            <a:r>
              <a:rPr lang="pt-BR" altLang="pt-BR" sz="3000" dirty="0" err="1">
                <a:solidFill>
                  <a:srgbClr val="003300"/>
                </a:solidFill>
                <a:ea typeface="ＭＳ Ｐゴシック"/>
              </a:rPr>
              <a:t>realized</a:t>
            </a:r>
            <a:endParaRPr lang="pt-BR" altLang="pt-BR" sz="3300" dirty="0">
              <a:solidFill>
                <a:srgbClr val="C00000"/>
              </a:solidFill>
              <a:ea typeface="ＭＳ Ｐゴシック"/>
            </a:endParaRPr>
          </a:p>
        </p:txBody>
      </p:sp>
    </p:spTree>
    <p:extLst>
      <p:ext uri="{BB962C8B-B14F-4D97-AF65-F5344CB8AC3E}">
        <p14:creationId xmlns:p14="http://schemas.microsoft.com/office/powerpoint/2010/main" val="702323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C52A-FFCE-CE1F-6E5B-150C4B7BC573}"/>
              </a:ext>
            </a:extLst>
          </p:cNvPr>
          <p:cNvSpPr>
            <a:spLocks noGrp="1"/>
          </p:cNvSpPr>
          <p:nvPr>
            <p:ph type="title"/>
          </p:nvPr>
        </p:nvSpPr>
        <p:spPr/>
        <p:txBody>
          <a:bodyPr/>
          <a:lstStyle/>
          <a:p>
            <a:r>
              <a:rPr lang="en-US" dirty="0"/>
              <a:t>Canola singulation</a:t>
            </a:r>
          </a:p>
        </p:txBody>
      </p:sp>
      <p:pic>
        <p:nvPicPr>
          <p:cNvPr id="5" name="Content Placeholder 4" descr="A poster of a plant growing&#10;&#10;AI-generated content may be incorrect.">
            <a:extLst>
              <a:ext uri="{FF2B5EF4-FFF2-40B4-BE49-F238E27FC236}">
                <a16:creationId xmlns:a16="http://schemas.microsoft.com/office/drawing/2014/main" id="{8C6453C0-BE48-1C96-0260-E303866A06D7}"/>
              </a:ext>
            </a:extLst>
          </p:cNvPr>
          <p:cNvPicPr>
            <a:picLocks noGrp="1" noChangeAspect="1"/>
          </p:cNvPicPr>
          <p:nvPr>
            <p:ph idx="1"/>
          </p:nvPr>
        </p:nvPicPr>
        <p:blipFill>
          <a:blip r:embed="rId2"/>
          <a:stretch>
            <a:fillRect/>
          </a:stretch>
        </p:blipFill>
        <p:spPr>
          <a:xfrm>
            <a:off x="701831" y="1210236"/>
            <a:ext cx="3762592" cy="5643889"/>
          </a:xfrm>
        </p:spPr>
      </p:pic>
      <p:pic>
        <p:nvPicPr>
          <p:cNvPr id="7" name="Picture 6" descr="A screen shot of a computer screen&#10;&#10;AI-generated content may be incorrect.">
            <a:extLst>
              <a:ext uri="{FF2B5EF4-FFF2-40B4-BE49-F238E27FC236}">
                <a16:creationId xmlns:a16="http://schemas.microsoft.com/office/drawing/2014/main" id="{CFACAE2B-FF9A-BFDC-45A9-96536559D66A}"/>
              </a:ext>
            </a:extLst>
          </p:cNvPr>
          <p:cNvPicPr>
            <a:picLocks noChangeAspect="1"/>
          </p:cNvPicPr>
          <p:nvPr/>
        </p:nvPicPr>
        <p:blipFill>
          <a:blip r:embed="rId3"/>
          <a:stretch>
            <a:fillRect/>
          </a:stretch>
        </p:blipFill>
        <p:spPr>
          <a:xfrm>
            <a:off x="4816629" y="1214110"/>
            <a:ext cx="3762593" cy="5643890"/>
          </a:xfrm>
          <a:prstGeom prst="rect">
            <a:avLst/>
          </a:prstGeom>
        </p:spPr>
      </p:pic>
    </p:spTree>
    <p:extLst>
      <p:ext uri="{BB962C8B-B14F-4D97-AF65-F5344CB8AC3E}">
        <p14:creationId xmlns:p14="http://schemas.microsoft.com/office/powerpoint/2010/main" val="12933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0169-B933-9BB3-5242-120F70E81D83}"/>
              </a:ext>
            </a:extLst>
          </p:cNvPr>
          <p:cNvSpPr>
            <a:spLocks noGrp="1"/>
          </p:cNvSpPr>
          <p:nvPr>
            <p:ph type="title"/>
          </p:nvPr>
        </p:nvSpPr>
        <p:spPr/>
        <p:txBody>
          <a:bodyPr/>
          <a:lstStyle/>
          <a:p>
            <a:r>
              <a:rPr lang="en-US" dirty="0"/>
              <a:t>Canola - singulation</a:t>
            </a:r>
          </a:p>
        </p:txBody>
      </p:sp>
      <p:sp>
        <p:nvSpPr>
          <p:cNvPr id="3" name="Content Placeholder 2">
            <a:extLst>
              <a:ext uri="{FF2B5EF4-FFF2-40B4-BE49-F238E27FC236}">
                <a16:creationId xmlns:a16="http://schemas.microsoft.com/office/drawing/2014/main" id="{F602CF53-01CC-FF94-D105-03AD07C901E7}"/>
              </a:ext>
            </a:extLst>
          </p:cNvPr>
          <p:cNvSpPr>
            <a:spLocks noGrp="1"/>
          </p:cNvSpPr>
          <p:nvPr>
            <p:ph idx="1"/>
          </p:nvPr>
        </p:nvSpPr>
        <p:spPr/>
        <p:txBody>
          <a:bodyPr/>
          <a:lstStyle/>
          <a:p>
            <a:r>
              <a:rPr lang="en-US" dirty="0"/>
              <a:t>Improves seed-soil contact and emergence uniformity.</a:t>
            </a:r>
          </a:p>
          <a:p>
            <a:r>
              <a:rPr lang="en-US" dirty="0"/>
              <a:t>Optimal spacing enhances canopy closure and light use efficiency.</a:t>
            </a:r>
          </a:p>
          <a:p>
            <a:r>
              <a:rPr lang="en-US" dirty="0"/>
              <a:t>Reduces intra-plant competition, promoting balanced carbon assimilation.</a:t>
            </a:r>
          </a:p>
          <a:p>
            <a:r>
              <a:rPr lang="en-US" dirty="0"/>
              <a:t>Root symmetry and consistent nutrient uptake</a:t>
            </a:r>
          </a:p>
        </p:txBody>
      </p:sp>
    </p:spTree>
    <p:extLst>
      <p:ext uri="{BB962C8B-B14F-4D97-AF65-F5344CB8AC3E}">
        <p14:creationId xmlns:p14="http://schemas.microsoft.com/office/powerpoint/2010/main" val="2240820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A7B4-E1B8-288C-E210-9C9BCF992A2E}"/>
              </a:ext>
            </a:extLst>
          </p:cNvPr>
          <p:cNvSpPr>
            <a:spLocks noGrp="1"/>
          </p:cNvSpPr>
          <p:nvPr>
            <p:ph type="title"/>
          </p:nvPr>
        </p:nvSpPr>
        <p:spPr/>
        <p:txBody>
          <a:bodyPr/>
          <a:lstStyle/>
          <a:p>
            <a:r>
              <a:rPr lang="en-US" dirty="0"/>
              <a:t>Canola - singulation</a:t>
            </a:r>
          </a:p>
        </p:txBody>
      </p:sp>
      <p:sp>
        <p:nvSpPr>
          <p:cNvPr id="3" name="Content Placeholder 2">
            <a:extLst>
              <a:ext uri="{FF2B5EF4-FFF2-40B4-BE49-F238E27FC236}">
                <a16:creationId xmlns:a16="http://schemas.microsoft.com/office/drawing/2014/main" id="{B9CE77EB-BEEA-9782-31DB-FF25224FDB78}"/>
              </a:ext>
            </a:extLst>
          </p:cNvPr>
          <p:cNvSpPr>
            <a:spLocks noGrp="1"/>
          </p:cNvSpPr>
          <p:nvPr>
            <p:ph idx="1"/>
          </p:nvPr>
        </p:nvSpPr>
        <p:spPr/>
        <p:txBody>
          <a:bodyPr/>
          <a:lstStyle/>
          <a:p>
            <a:r>
              <a:rPr lang="en-US" dirty="0"/>
              <a:t>Canola compensates for yield losses under reduced density by:</a:t>
            </a:r>
          </a:p>
          <a:p>
            <a:pPr marL="0" indent="0">
              <a:buNone/>
            </a:pPr>
            <a:r>
              <a:rPr lang="en-US" dirty="0"/>
              <a:t>	- Increasing branching and pod set</a:t>
            </a:r>
          </a:p>
          <a:p>
            <a:pPr marL="0" indent="0">
              <a:buNone/>
            </a:pPr>
            <a:r>
              <a:rPr lang="en-US" dirty="0"/>
              <a:t>	- Enhancing seed weight and extending 		  flowering period</a:t>
            </a:r>
          </a:p>
          <a:p>
            <a:r>
              <a:rPr lang="en-US" dirty="0"/>
              <a:t>Compensation depends on moisture and temperature conditions.</a:t>
            </a:r>
          </a:p>
          <a:p>
            <a:endParaRPr lang="en-US" dirty="0"/>
          </a:p>
        </p:txBody>
      </p:sp>
    </p:spTree>
    <p:extLst>
      <p:ext uri="{BB962C8B-B14F-4D97-AF65-F5344CB8AC3E}">
        <p14:creationId xmlns:p14="http://schemas.microsoft.com/office/powerpoint/2010/main" val="35232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85FF-E1D2-8665-B02E-3303F8A434C9}"/>
              </a:ext>
            </a:extLst>
          </p:cNvPr>
          <p:cNvSpPr>
            <a:spLocks noGrp="1"/>
          </p:cNvSpPr>
          <p:nvPr>
            <p:ph type="title"/>
          </p:nvPr>
        </p:nvSpPr>
        <p:spPr/>
        <p:txBody>
          <a:bodyPr/>
          <a:lstStyle/>
          <a:p>
            <a:r>
              <a:rPr lang="en-US" dirty="0"/>
              <a:t>Canola - singulation</a:t>
            </a:r>
          </a:p>
        </p:txBody>
      </p:sp>
      <p:sp>
        <p:nvSpPr>
          <p:cNvPr id="3" name="Content Placeholder 2">
            <a:extLst>
              <a:ext uri="{FF2B5EF4-FFF2-40B4-BE49-F238E27FC236}">
                <a16:creationId xmlns:a16="http://schemas.microsoft.com/office/drawing/2014/main" id="{2992D349-8362-17C6-E0D1-DDA76A53D9B0}"/>
              </a:ext>
            </a:extLst>
          </p:cNvPr>
          <p:cNvSpPr>
            <a:spLocks noGrp="1"/>
          </p:cNvSpPr>
          <p:nvPr>
            <p:ph idx="1"/>
          </p:nvPr>
        </p:nvSpPr>
        <p:spPr/>
        <p:txBody>
          <a:bodyPr/>
          <a:lstStyle/>
          <a:p>
            <a:endParaRPr lang="en-US" dirty="0"/>
          </a:p>
        </p:txBody>
      </p:sp>
      <p:pic>
        <p:nvPicPr>
          <p:cNvPr id="4" name="table">
            <a:extLst>
              <a:ext uri="{FF2B5EF4-FFF2-40B4-BE49-F238E27FC236}">
                <a16:creationId xmlns:a16="http://schemas.microsoft.com/office/drawing/2014/main" id="{464EC508-8DED-6A6A-73D1-3BAD70D58860}"/>
              </a:ext>
            </a:extLst>
          </p:cNvPr>
          <p:cNvPicPr>
            <a:picLocks noChangeAspect="1"/>
          </p:cNvPicPr>
          <p:nvPr/>
        </p:nvPicPr>
        <p:blipFill>
          <a:blip r:embed="rId2"/>
          <a:stretch>
            <a:fillRect/>
          </a:stretch>
        </p:blipFill>
        <p:spPr>
          <a:xfrm>
            <a:off x="274320" y="1600200"/>
            <a:ext cx="8595360" cy="2895600"/>
          </a:xfrm>
          <a:prstGeom prst="rect">
            <a:avLst/>
          </a:prstGeom>
        </p:spPr>
      </p:pic>
    </p:spTree>
    <p:extLst>
      <p:ext uri="{BB962C8B-B14F-4D97-AF65-F5344CB8AC3E}">
        <p14:creationId xmlns:p14="http://schemas.microsoft.com/office/powerpoint/2010/main" val="2973652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99E91F1-BCE3-B204-DA37-63494E29AD59}"/>
              </a:ext>
            </a:extLst>
          </p:cNvPr>
          <p:cNvGraphicFramePr>
            <a:graphicFrameLocks noChangeAspect="1"/>
          </p:cNvGraphicFramePr>
          <p:nvPr>
            <p:extLst>
              <p:ext uri="{D42A27DB-BD31-4B8C-83A1-F6EECF244321}">
                <p14:modId xmlns:p14="http://schemas.microsoft.com/office/powerpoint/2010/main" val="3912073047"/>
              </p:ext>
            </p:extLst>
          </p:nvPr>
        </p:nvGraphicFramePr>
        <p:xfrm>
          <a:off x="909915" y="693738"/>
          <a:ext cx="7319685" cy="5613119"/>
        </p:xfrm>
        <a:graphic>
          <a:graphicData uri="http://schemas.openxmlformats.org/presentationml/2006/ole">
            <mc:AlternateContent xmlns:mc="http://schemas.openxmlformats.org/markup-compatibility/2006">
              <mc:Choice xmlns:v="urn:schemas-microsoft-com:vml" Requires="v">
                <p:oleObj name="SPW 15.0 Graph" r:id="rId2" imgW="5699907" imgH="4370765" progId="SigmaPlotGraphicObject.15">
                  <p:embed/>
                </p:oleObj>
              </mc:Choice>
              <mc:Fallback>
                <p:oleObj name="SPW 15.0 Graph" r:id="rId2" imgW="5699907" imgH="4370765" progId="SigmaPlotGraphicObject.15">
                  <p:embed/>
                  <p:pic>
                    <p:nvPicPr>
                      <p:cNvPr id="0" name=""/>
                      <p:cNvPicPr/>
                      <p:nvPr/>
                    </p:nvPicPr>
                    <p:blipFill>
                      <a:blip r:embed="rId3"/>
                      <a:stretch>
                        <a:fillRect/>
                      </a:stretch>
                    </p:blipFill>
                    <p:spPr>
                      <a:xfrm>
                        <a:off x="909915" y="693738"/>
                        <a:ext cx="7319685" cy="561311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5247671-BFF9-7EEA-ECCD-07118720C246}"/>
              </a:ext>
            </a:extLst>
          </p:cNvPr>
          <p:cNvSpPr>
            <a:spLocks noGrp="1"/>
          </p:cNvSpPr>
          <p:nvPr>
            <p:ph type="title"/>
          </p:nvPr>
        </p:nvSpPr>
        <p:spPr/>
        <p:txBody>
          <a:bodyPr/>
          <a:lstStyle/>
          <a:p>
            <a:r>
              <a:rPr lang="en-US" dirty="0"/>
              <a:t>Canola acreage – 25 years</a:t>
            </a:r>
          </a:p>
        </p:txBody>
      </p:sp>
    </p:spTree>
    <p:extLst>
      <p:ext uri="{BB962C8B-B14F-4D97-AF65-F5344CB8AC3E}">
        <p14:creationId xmlns:p14="http://schemas.microsoft.com/office/powerpoint/2010/main" val="2278110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85FF-E1D2-8665-B02E-3303F8A434C9}"/>
              </a:ext>
            </a:extLst>
          </p:cNvPr>
          <p:cNvSpPr>
            <a:spLocks noGrp="1"/>
          </p:cNvSpPr>
          <p:nvPr>
            <p:ph type="title"/>
          </p:nvPr>
        </p:nvSpPr>
        <p:spPr/>
        <p:txBody>
          <a:bodyPr/>
          <a:lstStyle/>
          <a:p>
            <a:r>
              <a:rPr lang="en-US" dirty="0"/>
              <a:t>Canola - singulation</a:t>
            </a:r>
          </a:p>
        </p:txBody>
      </p:sp>
      <p:sp>
        <p:nvSpPr>
          <p:cNvPr id="3" name="Content Placeholder 2">
            <a:extLst>
              <a:ext uri="{FF2B5EF4-FFF2-40B4-BE49-F238E27FC236}">
                <a16:creationId xmlns:a16="http://schemas.microsoft.com/office/drawing/2014/main" id="{2992D349-8362-17C6-E0D1-DDA76A53D9B0}"/>
              </a:ext>
            </a:extLst>
          </p:cNvPr>
          <p:cNvSpPr>
            <a:spLocks noGrp="1"/>
          </p:cNvSpPr>
          <p:nvPr>
            <p:ph idx="1"/>
          </p:nvPr>
        </p:nvSpPr>
        <p:spPr/>
        <p:txBody>
          <a:bodyPr/>
          <a:lstStyle/>
          <a:p>
            <a:endParaRPr lang="en-US" dirty="0"/>
          </a:p>
        </p:txBody>
      </p:sp>
      <p:pic>
        <p:nvPicPr>
          <p:cNvPr id="4" name="table">
            <a:extLst>
              <a:ext uri="{FF2B5EF4-FFF2-40B4-BE49-F238E27FC236}">
                <a16:creationId xmlns:a16="http://schemas.microsoft.com/office/drawing/2014/main" id="{464EC508-8DED-6A6A-73D1-3BAD70D58860}"/>
              </a:ext>
            </a:extLst>
          </p:cNvPr>
          <p:cNvPicPr>
            <a:picLocks noChangeAspect="1"/>
          </p:cNvPicPr>
          <p:nvPr/>
        </p:nvPicPr>
        <p:blipFill>
          <a:blip r:embed="rId2"/>
          <a:stretch>
            <a:fillRect/>
          </a:stretch>
        </p:blipFill>
        <p:spPr>
          <a:xfrm>
            <a:off x="274320" y="1600200"/>
            <a:ext cx="8595360" cy="2895600"/>
          </a:xfrm>
          <a:prstGeom prst="rect">
            <a:avLst/>
          </a:prstGeom>
        </p:spPr>
      </p:pic>
      <p:sp>
        <p:nvSpPr>
          <p:cNvPr id="5" name="TextBox 4">
            <a:extLst>
              <a:ext uri="{FF2B5EF4-FFF2-40B4-BE49-F238E27FC236}">
                <a16:creationId xmlns:a16="http://schemas.microsoft.com/office/drawing/2014/main" id="{6F5E8B0F-C0C7-8562-938E-EDC7D5A3B7FE}"/>
              </a:ext>
            </a:extLst>
          </p:cNvPr>
          <p:cNvSpPr txBox="1"/>
          <p:nvPr/>
        </p:nvSpPr>
        <p:spPr>
          <a:xfrm>
            <a:off x="1504950" y="4725431"/>
            <a:ext cx="6124575" cy="523220"/>
          </a:xfrm>
          <a:prstGeom prst="rect">
            <a:avLst/>
          </a:prstGeom>
          <a:solidFill>
            <a:srgbClr val="FFCC00"/>
          </a:solidFill>
        </p:spPr>
        <p:txBody>
          <a:bodyPr wrap="square" rtlCol="0">
            <a:spAutoFit/>
          </a:bodyPr>
          <a:lstStyle/>
          <a:p>
            <a:pPr algn="ctr"/>
            <a:r>
              <a:rPr lang="en-US" sz="2800" dirty="0"/>
              <a:t>Research Gap for North Dakota</a:t>
            </a:r>
          </a:p>
        </p:txBody>
      </p:sp>
    </p:spTree>
    <p:extLst>
      <p:ext uri="{BB962C8B-B14F-4D97-AF65-F5344CB8AC3E}">
        <p14:creationId xmlns:p14="http://schemas.microsoft.com/office/powerpoint/2010/main" val="1926796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6DA7-6C95-DBF5-DF47-94D28D089516}"/>
              </a:ext>
            </a:extLst>
          </p:cNvPr>
          <p:cNvSpPr>
            <a:spLocks noGrp="1"/>
          </p:cNvSpPr>
          <p:nvPr>
            <p:ph type="title"/>
          </p:nvPr>
        </p:nvSpPr>
        <p:spPr/>
        <p:txBody>
          <a:bodyPr/>
          <a:lstStyle/>
          <a:p>
            <a:r>
              <a:rPr lang="en-US" dirty="0"/>
              <a:t>Canola singulation vs drill</a:t>
            </a:r>
          </a:p>
        </p:txBody>
      </p:sp>
      <p:sp>
        <p:nvSpPr>
          <p:cNvPr id="3" name="Content Placeholder 2">
            <a:extLst>
              <a:ext uri="{FF2B5EF4-FFF2-40B4-BE49-F238E27FC236}">
                <a16:creationId xmlns:a16="http://schemas.microsoft.com/office/drawing/2014/main" id="{947CC6D6-5434-7421-A585-E03B4F225A95}"/>
              </a:ext>
            </a:extLst>
          </p:cNvPr>
          <p:cNvSpPr>
            <a:spLocks noGrp="1"/>
          </p:cNvSpPr>
          <p:nvPr>
            <p:ph idx="1"/>
          </p:nvPr>
        </p:nvSpPr>
        <p:spPr/>
        <p:txBody>
          <a:bodyPr/>
          <a:lstStyle/>
          <a:p>
            <a:r>
              <a:rPr lang="en-US" dirty="0"/>
              <a:t>Research Objective</a:t>
            </a:r>
          </a:p>
          <a:p>
            <a:pPr lvl="1"/>
            <a:r>
              <a:rPr lang="en-US" dirty="0"/>
              <a:t>Canola response to plant density and yield on singulation and drill</a:t>
            </a:r>
          </a:p>
          <a:p>
            <a:r>
              <a:rPr lang="en-US" dirty="0"/>
              <a:t>Locations</a:t>
            </a:r>
          </a:p>
          <a:p>
            <a:pPr lvl="1"/>
            <a:r>
              <a:rPr lang="en-US" u="sng" dirty="0"/>
              <a:t>Minot</a:t>
            </a:r>
            <a:r>
              <a:rPr lang="en-US" dirty="0"/>
              <a:t> and Mohall</a:t>
            </a:r>
          </a:p>
          <a:p>
            <a:pPr lvl="1"/>
            <a:endParaRPr lang="en-US" dirty="0"/>
          </a:p>
          <a:p>
            <a:pPr lvl="1"/>
            <a:endParaRPr lang="en-US" dirty="0"/>
          </a:p>
        </p:txBody>
      </p:sp>
    </p:spTree>
    <p:extLst>
      <p:ext uri="{BB962C8B-B14F-4D97-AF65-F5344CB8AC3E}">
        <p14:creationId xmlns:p14="http://schemas.microsoft.com/office/powerpoint/2010/main" val="1399775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7F2A14-2B93-F41A-8BBD-EB31C248497D}"/>
              </a:ext>
            </a:extLst>
          </p:cNvPr>
          <p:cNvSpPr txBox="1">
            <a:spLocks/>
          </p:cNvSpPr>
          <p:nvPr/>
        </p:nvSpPr>
        <p:spPr bwMode="auto">
          <a:xfrm>
            <a:off x="4634750" y="1600201"/>
            <a:ext cx="4509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128"/>
                <a:cs typeface="Arial"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pitchFamily="34" charset="0"/>
                <a:ea typeface="ＭＳ Ｐゴシック" charset="-128"/>
                <a:cs typeface="Arial"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pitchFamily="34" charset="0"/>
                <a:ea typeface="ＭＳ Ｐゴシック" charset="-128"/>
                <a:cs typeface="Arial"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itchFamily="34" charset="0"/>
                <a:ea typeface="ＭＳ Ｐゴシック" charset="-128"/>
                <a:cs typeface="Arial"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Singulation - Monosem</a:t>
            </a:r>
          </a:p>
          <a:p>
            <a:r>
              <a:rPr lang="en-US" sz="2800" dirty="0"/>
              <a:t>15” row spacing</a:t>
            </a:r>
          </a:p>
        </p:txBody>
      </p:sp>
      <p:sp>
        <p:nvSpPr>
          <p:cNvPr id="2" name="Title 1">
            <a:extLst>
              <a:ext uri="{FF2B5EF4-FFF2-40B4-BE49-F238E27FC236}">
                <a16:creationId xmlns:a16="http://schemas.microsoft.com/office/drawing/2014/main" id="{941E7B42-673B-55E0-C253-084284403D36}"/>
              </a:ext>
            </a:extLst>
          </p:cNvPr>
          <p:cNvSpPr>
            <a:spLocks noGrp="1"/>
          </p:cNvSpPr>
          <p:nvPr>
            <p:ph type="title"/>
          </p:nvPr>
        </p:nvSpPr>
        <p:spPr/>
        <p:txBody>
          <a:bodyPr/>
          <a:lstStyle/>
          <a:p>
            <a:r>
              <a:rPr lang="en-US" dirty="0"/>
              <a:t>Canola singulation vs drill</a:t>
            </a:r>
          </a:p>
        </p:txBody>
      </p:sp>
      <p:sp>
        <p:nvSpPr>
          <p:cNvPr id="3" name="Content Placeholder 2">
            <a:extLst>
              <a:ext uri="{FF2B5EF4-FFF2-40B4-BE49-F238E27FC236}">
                <a16:creationId xmlns:a16="http://schemas.microsoft.com/office/drawing/2014/main" id="{3D86EF53-AF9D-472D-E443-A94FE9B242EF}"/>
              </a:ext>
            </a:extLst>
          </p:cNvPr>
          <p:cNvSpPr>
            <a:spLocks noGrp="1"/>
          </p:cNvSpPr>
          <p:nvPr>
            <p:ph idx="1"/>
          </p:nvPr>
        </p:nvSpPr>
        <p:spPr>
          <a:xfrm>
            <a:off x="457200" y="1600200"/>
            <a:ext cx="4114800" cy="4525963"/>
          </a:xfrm>
        </p:spPr>
        <p:txBody>
          <a:bodyPr/>
          <a:lstStyle/>
          <a:p>
            <a:r>
              <a:rPr lang="en-US" sz="2800" dirty="0"/>
              <a:t>Drill - </a:t>
            </a:r>
            <a:r>
              <a:rPr lang="en-US" sz="2800" dirty="0" err="1"/>
              <a:t>Bourgault</a:t>
            </a:r>
            <a:endParaRPr lang="en-US" sz="2800" dirty="0"/>
          </a:p>
          <a:p>
            <a:r>
              <a:rPr lang="en-US" sz="2800" dirty="0"/>
              <a:t>7.5” row spacing</a:t>
            </a:r>
          </a:p>
        </p:txBody>
      </p:sp>
      <p:pic>
        <p:nvPicPr>
          <p:cNvPr id="4" name="Content Placeholder 17" descr="A tractor pulling a machine&#10;&#10;AI-generated content may be incorrect.">
            <a:extLst>
              <a:ext uri="{FF2B5EF4-FFF2-40B4-BE49-F238E27FC236}">
                <a16:creationId xmlns:a16="http://schemas.microsoft.com/office/drawing/2014/main" id="{FDAEE5C5-ED55-81AD-1DE6-98A126FB1307}"/>
              </a:ext>
            </a:extLst>
          </p:cNvPr>
          <p:cNvPicPr>
            <a:picLocks noChangeAspect="1"/>
          </p:cNvPicPr>
          <p:nvPr/>
        </p:nvPicPr>
        <p:blipFill>
          <a:blip r:embed="rId2"/>
          <a:stretch>
            <a:fillRect/>
          </a:stretch>
        </p:blipFill>
        <p:spPr bwMode="auto">
          <a:xfrm>
            <a:off x="259978" y="3066421"/>
            <a:ext cx="4152029" cy="311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descr="A tractor in a field&#10;&#10;AI-generated content may be incorrect.">
            <a:extLst>
              <a:ext uri="{FF2B5EF4-FFF2-40B4-BE49-F238E27FC236}">
                <a16:creationId xmlns:a16="http://schemas.microsoft.com/office/drawing/2014/main" id="{A8492EA8-D41B-05E8-B3F3-C650A5DAC494}"/>
              </a:ext>
            </a:extLst>
          </p:cNvPr>
          <p:cNvPicPr>
            <a:picLocks noChangeAspect="1"/>
          </p:cNvPicPr>
          <p:nvPr/>
        </p:nvPicPr>
        <p:blipFill>
          <a:blip r:embed="rId3"/>
          <a:stretch>
            <a:fillRect/>
          </a:stretch>
        </p:blipFill>
        <p:spPr bwMode="auto">
          <a:xfrm>
            <a:off x="4749925" y="3066423"/>
            <a:ext cx="4151376" cy="311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358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A60E-CF67-8514-CB23-48CF346F3637}"/>
              </a:ext>
            </a:extLst>
          </p:cNvPr>
          <p:cNvSpPr>
            <a:spLocks noGrp="1"/>
          </p:cNvSpPr>
          <p:nvPr>
            <p:ph type="title"/>
          </p:nvPr>
        </p:nvSpPr>
        <p:spPr/>
        <p:txBody>
          <a:bodyPr/>
          <a:lstStyle/>
          <a:p>
            <a:r>
              <a:rPr lang="en-US" dirty="0"/>
              <a:t>Canola singulation vs drill</a:t>
            </a:r>
          </a:p>
        </p:txBody>
      </p:sp>
      <p:sp>
        <p:nvSpPr>
          <p:cNvPr id="19" name="Content Placeholder 18">
            <a:extLst>
              <a:ext uri="{FF2B5EF4-FFF2-40B4-BE49-F238E27FC236}">
                <a16:creationId xmlns:a16="http://schemas.microsoft.com/office/drawing/2014/main" id="{7DAB1690-763D-1B35-FF8E-E61240E5D9BA}"/>
              </a:ext>
            </a:extLst>
          </p:cNvPr>
          <p:cNvSpPr>
            <a:spLocks noGrp="1"/>
          </p:cNvSpPr>
          <p:nvPr>
            <p:ph idx="1"/>
          </p:nvPr>
        </p:nvSpPr>
        <p:spPr>
          <a:xfrm>
            <a:off x="457200" y="1600200"/>
            <a:ext cx="4114800" cy="4525963"/>
          </a:xfrm>
        </p:spPr>
        <p:txBody>
          <a:bodyPr/>
          <a:lstStyle/>
          <a:p>
            <a:r>
              <a:rPr lang="en-US" sz="2800" dirty="0"/>
              <a:t>Seeding rates</a:t>
            </a:r>
          </a:p>
          <a:p>
            <a:pPr lvl="1"/>
            <a:r>
              <a:rPr lang="en-US" sz="2200" dirty="0"/>
              <a:t>150, 225, 300, 375, 450 k pls/a</a:t>
            </a:r>
          </a:p>
          <a:p>
            <a:pPr lvl="1"/>
            <a:r>
              <a:rPr lang="en-US" sz="2200" dirty="0"/>
              <a:t>RDB with 6 reps</a:t>
            </a:r>
          </a:p>
          <a:p>
            <a:pPr lvl="1"/>
            <a:r>
              <a:rPr lang="en-US" sz="2200" dirty="0"/>
              <a:t>No-till in Minot; Minimum till in Mohall</a:t>
            </a:r>
          </a:p>
          <a:p>
            <a:r>
              <a:rPr lang="en-US" sz="2800" dirty="0"/>
              <a:t>Varieties</a:t>
            </a:r>
          </a:p>
          <a:p>
            <a:pPr lvl="1"/>
            <a:r>
              <a:rPr lang="en-US" sz="2200" dirty="0"/>
              <a:t>DK400TL; DK401TL; LR344PC; LR354PC</a:t>
            </a:r>
          </a:p>
          <a:p>
            <a:pPr lvl="1"/>
            <a:endParaRPr lang="en-US" dirty="0"/>
          </a:p>
          <a:p>
            <a:pPr lvl="1"/>
            <a:endParaRPr lang="en-US" dirty="0"/>
          </a:p>
          <a:p>
            <a:pPr lvl="1"/>
            <a:endParaRPr lang="en-US" dirty="0"/>
          </a:p>
        </p:txBody>
      </p:sp>
      <p:sp>
        <p:nvSpPr>
          <p:cNvPr id="22" name="Content Placeholder 18">
            <a:extLst>
              <a:ext uri="{FF2B5EF4-FFF2-40B4-BE49-F238E27FC236}">
                <a16:creationId xmlns:a16="http://schemas.microsoft.com/office/drawing/2014/main" id="{DEEE7473-54C2-A367-9987-8AB9186A1274}"/>
              </a:ext>
            </a:extLst>
          </p:cNvPr>
          <p:cNvSpPr txBox="1">
            <a:spLocks/>
          </p:cNvSpPr>
          <p:nvPr/>
        </p:nvSpPr>
        <p:spPr bwMode="auto">
          <a:xfrm>
            <a:off x="4643716" y="1591236"/>
            <a:ext cx="45002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1" hangingPunct="1">
              <a:spcBef>
                <a:spcPct val="20000"/>
              </a:spcBef>
              <a:buFont typeface="Arial" panose="020B0604020202020204" pitchFamily="34" charset="0"/>
              <a:buChar char="•"/>
              <a:defRPr sz="2800">
                <a:ea typeface="ＭＳ Ｐゴシック" charset="-128"/>
                <a:cs typeface="Arial" pitchFamily="34" charset="0"/>
              </a:defRPr>
            </a:lvl1pPr>
            <a:lvl2pPr marL="742950" lvl="1" indent="-285750" eaLnBrk="1" hangingPunct="1">
              <a:spcBef>
                <a:spcPct val="20000"/>
              </a:spcBef>
              <a:buFont typeface="Arial" panose="020B0604020202020204" pitchFamily="34" charset="0"/>
              <a:buChar char="–"/>
              <a:defRPr sz="2200">
                <a:ea typeface="ＭＳ Ｐゴシック" charset="-128"/>
                <a:cs typeface="Arial" pitchFamily="34" charset="0"/>
              </a:defRPr>
            </a:lvl2pPr>
            <a:lvl3pPr marL="1143000" indent="-228600" eaLnBrk="1" hangingPunct="1">
              <a:spcBef>
                <a:spcPct val="20000"/>
              </a:spcBef>
              <a:buFont typeface="Arial" panose="020B0604020202020204" pitchFamily="34" charset="0"/>
              <a:buChar char="•"/>
              <a:defRPr sz="2400">
                <a:ea typeface="ＭＳ Ｐゴシック" charset="-128"/>
                <a:cs typeface="Arial" pitchFamily="34" charset="0"/>
              </a:defRPr>
            </a:lvl3pPr>
            <a:lvl4pPr marL="1600200" indent="-228600" eaLnBrk="1" hangingPunct="1">
              <a:spcBef>
                <a:spcPct val="20000"/>
              </a:spcBef>
              <a:buFont typeface="Arial" panose="020B0604020202020204" pitchFamily="34" charset="0"/>
              <a:buChar char="–"/>
              <a:defRPr sz="2000">
                <a:ea typeface="ＭＳ Ｐゴシック" charset="-128"/>
                <a:cs typeface="Arial" pitchFamily="34" charset="0"/>
              </a:defRPr>
            </a:lvl4pPr>
            <a:lvl5pPr marL="2057400" indent="-228600" eaLnBrk="1" hangingPunct="1">
              <a:spcBef>
                <a:spcPct val="20000"/>
              </a:spcBef>
              <a:buFont typeface="Arial" panose="020B0604020202020204" pitchFamily="34" charset="0"/>
              <a:buChar char="»"/>
              <a:defRPr sz="2000">
                <a:ea typeface="ＭＳ Ｐゴシック" charset="-128"/>
                <a:cs typeface="Arial"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en-US" dirty="0"/>
              <a:t>Evaluations</a:t>
            </a:r>
          </a:p>
          <a:p>
            <a:pPr lvl="1"/>
            <a:r>
              <a:rPr lang="en-US" dirty="0"/>
              <a:t>Plant density;</a:t>
            </a:r>
          </a:p>
          <a:p>
            <a:pPr lvl="1"/>
            <a:r>
              <a:rPr lang="en-US" dirty="0"/>
              <a:t>NDVI;</a:t>
            </a:r>
          </a:p>
          <a:p>
            <a:pPr lvl="1"/>
            <a:r>
              <a:rPr lang="en-US" dirty="0"/>
              <a:t>Green cover;</a:t>
            </a:r>
          </a:p>
          <a:p>
            <a:pPr lvl="1"/>
            <a:r>
              <a:rPr lang="en-US" dirty="0"/>
              <a:t>Flowering date and duration;</a:t>
            </a:r>
          </a:p>
          <a:p>
            <a:pPr lvl="1"/>
            <a:r>
              <a:rPr lang="en-US" dirty="0"/>
              <a:t>Maturity;</a:t>
            </a:r>
          </a:p>
          <a:p>
            <a:pPr lvl="1"/>
            <a:r>
              <a:rPr lang="en-US" dirty="0"/>
              <a:t>Yield and oil content;</a:t>
            </a:r>
          </a:p>
          <a:p>
            <a:pPr lvl="1"/>
            <a:r>
              <a:rPr lang="en-US" dirty="0"/>
              <a:t>ROI</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31412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5FE8-35A7-C2EF-13CA-A2320D58491F}"/>
              </a:ext>
            </a:extLst>
          </p:cNvPr>
          <p:cNvSpPr>
            <a:spLocks noGrp="1"/>
          </p:cNvSpPr>
          <p:nvPr>
            <p:ph type="title"/>
          </p:nvPr>
        </p:nvSpPr>
        <p:spPr/>
        <p:txBody>
          <a:bodyPr/>
          <a:lstStyle/>
          <a:p>
            <a:r>
              <a:rPr lang="en-US" dirty="0"/>
              <a:t>Canola yield</a:t>
            </a:r>
          </a:p>
        </p:txBody>
      </p:sp>
      <p:sp>
        <p:nvSpPr>
          <p:cNvPr id="3" name="Content Placeholder 2">
            <a:extLst>
              <a:ext uri="{FF2B5EF4-FFF2-40B4-BE49-F238E27FC236}">
                <a16:creationId xmlns:a16="http://schemas.microsoft.com/office/drawing/2014/main" id="{3CD1086B-D293-44BF-DC18-E1240209C491}"/>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6434C463-CF46-C396-3560-2AB04A3990E6}"/>
              </a:ext>
            </a:extLst>
          </p:cNvPr>
          <p:cNvGraphicFramePr>
            <a:graphicFrameLocks/>
          </p:cNvGraphicFramePr>
          <p:nvPr>
            <p:extLst>
              <p:ext uri="{D42A27DB-BD31-4B8C-83A1-F6EECF244321}">
                <p14:modId xmlns:p14="http://schemas.microsoft.com/office/powerpoint/2010/main" val="3453078731"/>
              </p:ext>
            </p:extLst>
          </p:nvPr>
        </p:nvGraphicFramePr>
        <p:xfrm>
          <a:off x="457199" y="1600200"/>
          <a:ext cx="8292353"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9B3F6CC-7639-C099-FA51-B9952E073766}"/>
              </a:ext>
            </a:extLst>
          </p:cNvPr>
          <p:cNvSpPr txBox="1"/>
          <p:nvPr/>
        </p:nvSpPr>
        <p:spPr>
          <a:xfrm>
            <a:off x="806823" y="1760675"/>
            <a:ext cx="1947969" cy="369332"/>
          </a:xfrm>
          <a:prstGeom prst="rect">
            <a:avLst/>
          </a:prstGeom>
          <a:noFill/>
        </p:spPr>
        <p:txBody>
          <a:bodyPr wrap="none" rtlCol="0">
            <a:spAutoFit/>
          </a:bodyPr>
          <a:lstStyle/>
          <a:p>
            <a:r>
              <a:rPr lang="en-US" dirty="0"/>
              <a:t>LSD (0.05) = 105</a:t>
            </a:r>
          </a:p>
        </p:txBody>
      </p:sp>
    </p:spTree>
    <p:extLst>
      <p:ext uri="{BB962C8B-B14F-4D97-AF65-F5344CB8AC3E}">
        <p14:creationId xmlns:p14="http://schemas.microsoft.com/office/powerpoint/2010/main" val="163263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33F8-EF55-6E59-CD13-237BD7FA7832}"/>
              </a:ext>
            </a:extLst>
          </p:cNvPr>
          <p:cNvSpPr>
            <a:spLocks noGrp="1"/>
          </p:cNvSpPr>
          <p:nvPr>
            <p:ph type="title"/>
          </p:nvPr>
        </p:nvSpPr>
        <p:spPr/>
        <p:txBody>
          <a:bodyPr/>
          <a:lstStyle/>
          <a:p>
            <a:r>
              <a:rPr lang="en-US" dirty="0"/>
              <a:t>Canola yield</a:t>
            </a:r>
          </a:p>
        </p:txBody>
      </p:sp>
      <p:sp>
        <p:nvSpPr>
          <p:cNvPr id="8" name="Content Placeholder 7">
            <a:extLst>
              <a:ext uri="{FF2B5EF4-FFF2-40B4-BE49-F238E27FC236}">
                <a16:creationId xmlns:a16="http://schemas.microsoft.com/office/drawing/2014/main" id="{3EBE5399-385B-42A7-35DB-413FC14CBD8A}"/>
              </a:ext>
            </a:extLst>
          </p:cNvPr>
          <p:cNvSpPr>
            <a:spLocks noGrp="1"/>
          </p:cNvSpPr>
          <p:nvPr>
            <p:ph idx="1"/>
          </p:nvPr>
        </p:nvSpPr>
        <p:spPr/>
        <p:txBody>
          <a:bodyPr/>
          <a:lstStyle/>
          <a:p>
            <a:endParaRPr lang="en-US"/>
          </a:p>
        </p:txBody>
      </p:sp>
      <p:graphicFrame>
        <p:nvGraphicFramePr>
          <p:cNvPr id="9" name="Chart 8">
            <a:extLst>
              <a:ext uri="{FF2B5EF4-FFF2-40B4-BE49-F238E27FC236}">
                <a16:creationId xmlns:a16="http://schemas.microsoft.com/office/drawing/2014/main" id="{D1E1EF01-53A3-4BDD-984C-BB96EEB36F55}"/>
              </a:ext>
            </a:extLst>
          </p:cNvPr>
          <p:cNvGraphicFramePr>
            <a:graphicFrameLocks/>
          </p:cNvGraphicFramePr>
          <p:nvPr>
            <p:extLst>
              <p:ext uri="{D42A27DB-BD31-4B8C-83A1-F6EECF244321}">
                <p14:modId xmlns:p14="http://schemas.microsoft.com/office/powerpoint/2010/main" val="2252984806"/>
              </p:ext>
            </p:extLst>
          </p:nvPr>
        </p:nvGraphicFramePr>
        <p:xfrm>
          <a:off x="457197" y="1599883"/>
          <a:ext cx="8293608" cy="452628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F40FCF7-EFC1-842F-D659-A037E15E517E}"/>
              </a:ext>
            </a:extLst>
          </p:cNvPr>
          <p:cNvSpPr txBox="1"/>
          <p:nvPr/>
        </p:nvSpPr>
        <p:spPr>
          <a:xfrm>
            <a:off x="806823" y="1760675"/>
            <a:ext cx="1947969" cy="369332"/>
          </a:xfrm>
          <a:prstGeom prst="rect">
            <a:avLst/>
          </a:prstGeom>
          <a:noFill/>
        </p:spPr>
        <p:txBody>
          <a:bodyPr wrap="none" rtlCol="0">
            <a:spAutoFit/>
          </a:bodyPr>
          <a:lstStyle/>
          <a:p>
            <a:r>
              <a:rPr lang="en-US" dirty="0"/>
              <a:t>LSD (0.05) = 155</a:t>
            </a:r>
          </a:p>
        </p:txBody>
      </p:sp>
    </p:spTree>
    <p:extLst>
      <p:ext uri="{BB962C8B-B14F-4D97-AF65-F5344CB8AC3E}">
        <p14:creationId xmlns:p14="http://schemas.microsoft.com/office/powerpoint/2010/main" val="168775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0A76-7F5C-F77F-38FE-4B7D1527EDD3}"/>
              </a:ext>
            </a:extLst>
          </p:cNvPr>
          <p:cNvSpPr>
            <a:spLocks noGrp="1"/>
          </p:cNvSpPr>
          <p:nvPr>
            <p:ph type="title"/>
          </p:nvPr>
        </p:nvSpPr>
        <p:spPr/>
        <p:txBody>
          <a:bodyPr/>
          <a:lstStyle/>
          <a:p>
            <a:r>
              <a:rPr lang="en-US" dirty="0"/>
              <a:t>Canola yield</a:t>
            </a:r>
          </a:p>
        </p:txBody>
      </p:sp>
      <p:sp>
        <p:nvSpPr>
          <p:cNvPr id="3" name="Content Placeholder 2">
            <a:extLst>
              <a:ext uri="{FF2B5EF4-FFF2-40B4-BE49-F238E27FC236}">
                <a16:creationId xmlns:a16="http://schemas.microsoft.com/office/drawing/2014/main" id="{28A7B4BF-A55A-54D7-8680-140DD8482CE5}"/>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60086B75-3470-9CAD-3937-C67047BAA833}"/>
              </a:ext>
            </a:extLst>
          </p:cNvPr>
          <p:cNvGraphicFramePr>
            <a:graphicFrameLocks/>
          </p:cNvGraphicFramePr>
          <p:nvPr/>
        </p:nvGraphicFramePr>
        <p:xfrm>
          <a:off x="412242" y="1600200"/>
          <a:ext cx="8293608" cy="45847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0F1344-E354-A0FE-BD4E-A4263C452BAF}"/>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6" name="Rectangle 5">
            <a:extLst>
              <a:ext uri="{FF2B5EF4-FFF2-40B4-BE49-F238E27FC236}">
                <a16:creationId xmlns:a16="http://schemas.microsoft.com/office/drawing/2014/main" id="{E05318BB-E256-E2DD-B9F4-FD158BBC749D}"/>
              </a:ext>
            </a:extLst>
          </p:cNvPr>
          <p:cNvSpPr/>
          <p:nvPr/>
        </p:nvSpPr>
        <p:spPr>
          <a:xfrm>
            <a:off x="2971800" y="2228851"/>
            <a:ext cx="5715000"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5FBA1B-21A6-5C9D-1817-E7BD095EA205}"/>
              </a:ext>
            </a:extLst>
          </p:cNvPr>
          <p:cNvSpPr/>
          <p:nvPr/>
        </p:nvSpPr>
        <p:spPr>
          <a:xfrm>
            <a:off x="1838325" y="2360613"/>
            <a:ext cx="1019175" cy="523875"/>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291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0A76-7F5C-F77F-38FE-4B7D1527EDD3}"/>
              </a:ext>
            </a:extLst>
          </p:cNvPr>
          <p:cNvSpPr>
            <a:spLocks noGrp="1"/>
          </p:cNvSpPr>
          <p:nvPr>
            <p:ph type="title"/>
          </p:nvPr>
        </p:nvSpPr>
        <p:spPr/>
        <p:txBody>
          <a:bodyPr/>
          <a:lstStyle/>
          <a:p>
            <a:r>
              <a:rPr lang="en-US" dirty="0"/>
              <a:t>Canola yield</a:t>
            </a:r>
          </a:p>
        </p:txBody>
      </p:sp>
      <p:sp>
        <p:nvSpPr>
          <p:cNvPr id="3" name="Content Placeholder 2">
            <a:extLst>
              <a:ext uri="{FF2B5EF4-FFF2-40B4-BE49-F238E27FC236}">
                <a16:creationId xmlns:a16="http://schemas.microsoft.com/office/drawing/2014/main" id="{28A7B4BF-A55A-54D7-8680-140DD8482CE5}"/>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60086B75-3470-9CAD-3937-C67047BAA833}"/>
              </a:ext>
            </a:extLst>
          </p:cNvPr>
          <p:cNvGraphicFramePr>
            <a:graphicFrameLocks/>
          </p:cNvGraphicFramePr>
          <p:nvPr/>
        </p:nvGraphicFramePr>
        <p:xfrm>
          <a:off x="412242" y="1600200"/>
          <a:ext cx="8293608" cy="45847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0F1344-E354-A0FE-BD4E-A4263C452BAF}"/>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6" name="Rectangle 5">
            <a:extLst>
              <a:ext uri="{FF2B5EF4-FFF2-40B4-BE49-F238E27FC236}">
                <a16:creationId xmlns:a16="http://schemas.microsoft.com/office/drawing/2014/main" id="{E05318BB-E256-E2DD-B9F4-FD158BBC749D}"/>
              </a:ext>
            </a:extLst>
          </p:cNvPr>
          <p:cNvSpPr/>
          <p:nvPr/>
        </p:nvSpPr>
        <p:spPr>
          <a:xfrm>
            <a:off x="4810124" y="2228851"/>
            <a:ext cx="3876675"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E14D67A-3C6B-D3BE-3F0C-FD506B8B93F5}"/>
              </a:ext>
            </a:extLst>
          </p:cNvPr>
          <p:cNvSpPr/>
          <p:nvPr/>
        </p:nvSpPr>
        <p:spPr>
          <a:xfrm>
            <a:off x="4029075" y="2228851"/>
            <a:ext cx="758570" cy="523875"/>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209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0A76-7F5C-F77F-38FE-4B7D1527EDD3}"/>
              </a:ext>
            </a:extLst>
          </p:cNvPr>
          <p:cNvSpPr>
            <a:spLocks noGrp="1"/>
          </p:cNvSpPr>
          <p:nvPr>
            <p:ph type="title"/>
          </p:nvPr>
        </p:nvSpPr>
        <p:spPr/>
        <p:txBody>
          <a:bodyPr/>
          <a:lstStyle/>
          <a:p>
            <a:r>
              <a:rPr lang="en-US" dirty="0"/>
              <a:t>Canola yield</a:t>
            </a:r>
          </a:p>
        </p:txBody>
      </p:sp>
      <p:sp>
        <p:nvSpPr>
          <p:cNvPr id="3" name="Content Placeholder 2">
            <a:extLst>
              <a:ext uri="{FF2B5EF4-FFF2-40B4-BE49-F238E27FC236}">
                <a16:creationId xmlns:a16="http://schemas.microsoft.com/office/drawing/2014/main" id="{28A7B4BF-A55A-54D7-8680-140DD8482CE5}"/>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60086B75-3470-9CAD-3937-C67047BAA833}"/>
              </a:ext>
            </a:extLst>
          </p:cNvPr>
          <p:cNvGraphicFramePr>
            <a:graphicFrameLocks/>
          </p:cNvGraphicFramePr>
          <p:nvPr/>
        </p:nvGraphicFramePr>
        <p:xfrm>
          <a:off x="412242" y="1600200"/>
          <a:ext cx="8293608" cy="45847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0F1344-E354-A0FE-BD4E-A4263C452BAF}"/>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6" name="Rectangle 5">
            <a:extLst>
              <a:ext uri="{FF2B5EF4-FFF2-40B4-BE49-F238E27FC236}">
                <a16:creationId xmlns:a16="http://schemas.microsoft.com/office/drawing/2014/main" id="{E05318BB-E256-E2DD-B9F4-FD158BBC749D}"/>
              </a:ext>
            </a:extLst>
          </p:cNvPr>
          <p:cNvSpPr/>
          <p:nvPr/>
        </p:nvSpPr>
        <p:spPr>
          <a:xfrm>
            <a:off x="6677025" y="2228851"/>
            <a:ext cx="2009774"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5D707C-7DC2-B490-84E6-F79D5B2FAD9F}"/>
              </a:ext>
            </a:extLst>
          </p:cNvPr>
          <p:cNvSpPr/>
          <p:nvPr/>
        </p:nvSpPr>
        <p:spPr>
          <a:xfrm>
            <a:off x="5572126" y="2427288"/>
            <a:ext cx="1019175" cy="523875"/>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752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0A76-7F5C-F77F-38FE-4B7D1527EDD3}"/>
              </a:ext>
            </a:extLst>
          </p:cNvPr>
          <p:cNvSpPr>
            <a:spLocks noGrp="1"/>
          </p:cNvSpPr>
          <p:nvPr>
            <p:ph type="title"/>
          </p:nvPr>
        </p:nvSpPr>
        <p:spPr/>
        <p:txBody>
          <a:bodyPr/>
          <a:lstStyle/>
          <a:p>
            <a:r>
              <a:rPr lang="en-US" dirty="0"/>
              <a:t>Canola yield</a:t>
            </a:r>
          </a:p>
        </p:txBody>
      </p:sp>
      <p:sp>
        <p:nvSpPr>
          <p:cNvPr id="3" name="Content Placeholder 2">
            <a:extLst>
              <a:ext uri="{FF2B5EF4-FFF2-40B4-BE49-F238E27FC236}">
                <a16:creationId xmlns:a16="http://schemas.microsoft.com/office/drawing/2014/main" id="{28A7B4BF-A55A-54D7-8680-140DD8482CE5}"/>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60086B75-3470-9CAD-3937-C67047BAA833}"/>
              </a:ext>
            </a:extLst>
          </p:cNvPr>
          <p:cNvGraphicFramePr>
            <a:graphicFrameLocks/>
          </p:cNvGraphicFramePr>
          <p:nvPr>
            <p:extLst>
              <p:ext uri="{D42A27DB-BD31-4B8C-83A1-F6EECF244321}">
                <p14:modId xmlns:p14="http://schemas.microsoft.com/office/powerpoint/2010/main" val="537583659"/>
              </p:ext>
            </p:extLst>
          </p:nvPr>
        </p:nvGraphicFramePr>
        <p:xfrm>
          <a:off x="412242" y="1600200"/>
          <a:ext cx="8293608" cy="45847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0F1344-E354-A0FE-BD4E-A4263C452BAF}"/>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6" name="Oval 5">
            <a:extLst>
              <a:ext uri="{FF2B5EF4-FFF2-40B4-BE49-F238E27FC236}">
                <a16:creationId xmlns:a16="http://schemas.microsoft.com/office/drawing/2014/main" id="{795F9AA0-C887-F3FE-BABC-738D8646652A}"/>
              </a:ext>
            </a:extLst>
          </p:cNvPr>
          <p:cNvSpPr/>
          <p:nvPr/>
        </p:nvSpPr>
        <p:spPr>
          <a:xfrm>
            <a:off x="7429500" y="2320926"/>
            <a:ext cx="1019175" cy="523875"/>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509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99E91F1-BCE3-B204-DA37-63494E29AD59}"/>
              </a:ext>
            </a:extLst>
          </p:cNvPr>
          <p:cNvGraphicFramePr>
            <a:graphicFrameLocks noChangeAspect="1"/>
          </p:cNvGraphicFramePr>
          <p:nvPr/>
        </p:nvGraphicFramePr>
        <p:xfrm>
          <a:off x="909915" y="693738"/>
          <a:ext cx="7319685" cy="5613119"/>
        </p:xfrm>
        <a:graphic>
          <a:graphicData uri="http://schemas.openxmlformats.org/presentationml/2006/ole">
            <mc:AlternateContent xmlns:mc="http://schemas.openxmlformats.org/markup-compatibility/2006">
              <mc:Choice xmlns:v="urn:schemas-microsoft-com:vml" Requires="v">
                <p:oleObj name="SPW 15.0 Graph" r:id="rId2" imgW="5699907" imgH="4370765" progId="SigmaPlotGraphicObject.15">
                  <p:embed/>
                </p:oleObj>
              </mc:Choice>
              <mc:Fallback>
                <p:oleObj name="SPW 15.0 Graph" r:id="rId2" imgW="5699907" imgH="4370765" progId="SigmaPlotGraphicObject.15">
                  <p:embed/>
                  <p:pic>
                    <p:nvPicPr>
                      <p:cNvPr id="4" name="Object 3">
                        <a:extLst>
                          <a:ext uri="{FF2B5EF4-FFF2-40B4-BE49-F238E27FC236}">
                            <a16:creationId xmlns:a16="http://schemas.microsoft.com/office/drawing/2014/main" id="{099E91F1-BCE3-B204-DA37-63494E29AD59}"/>
                          </a:ext>
                        </a:extLst>
                      </p:cNvPr>
                      <p:cNvPicPr/>
                      <p:nvPr/>
                    </p:nvPicPr>
                    <p:blipFill>
                      <a:blip r:embed="rId3"/>
                      <a:stretch>
                        <a:fillRect/>
                      </a:stretch>
                    </p:blipFill>
                    <p:spPr>
                      <a:xfrm>
                        <a:off x="909915" y="693738"/>
                        <a:ext cx="7319685" cy="561311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5247671-BFF9-7EEA-ECCD-07118720C246}"/>
              </a:ext>
            </a:extLst>
          </p:cNvPr>
          <p:cNvSpPr>
            <a:spLocks noGrp="1"/>
          </p:cNvSpPr>
          <p:nvPr>
            <p:ph type="title"/>
          </p:nvPr>
        </p:nvSpPr>
        <p:spPr/>
        <p:txBody>
          <a:bodyPr/>
          <a:lstStyle/>
          <a:p>
            <a:r>
              <a:rPr lang="en-US" dirty="0"/>
              <a:t>Canola acreage – 25 years</a:t>
            </a:r>
          </a:p>
        </p:txBody>
      </p:sp>
      <p:cxnSp>
        <p:nvCxnSpPr>
          <p:cNvPr id="5" name="Straight Connector 4">
            <a:extLst>
              <a:ext uri="{FF2B5EF4-FFF2-40B4-BE49-F238E27FC236}">
                <a16:creationId xmlns:a16="http://schemas.microsoft.com/office/drawing/2014/main" id="{0EF86FA3-AC76-3969-C955-D9F90443B7F8}"/>
              </a:ext>
            </a:extLst>
          </p:cNvPr>
          <p:cNvCxnSpPr>
            <a:cxnSpLocks/>
          </p:cNvCxnSpPr>
          <p:nvPr/>
        </p:nvCxnSpPr>
        <p:spPr>
          <a:xfrm flipV="1">
            <a:off x="2241176" y="2492188"/>
            <a:ext cx="5576048" cy="1577788"/>
          </a:xfrm>
          <a:prstGeom prst="line">
            <a:avLst/>
          </a:prstGeom>
          <a:ln>
            <a:solidFill>
              <a:srgbClr val="004D3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28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B90-62AF-CC98-1825-DF028E697637}"/>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97B79522-0201-3E5C-158A-C732FE656EAC}"/>
              </a:ext>
            </a:extLst>
          </p:cNvPr>
          <p:cNvGraphicFramePr>
            <a:graphicFrameLocks/>
          </p:cNvGraphicFramePr>
          <p:nvPr>
            <p:extLst>
              <p:ext uri="{D42A27DB-BD31-4B8C-83A1-F6EECF244321}">
                <p14:modId xmlns:p14="http://schemas.microsoft.com/office/powerpoint/2010/main" val="3626056285"/>
              </p:ext>
            </p:extLst>
          </p:nvPr>
        </p:nvGraphicFramePr>
        <p:xfrm>
          <a:off x="421767" y="1592643"/>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3322A50-9527-A893-556E-D9C283EFA27B}"/>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3" name="Rectangle 2">
            <a:extLst>
              <a:ext uri="{FF2B5EF4-FFF2-40B4-BE49-F238E27FC236}">
                <a16:creationId xmlns:a16="http://schemas.microsoft.com/office/drawing/2014/main" id="{245B2578-16B3-C24A-8707-DFADCCF9620E}"/>
              </a:ext>
            </a:extLst>
          </p:cNvPr>
          <p:cNvSpPr/>
          <p:nvPr/>
        </p:nvSpPr>
        <p:spPr>
          <a:xfrm>
            <a:off x="2762250" y="2228851"/>
            <a:ext cx="5924550"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011C45C-54B9-13F7-39FA-7347DFB6738D}"/>
              </a:ext>
            </a:extLst>
          </p:cNvPr>
          <p:cNvSpPr/>
          <p:nvPr/>
        </p:nvSpPr>
        <p:spPr>
          <a:xfrm>
            <a:off x="1556969" y="2824134"/>
            <a:ext cx="1019175" cy="369332"/>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864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B90-62AF-CC98-1825-DF028E697637}"/>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97B79522-0201-3E5C-158A-C732FE656EAC}"/>
              </a:ext>
            </a:extLst>
          </p:cNvPr>
          <p:cNvGraphicFramePr>
            <a:graphicFrameLocks/>
          </p:cNvGraphicFramePr>
          <p:nvPr/>
        </p:nvGraphicFramePr>
        <p:xfrm>
          <a:off x="421767" y="1592643"/>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3322A50-9527-A893-556E-D9C283EFA27B}"/>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3" name="Rectangle 2">
            <a:extLst>
              <a:ext uri="{FF2B5EF4-FFF2-40B4-BE49-F238E27FC236}">
                <a16:creationId xmlns:a16="http://schemas.microsoft.com/office/drawing/2014/main" id="{245B2578-16B3-C24A-8707-DFADCCF9620E}"/>
              </a:ext>
            </a:extLst>
          </p:cNvPr>
          <p:cNvSpPr/>
          <p:nvPr/>
        </p:nvSpPr>
        <p:spPr>
          <a:xfrm>
            <a:off x="4095750" y="2228851"/>
            <a:ext cx="4591050"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534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B90-62AF-CC98-1825-DF028E697637}"/>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97B79522-0201-3E5C-158A-C732FE656EAC}"/>
              </a:ext>
            </a:extLst>
          </p:cNvPr>
          <p:cNvGraphicFramePr>
            <a:graphicFrameLocks/>
          </p:cNvGraphicFramePr>
          <p:nvPr/>
        </p:nvGraphicFramePr>
        <p:xfrm>
          <a:off x="421767" y="1592643"/>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3322A50-9527-A893-556E-D9C283EFA27B}"/>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3" name="Rectangle 2">
            <a:extLst>
              <a:ext uri="{FF2B5EF4-FFF2-40B4-BE49-F238E27FC236}">
                <a16:creationId xmlns:a16="http://schemas.microsoft.com/office/drawing/2014/main" id="{245B2578-16B3-C24A-8707-DFADCCF9620E}"/>
              </a:ext>
            </a:extLst>
          </p:cNvPr>
          <p:cNvSpPr/>
          <p:nvPr/>
        </p:nvSpPr>
        <p:spPr>
          <a:xfrm>
            <a:off x="5648324" y="2228851"/>
            <a:ext cx="3038475"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9812D7-26BC-EDE7-1752-9928EEF45ECC}"/>
              </a:ext>
            </a:extLst>
          </p:cNvPr>
          <p:cNvSpPr/>
          <p:nvPr/>
        </p:nvSpPr>
        <p:spPr>
          <a:xfrm>
            <a:off x="4886325" y="2327677"/>
            <a:ext cx="594944" cy="577448"/>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567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B90-62AF-CC98-1825-DF028E697637}"/>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97B79522-0201-3E5C-158A-C732FE656EAC}"/>
              </a:ext>
            </a:extLst>
          </p:cNvPr>
          <p:cNvGraphicFramePr>
            <a:graphicFrameLocks/>
          </p:cNvGraphicFramePr>
          <p:nvPr/>
        </p:nvGraphicFramePr>
        <p:xfrm>
          <a:off x="421767" y="1592643"/>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3322A50-9527-A893-556E-D9C283EFA27B}"/>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
        <p:nvSpPr>
          <p:cNvPr id="3" name="Rectangle 2">
            <a:extLst>
              <a:ext uri="{FF2B5EF4-FFF2-40B4-BE49-F238E27FC236}">
                <a16:creationId xmlns:a16="http://schemas.microsoft.com/office/drawing/2014/main" id="{245B2578-16B3-C24A-8707-DFADCCF9620E}"/>
              </a:ext>
            </a:extLst>
          </p:cNvPr>
          <p:cNvSpPr/>
          <p:nvPr/>
        </p:nvSpPr>
        <p:spPr>
          <a:xfrm>
            <a:off x="7058025" y="2228851"/>
            <a:ext cx="1628774" cy="3028950"/>
          </a:xfrm>
          <a:prstGeom prst="rect">
            <a:avLst/>
          </a:prstGeom>
          <a:solidFill>
            <a:srgbClr val="005643"/>
          </a:solidFill>
          <a:ln>
            <a:solidFill>
              <a:srgbClr val="0056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029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B90-62AF-CC98-1825-DF028E697637}"/>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97B79522-0201-3E5C-158A-C732FE656EAC}"/>
              </a:ext>
            </a:extLst>
          </p:cNvPr>
          <p:cNvGraphicFramePr>
            <a:graphicFrameLocks/>
          </p:cNvGraphicFramePr>
          <p:nvPr/>
        </p:nvGraphicFramePr>
        <p:xfrm>
          <a:off x="421767" y="1592643"/>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3322A50-9527-A893-556E-D9C283EFA27B}"/>
              </a:ext>
            </a:extLst>
          </p:cNvPr>
          <p:cNvSpPr txBox="1"/>
          <p:nvPr/>
        </p:nvSpPr>
        <p:spPr>
          <a:xfrm>
            <a:off x="1092573" y="1760675"/>
            <a:ext cx="1947969" cy="369332"/>
          </a:xfrm>
          <a:prstGeom prst="rect">
            <a:avLst/>
          </a:prstGeom>
          <a:noFill/>
        </p:spPr>
        <p:txBody>
          <a:bodyPr wrap="none" rtlCol="0">
            <a:spAutoFit/>
          </a:bodyPr>
          <a:lstStyle/>
          <a:p>
            <a:r>
              <a:rPr lang="en-US" dirty="0">
                <a:solidFill>
                  <a:schemeClr val="bg1"/>
                </a:solidFill>
              </a:rPr>
              <a:t>LSD (0.05) = 209</a:t>
            </a:r>
          </a:p>
        </p:txBody>
      </p:sp>
    </p:spTree>
    <p:extLst>
      <p:ext uri="{BB962C8B-B14F-4D97-AF65-F5344CB8AC3E}">
        <p14:creationId xmlns:p14="http://schemas.microsoft.com/office/powerpoint/2010/main" val="3957890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50AD-2EC6-C9C1-D21B-8B660C545816}"/>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5AF79A77-F304-46C7-879F-956BC8DBE59A}"/>
              </a:ext>
            </a:extLst>
          </p:cNvPr>
          <p:cNvGraphicFramePr>
            <a:graphicFrameLocks/>
          </p:cNvGraphicFramePr>
          <p:nvPr/>
        </p:nvGraphicFramePr>
        <p:xfrm>
          <a:off x="421767"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1406186-6E01-B094-3344-DF131B0C749F}"/>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85DB8EE3-A9EA-D560-62C0-4A5158EFA06D}"/>
              </a:ext>
            </a:extLst>
          </p:cNvPr>
          <p:cNvSpPr/>
          <p:nvPr/>
        </p:nvSpPr>
        <p:spPr>
          <a:xfrm>
            <a:off x="3040542" y="2228851"/>
            <a:ext cx="5646258"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A7A6B8-0CED-A419-E313-D5917B60376C}"/>
              </a:ext>
            </a:extLst>
          </p:cNvPr>
          <p:cNvSpPr/>
          <p:nvPr/>
        </p:nvSpPr>
        <p:spPr>
          <a:xfrm>
            <a:off x="1524000" y="2327676"/>
            <a:ext cx="1487967" cy="834623"/>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024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50AD-2EC6-C9C1-D21B-8B660C545816}"/>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5AF79A77-F304-46C7-879F-956BC8DBE59A}"/>
              </a:ext>
            </a:extLst>
          </p:cNvPr>
          <p:cNvGraphicFramePr>
            <a:graphicFrameLocks/>
          </p:cNvGraphicFramePr>
          <p:nvPr/>
        </p:nvGraphicFramePr>
        <p:xfrm>
          <a:off x="421767"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1406186-6E01-B094-3344-DF131B0C749F}"/>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85DB8EE3-A9EA-D560-62C0-4A5158EFA06D}"/>
              </a:ext>
            </a:extLst>
          </p:cNvPr>
          <p:cNvSpPr/>
          <p:nvPr/>
        </p:nvSpPr>
        <p:spPr>
          <a:xfrm>
            <a:off x="4876800" y="2228851"/>
            <a:ext cx="3810000"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A7A6B8-0CED-A419-E313-D5917B60376C}"/>
              </a:ext>
            </a:extLst>
          </p:cNvPr>
          <p:cNvSpPr/>
          <p:nvPr/>
        </p:nvSpPr>
        <p:spPr>
          <a:xfrm>
            <a:off x="3419475" y="2289576"/>
            <a:ext cx="1487967" cy="834623"/>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331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50AD-2EC6-C9C1-D21B-8B660C545816}"/>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5AF79A77-F304-46C7-879F-956BC8DBE59A}"/>
              </a:ext>
            </a:extLst>
          </p:cNvPr>
          <p:cNvGraphicFramePr>
            <a:graphicFrameLocks/>
          </p:cNvGraphicFramePr>
          <p:nvPr/>
        </p:nvGraphicFramePr>
        <p:xfrm>
          <a:off x="421767"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1406186-6E01-B094-3344-DF131B0C749F}"/>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85DB8EE3-A9EA-D560-62C0-4A5158EFA06D}"/>
              </a:ext>
            </a:extLst>
          </p:cNvPr>
          <p:cNvSpPr/>
          <p:nvPr/>
        </p:nvSpPr>
        <p:spPr>
          <a:xfrm>
            <a:off x="6810374" y="2228851"/>
            <a:ext cx="1876425"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A7A6B8-0CED-A419-E313-D5917B60376C}"/>
              </a:ext>
            </a:extLst>
          </p:cNvPr>
          <p:cNvSpPr/>
          <p:nvPr/>
        </p:nvSpPr>
        <p:spPr>
          <a:xfrm>
            <a:off x="5095875" y="2289576"/>
            <a:ext cx="1487967" cy="834623"/>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486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50AD-2EC6-C9C1-D21B-8B660C545816}"/>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5AF79A77-F304-46C7-879F-956BC8DBE59A}"/>
              </a:ext>
            </a:extLst>
          </p:cNvPr>
          <p:cNvGraphicFramePr>
            <a:graphicFrameLocks/>
          </p:cNvGraphicFramePr>
          <p:nvPr/>
        </p:nvGraphicFramePr>
        <p:xfrm>
          <a:off x="421767"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1406186-6E01-B094-3344-DF131B0C749F}"/>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6" name="Oval 5">
            <a:extLst>
              <a:ext uri="{FF2B5EF4-FFF2-40B4-BE49-F238E27FC236}">
                <a16:creationId xmlns:a16="http://schemas.microsoft.com/office/drawing/2014/main" id="{9AA7A6B8-0CED-A419-E313-D5917B60376C}"/>
              </a:ext>
            </a:extLst>
          </p:cNvPr>
          <p:cNvSpPr/>
          <p:nvPr/>
        </p:nvSpPr>
        <p:spPr>
          <a:xfrm>
            <a:off x="7067550" y="2289576"/>
            <a:ext cx="1487967" cy="834623"/>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552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108-2D22-EAEB-0830-694B522A3CDE}"/>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6D88AA54-648E-B9B0-C40B-767BA9A3B88A}"/>
              </a:ext>
            </a:extLst>
          </p:cNvPr>
          <p:cNvGraphicFramePr>
            <a:graphicFrameLocks/>
          </p:cNvGraphicFramePr>
          <p:nvPr>
            <p:extLst>
              <p:ext uri="{D42A27DB-BD31-4B8C-83A1-F6EECF244321}">
                <p14:modId xmlns:p14="http://schemas.microsoft.com/office/powerpoint/2010/main" val="3549572658"/>
              </p:ext>
            </p:extLst>
          </p:nvPr>
        </p:nvGraphicFramePr>
        <p:xfrm>
          <a:off x="43815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D7D445B-1A2A-C13D-5D6A-AD89C6342328}"/>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675D3963-54C0-4209-9639-6C6BF3B2EA45}"/>
              </a:ext>
            </a:extLst>
          </p:cNvPr>
          <p:cNvSpPr/>
          <p:nvPr/>
        </p:nvSpPr>
        <p:spPr>
          <a:xfrm>
            <a:off x="2676525" y="2228851"/>
            <a:ext cx="6010275"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A22B447-9494-3B50-D361-14A2070F8C45}"/>
              </a:ext>
            </a:extLst>
          </p:cNvPr>
          <p:cNvSpPr/>
          <p:nvPr/>
        </p:nvSpPr>
        <p:spPr>
          <a:xfrm>
            <a:off x="1188558" y="2933700"/>
            <a:ext cx="1487967" cy="659581"/>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74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99E91F1-BCE3-B204-DA37-63494E29AD59}"/>
              </a:ext>
            </a:extLst>
          </p:cNvPr>
          <p:cNvGraphicFramePr>
            <a:graphicFrameLocks noChangeAspect="1"/>
          </p:cNvGraphicFramePr>
          <p:nvPr/>
        </p:nvGraphicFramePr>
        <p:xfrm>
          <a:off x="909915" y="693738"/>
          <a:ext cx="7319685" cy="5613119"/>
        </p:xfrm>
        <a:graphic>
          <a:graphicData uri="http://schemas.openxmlformats.org/presentationml/2006/ole">
            <mc:AlternateContent xmlns:mc="http://schemas.openxmlformats.org/markup-compatibility/2006">
              <mc:Choice xmlns:v="urn:schemas-microsoft-com:vml" Requires="v">
                <p:oleObj name="SPW 15.0 Graph" r:id="rId2" imgW="5699907" imgH="4370765" progId="SigmaPlotGraphicObject.15">
                  <p:embed/>
                </p:oleObj>
              </mc:Choice>
              <mc:Fallback>
                <p:oleObj name="SPW 15.0 Graph" r:id="rId2" imgW="5699907" imgH="4370765" progId="SigmaPlotGraphicObject.15">
                  <p:embed/>
                  <p:pic>
                    <p:nvPicPr>
                      <p:cNvPr id="4" name="Object 3">
                        <a:extLst>
                          <a:ext uri="{FF2B5EF4-FFF2-40B4-BE49-F238E27FC236}">
                            <a16:creationId xmlns:a16="http://schemas.microsoft.com/office/drawing/2014/main" id="{099E91F1-BCE3-B204-DA37-63494E29AD59}"/>
                          </a:ext>
                        </a:extLst>
                      </p:cNvPr>
                      <p:cNvPicPr/>
                      <p:nvPr/>
                    </p:nvPicPr>
                    <p:blipFill>
                      <a:blip r:embed="rId3"/>
                      <a:stretch>
                        <a:fillRect/>
                      </a:stretch>
                    </p:blipFill>
                    <p:spPr>
                      <a:xfrm>
                        <a:off x="909915" y="693738"/>
                        <a:ext cx="7319685" cy="561311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5247671-BFF9-7EEA-ECCD-07118720C246}"/>
              </a:ext>
            </a:extLst>
          </p:cNvPr>
          <p:cNvSpPr>
            <a:spLocks noGrp="1"/>
          </p:cNvSpPr>
          <p:nvPr>
            <p:ph type="title"/>
          </p:nvPr>
        </p:nvSpPr>
        <p:spPr/>
        <p:txBody>
          <a:bodyPr/>
          <a:lstStyle/>
          <a:p>
            <a:r>
              <a:rPr lang="en-US" dirty="0"/>
              <a:t>Canola acreage – 25 years</a:t>
            </a:r>
          </a:p>
        </p:txBody>
      </p:sp>
      <p:cxnSp>
        <p:nvCxnSpPr>
          <p:cNvPr id="5" name="Straight Connector 4">
            <a:extLst>
              <a:ext uri="{FF2B5EF4-FFF2-40B4-BE49-F238E27FC236}">
                <a16:creationId xmlns:a16="http://schemas.microsoft.com/office/drawing/2014/main" id="{0EF86FA3-AC76-3969-C955-D9F90443B7F8}"/>
              </a:ext>
            </a:extLst>
          </p:cNvPr>
          <p:cNvCxnSpPr>
            <a:cxnSpLocks/>
          </p:cNvCxnSpPr>
          <p:nvPr/>
        </p:nvCxnSpPr>
        <p:spPr>
          <a:xfrm flipV="1">
            <a:off x="2241176" y="2492188"/>
            <a:ext cx="5576048" cy="1577788"/>
          </a:xfrm>
          <a:prstGeom prst="line">
            <a:avLst/>
          </a:prstGeom>
          <a:ln>
            <a:solidFill>
              <a:srgbClr val="004D39"/>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65223EA-9D2D-3C98-617E-C9F057FEF9C6}"/>
              </a:ext>
            </a:extLst>
          </p:cNvPr>
          <p:cNvSpPr txBox="1"/>
          <p:nvPr/>
        </p:nvSpPr>
        <p:spPr>
          <a:xfrm>
            <a:off x="3054714" y="1477859"/>
            <a:ext cx="3044952" cy="954107"/>
          </a:xfrm>
          <a:prstGeom prst="rect">
            <a:avLst/>
          </a:prstGeom>
          <a:solidFill>
            <a:srgbClr val="004D39"/>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300% increase</a:t>
            </a:r>
          </a:p>
          <a:p>
            <a:pPr algn="ctr"/>
            <a:r>
              <a:rPr lang="en-US" sz="2800" b="1" dirty="0">
                <a:solidFill>
                  <a:schemeClr val="bg1"/>
                </a:solidFill>
                <a:effectLst>
                  <a:outerShdw blurRad="38100" dist="38100" dir="2700000" algn="tl">
                    <a:srgbClr val="000000">
                      <a:alpha val="43137"/>
                    </a:srgbClr>
                  </a:outerShdw>
                </a:effectLst>
              </a:rPr>
              <a:t>1999 – 2024</a:t>
            </a:r>
          </a:p>
        </p:txBody>
      </p:sp>
    </p:spTree>
    <p:extLst>
      <p:ext uri="{BB962C8B-B14F-4D97-AF65-F5344CB8AC3E}">
        <p14:creationId xmlns:p14="http://schemas.microsoft.com/office/powerpoint/2010/main" val="1652391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108-2D22-EAEB-0830-694B522A3CDE}"/>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6D88AA54-648E-B9B0-C40B-767BA9A3B88A}"/>
              </a:ext>
            </a:extLst>
          </p:cNvPr>
          <p:cNvGraphicFramePr>
            <a:graphicFrameLocks/>
          </p:cNvGraphicFramePr>
          <p:nvPr/>
        </p:nvGraphicFramePr>
        <p:xfrm>
          <a:off x="43815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D7D445B-1A2A-C13D-5D6A-AD89C6342328}"/>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675D3963-54C0-4209-9639-6C6BF3B2EA45}"/>
              </a:ext>
            </a:extLst>
          </p:cNvPr>
          <p:cNvSpPr/>
          <p:nvPr/>
        </p:nvSpPr>
        <p:spPr>
          <a:xfrm>
            <a:off x="4181475" y="2228851"/>
            <a:ext cx="4505325"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A22B447-9494-3B50-D361-14A2070F8C45}"/>
              </a:ext>
            </a:extLst>
          </p:cNvPr>
          <p:cNvSpPr/>
          <p:nvPr/>
        </p:nvSpPr>
        <p:spPr>
          <a:xfrm>
            <a:off x="2676525" y="2228852"/>
            <a:ext cx="1487967" cy="485774"/>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418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108-2D22-EAEB-0830-694B522A3CDE}"/>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6D88AA54-648E-B9B0-C40B-767BA9A3B88A}"/>
              </a:ext>
            </a:extLst>
          </p:cNvPr>
          <p:cNvGraphicFramePr>
            <a:graphicFrameLocks/>
          </p:cNvGraphicFramePr>
          <p:nvPr/>
        </p:nvGraphicFramePr>
        <p:xfrm>
          <a:off x="43815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D7D445B-1A2A-C13D-5D6A-AD89C6342328}"/>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675D3963-54C0-4209-9639-6C6BF3B2EA45}"/>
              </a:ext>
            </a:extLst>
          </p:cNvPr>
          <p:cNvSpPr/>
          <p:nvPr/>
        </p:nvSpPr>
        <p:spPr>
          <a:xfrm>
            <a:off x="5867400" y="2228851"/>
            <a:ext cx="2819400"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352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108-2D22-EAEB-0830-694B522A3CDE}"/>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6D88AA54-648E-B9B0-C40B-767BA9A3B88A}"/>
              </a:ext>
            </a:extLst>
          </p:cNvPr>
          <p:cNvGraphicFramePr>
            <a:graphicFrameLocks/>
          </p:cNvGraphicFramePr>
          <p:nvPr/>
        </p:nvGraphicFramePr>
        <p:xfrm>
          <a:off x="43815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D7D445B-1A2A-C13D-5D6A-AD89C6342328}"/>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
        <p:nvSpPr>
          <p:cNvPr id="3" name="Rectangle 2">
            <a:extLst>
              <a:ext uri="{FF2B5EF4-FFF2-40B4-BE49-F238E27FC236}">
                <a16:creationId xmlns:a16="http://schemas.microsoft.com/office/drawing/2014/main" id="{675D3963-54C0-4209-9639-6C6BF3B2EA45}"/>
              </a:ext>
            </a:extLst>
          </p:cNvPr>
          <p:cNvSpPr/>
          <p:nvPr/>
        </p:nvSpPr>
        <p:spPr>
          <a:xfrm>
            <a:off x="7058024" y="2228851"/>
            <a:ext cx="1628775" cy="3028950"/>
          </a:xfrm>
          <a:prstGeom prst="rect">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468C708-7D7E-D83A-E114-E0F9F1F5F7DD}"/>
              </a:ext>
            </a:extLst>
          </p:cNvPr>
          <p:cNvSpPr/>
          <p:nvPr/>
        </p:nvSpPr>
        <p:spPr>
          <a:xfrm>
            <a:off x="5695950" y="2257427"/>
            <a:ext cx="1487967" cy="485774"/>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14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108-2D22-EAEB-0830-694B522A3CDE}"/>
              </a:ext>
            </a:extLst>
          </p:cNvPr>
          <p:cNvSpPr>
            <a:spLocks noGrp="1"/>
          </p:cNvSpPr>
          <p:nvPr>
            <p:ph type="title"/>
          </p:nvPr>
        </p:nvSpPr>
        <p:spPr/>
        <p:txBody>
          <a:bodyPr/>
          <a:lstStyle/>
          <a:p>
            <a:r>
              <a:rPr lang="en-US" dirty="0"/>
              <a:t>Canola yield</a:t>
            </a:r>
          </a:p>
        </p:txBody>
      </p:sp>
      <p:graphicFrame>
        <p:nvGraphicFramePr>
          <p:cNvPr id="4" name="Chart 3">
            <a:extLst>
              <a:ext uri="{FF2B5EF4-FFF2-40B4-BE49-F238E27FC236}">
                <a16:creationId xmlns:a16="http://schemas.microsoft.com/office/drawing/2014/main" id="{6D88AA54-648E-B9B0-C40B-767BA9A3B88A}"/>
              </a:ext>
            </a:extLst>
          </p:cNvPr>
          <p:cNvGraphicFramePr>
            <a:graphicFrameLocks/>
          </p:cNvGraphicFramePr>
          <p:nvPr/>
        </p:nvGraphicFramePr>
        <p:xfrm>
          <a:off x="43815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D7D445B-1A2A-C13D-5D6A-AD89C6342328}"/>
              </a:ext>
            </a:extLst>
          </p:cNvPr>
          <p:cNvSpPr txBox="1"/>
          <p:nvPr/>
        </p:nvSpPr>
        <p:spPr>
          <a:xfrm>
            <a:off x="1092573" y="1760675"/>
            <a:ext cx="1947969" cy="369332"/>
          </a:xfrm>
          <a:prstGeom prst="rect">
            <a:avLst/>
          </a:prstGeom>
          <a:noFill/>
        </p:spPr>
        <p:txBody>
          <a:bodyPr wrap="none" rtlCol="0">
            <a:spAutoFit/>
          </a:bodyPr>
          <a:lstStyle/>
          <a:p>
            <a:r>
              <a:rPr lang="en-US" dirty="0"/>
              <a:t>LSD (0.05) = 310</a:t>
            </a:r>
          </a:p>
        </p:txBody>
      </p:sp>
    </p:spTree>
    <p:extLst>
      <p:ext uri="{BB962C8B-B14F-4D97-AF65-F5344CB8AC3E}">
        <p14:creationId xmlns:p14="http://schemas.microsoft.com/office/powerpoint/2010/main" val="650662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A59BD6-1909-B0C2-8E6F-908903836E5A}"/>
              </a:ext>
            </a:extLst>
          </p:cNvPr>
          <p:cNvSpPr txBox="1"/>
          <p:nvPr/>
        </p:nvSpPr>
        <p:spPr>
          <a:xfrm>
            <a:off x="1363308" y="104240"/>
            <a:ext cx="2693110" cy="584775"/>
          </a:xfrm>
          <a:prstGeom prst="rect">
            <a:avLst/>
          </a:prstGeom>
          <a:noFill/>
        </p:spPr>
        <p:txBody>
          <a:bodyPr wrap="none" rtlCol="0">
            <a:spAutoFit/>
          </a:bodyPr>
          <a:lstStyle/>
          <a:p>
            <a:r>
              <a:rPr lang="en-US" sz="3200" dirty="0"/>
              <a:t>NDVI vs Yield</a:t>
            </a:r>
          </a:p>
        </p:txBody>
      </p:sp>
      <p:grpSp>
        <p:nvGrpSpPr>
          <p:cNvPr id="16" name="Group 15">
            <a:extLst>
              <a:ext uri="{FF2B5EF4-FFF2-40B4-BE49-F238E27FC236}">
                <a16:creationId xmlns:a16="http://schemas.microsoft.com/office/drawing/2014/main" id="{48462D34-C288-48DA-D5A1-8774EAD5B293}"/>
              </a:ext>
            </a:extLst>
          </p:cNvPr>
          <p:cNvGrpSpPr/>
          <p:nvPr/>
        </p:nvGrpSpPr>
        <p:grpSpPr>
          <a:xfrm>
            <a:off x="409575" y="3219450"/>
            <a:ext cx="4645483" cy="2743200"/>
            <a:chOff x="200025" y="3305175"/>
            <a:chExt cx="4645483" cy="2743200"/>
          </a:xfrm>
        </p:grpSpPr>
        <p:graphicFrame>
          <p:nvGraphicFramePr>
            <p:cNvPr id="10" name="Chart 9">
              <a:extLst>
                <a:ext uri="{FF2B5EF4-FFF2-40B4-BE49-F238E27FC236}">
                  <a16:creationId xmlns:a16="http://schemas.microsoft.com/office/drawing/2014/main" id="{7F57C1BD-6A14-8477-DC8F-B09B347ECDF6}"/>
                </a:ext>
              </a:extLst>
            </p:cNvPr>
            <p:cNvGraphicFramePr>
              <a:graphicFrameLocks/>
            </p:cNvGraphicFramePr>
            <p:nvPr/>
          </p:nvGraphicFramePr>
          <p:xfrm>
            <a:off x="200025" y="3305175"/>
            <a:ext cx="4645483"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5">
              <a:extLst>
                <a:ext uri="{FF2B5EF4-FFF2-40B4-BE49-F238E27FC236}">
                  <a16:creationId xmlns:a16="http://schemas.microsoft.com/office/drawing/2014/main" id="{E2A05E50-ED3C-2C6A-382B-9EBF4DB54482}"/>
                </a:ext>
              </a:extLst>
            </p:cNvPr>
            <p:cNvSpPr txBox="1"/>
            <p:nvPr/>
          </p:nvSpPr>
          <p:spPr>
            <a:xfrm>
              <a:off x="836751" y="3514755"/>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0.75*</a:t>
              </a:r>
            </a:p>
          </p:txBody>
        </p:sp>
      </p:grpSp>
      <p:sp>
        <p:nvSpPr>
          <p:cNvPr id="19" name="TextBox 18">
            <a:extLst>
              <a:ext uri="{FF2B5EF4-FFF2-40B4-BE49-F238E27FC236}">
                <a16:creationId xmlns:a16="http://schemas.microsoft.com/office/drawing/2014/main" id="{D482651A-75D8-4695-7D41-7F8201EBEE11}"/>
              </a:ext>
            </a:extLst>
          </p:cNvPr>
          <p:cNvSpPr txBox="1"/>
          <p:nvPr/>
        </p:nvSpPr>
        <p:spPr>
          <a:xfrm rot="16200000">
            <a:off x="-956203" y="3104218"/>
            <a:ext cx="2409955" cy="400110"/>
          </a:xfrm>
          <a:prstGeom prst="rect">
            <a:avLst/>
          </a:prstGeom>
          <a:noFill/>
        </p:spPr>
        <p:txBody>
          <a:bodyPr wrap="none" rtlCol="0">
            <a:spAutoFit/>
          </a:bodyPr>
          <a:lstStyle/>
          <a:p>
            <a:r>
              <a:rPr lang="en-US" sz="2000" dirty="0"/>
              <a:t>Canola Yield (</a:t>
            </a:r>
            <a:r>
              <a:rPr lang="en-US" sz="2000" dirty="0" err="1"/>
              <a:t>lbs</a:t>
            </a:r>
            <a:r>
              <a:rPr lang="en-US" sz="2000" dirty="0"/>
              <a:t>/a)</a:t>
            </a:r>
          </a:p>
        </p:txBody>
      </p:sp>
      <p:sp>
        <p:nvSpPr>
          <p:cNvPr id="20" name="TextBox 19">
            <a:extLst>
              <a:ext uri="{FF2B5EF4-FFF2-40B4-BE49-F238E27FC236}">
                <a16:creationId xmlns:a16="http://schemas.microsoft.com/office/drawing/2014/main" id="{C1586165-2D24-6758-96E9-29C90D97916D}"/>
              </a:ext>
            </a:extLst>
          </p:cNvPr>
          <p:cNvSpPr txBox="1"/>
          <p:nvPr/>
        </p:nvSpPr>
        <p:spPr>
          <a:xfrm>
            <a:off x="2401041" y="5895915"/>
            <a:ext cx="736099" cy="369332"/>
          </a:xfrm>
          <a:prstGeom prst="rect">
            <a:avLst/>
          </a:prstGeom>
          <a:noFill/>
        </p:spPr>
        <p:txBody>
          <a:bodyPr wrap="none" rtlCol="0">
            <a:spAutoFit/>
          </a:bodyPr>
          <a:lstStyle/>
          <a:p>
            <a:r>
              <a:rPr lang="en-US" dirty="0"/>
              <a:t>NDVI</a:t>
            </a:r>
          </a:p>
        </p:txBody>
      </p:sp>
      <p:sp>
        <p:nvSpPr>
          <p:cNvPr id="27" name="TextBox 26">
            <a:extLst>
              <a:ext uri="{FF2B5EF4-FFF2-40B4-BE49-F238E27FC236}">
                <a16:creationId xmlns:a16="http://schemas.microsoft.com/office/drawing/2014/main" id="{D6C32E38-5D7C-18A5-EF62-9F49656BE2E8}"/>
              </a:ext>
            </a:extLst>
          </p:cNvPr>
          <p:cNvSpPr txBox="1"/>
          <p:nvPr/>
        </p:nvSpPr>
        <p:spPr>
          <a:xfrm>
            <a:off x="982693" y="5115796"/>
            <a:ext cx="1441420" cy="369332"/>
          </a:xfrm>
          <a:prstGeom prst="rect">
            <a:avLst/>
          </a:prstGeom>
          <a:solidFill>
            <a:srgbClr val="FFCC00"/>
          </a:solidFill>
        </p:spPr>
        <p:txBody>
          <a:bodyPr wrap="none" rtlCol="0">
            <a:spAutoFit/>
          </a:bodyPr>
          <a:lstStyle/>
          <a:p>
            <a:r>
              <a:rPr lang="en-US" b="1" dirty="0">
                <a:effectLst>
                  <a:outerShdw blurRad="38100" dist="38100" dir="2700000" algn="tl">
                    <a:srgbClr val="000000">
                      <a:alpha val="43137"/>
                    </a:srgbClr>
                  </a:outerShdw>
                </a:effectLst>
              </a:rPr>
              <a:t>Singulation</a:t>
            </a:r>
          </a:p>
        </p:txBody>
      </p:sp>
    </p:spTree>
    <p:extLst>
      <p:ext uri="{BB962C8B-B14F-4D97-AF65-F5344CB8AC3E}">
        <p14:creationId xmlns:p14="http://schemas.microsoft.com/office/powerpoint/2010/main" val="2859293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9DDA464-5432-4679-22E0-EA9F168E3374}"/>
              </a:ext>
            </a:extLst>
          </p:cNvPr>
          <p:cNvGraphicFramePr>
            <a:graphicFrameLocks/>
          </p:cNvGraphicFramePr>
          <p:nvPr/>
        </p:nvGraphicFramePr>
        <p:xfrm>
          <a:off x="419100" y="7620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2A59BD6-1909-B0C2-8E6F-908903836E5A}"/>
              </a:ext>
            </a:extLst>
          </p:cNvPr>
          <p:cNvSpPr txBox="1"/>
          <p:nvPr/>
        </p:nvSpPr>
        <p:spPr>
          <a:xfrm>
            <a:off x="1363308" y="104240"/>
            <a:ext cx="2693110" cy="584775"/>
          </a:xfrm>
          <a:prstGeom prst="rect">
            <a:avLst/>
          </a:prstGeom>
          <a:noFill/>
        </p:spPr>
        <p:txBody>
          <a:bodyPr wrap="none" rtlCol="0">
            <a:spAutoFit/>
          </a:bodyPr>
          <a:lstStyle/>
          <a:p>
            <a:r>
              <a:rPr lang="en-US" sz="3200" dirty="0"/>
              <a:t>NDVI vs Yield</a:t>
            </a:r>
          </a:p>
        </p:txBody>
      </p:sp>
      <p:grpSp>
        <p:nvGrpSpPr>
          <p:cNvPr id="16" name="Group 15">
            <a:extLst>
              <a:ext uri="{FF2B5EF4-FFF2-40B4-BE49-F238E27FC236}">
                <a16:creationId xmlns:a16="http://schemas.microsoft.com/office/drawing/2014/main" id="{48462D34-C288-48DA-D5A1-8774EAD5B293}"/>
              </a:ext>
            </a:extLst>
          </p:cNvPr>
          <p:cNvGrpSpPr/>
          <p:nvPr/>
        </p:nvGrpSpPr>
        <p:grpSpPr>
          <a:xfrm>
            <a:off x="409575" y="3219450"/>
            <a:ext cx="4645483" cy="2743200"/>
            <a:chOff x="200025" y="3305175"/>
            <a:chExt cx="4645483" cy="2743200"/>
          </a:xfrm>
        </p:grpSpPr>
        <p:graphicFrame>
          <p:nvGraphicFramePr>
            <p:cNvPr id="10" name="Chart 9">
              <a:extLst>
                <a:ext uri="{FF2B5EF4-FFF2-40B4-BE49-F238E27FC236}">
                  <a16:creationId xmlns:a16="http://schemas.microsoft.com/office/drawing/2014/main" id="{7F57C1BD-6A14-8477-DC8F-B09B347ECDF6}"/>
                </a:ext>
              </a:extLst>
            </p:cNvPr>
            <p:cNvGraphicFramePr>
              <a:graphicFrameLocks/>
            </p:cNvGraphicFramePr>
            <p:nvPr/>
          </p:nvGraphicFramePr>
          <p:xfrm>
            <a:off x="200025" y="3305175"/>
            <a:ext cx="4645483"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5">
              <a:extLst>
                <a:ext uri="{FF2B5EF4-FFF2-40B4-BE49-F238E27FC236}">
                  <a16:creationId xmlns:a16="http://schemas.microsoft.com/office/drawing/2014/main" id="{E2A05E50-ED3C-2C6A-382B-9EBF4DB54482}"/>
                </a:ext>
              </a:extLst>
            </p:cNvPr>
            <p:cNvSpPr txBox="1"/>
            <p:nvPr/>
          </p:nvSpPr>
          <p:spPr>
            <a:xfrm>
              <a:off x="836751" y="3514755"/>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0.75*</a:t>
              </a:r>
            </a:p>
          </p:txBody>
        </p:sp>
      </p:grpSp>
      <p:sp>
        <p:nvSpPr>
          <p:cNvPr id="19" name="TextBox 18">
            <a:extLst>
              <a:ext uri="{FF2B5EF4-FFF2-40B4-BE49-F238E27FC236}">
                <a16:creationId xmlns:a16="http://schemas.microsoft.com/office/drawing/2014/main" id="{D482651A-75D8-4695-7D41-7F8201EBEE11}"/>
              </a:ext>
            </a:extLst>
          </p:cNvPr>
          <p:cNvSpPr txBox="1"/>
          <p:nvPr/>
        </p:nvSpPr>
        <p:spPr>
          <a:xfrm rot="16200000">
            <a:off x="-956203" y="3104218"/>
            <a:ext cx="2409955" cy="400110"/>
          </a:xfrm>
          <a:prstGeom prst="rect">
            <a:avLst/>
          </a:prstGeom>
          <a:noFill/>
        </p:spPr>
        <p:txBody>
          <a:bodyPr wrap="none" rtlCol="0">
            <a:spAutoFit/>
          </a:bodyPr>
          <a:lstStyle/>
          <a:p>
            <a:r>
              <a:rPr lang="en-US" sz="2000" dirty="0"/>
              <a:t>Canola Yield (</a:t>
            </a:r>
            <a:r>
              <a:rPr lang="en-US" sz="2000" dirty="0" err="1"/>
              <a:t>lbs</a:t>
            </a:r>
            <a:r>
              <a:rPr lang="en-US" sz="2000" dirty="0"/>
              <a:t>/a)</a:t>
            </a:r>
          </a:p>
        </p:txBody>
      </p:sp>
      <p:sp>
        <p:nvSpPr>
          <p:cNvPr id="20" name="TextBox 19">
            <a:extLst>
              <a:ext uri="{FF2B5EF4-FFF2-40B4-BE49-F238E27FC236}">
                <a16:creationId xmlns:a16="http://schemas.microsoft.com/office/drawing/2014/main" id="{C1586165-2D24-6758-96E9-29C90D97916D}"/>
              </a:ext>
            </a:extLst>
          </p:cNvPr>
          <p:cNvSpPr txBox="1"/>
          <p:nvPr/>
        </p:nvSpPr>
        <p:spPr>
          <a:xfrm>
            <a:off x="2401041" y="5895915"/>
            <a:ext cx="736099" cy="369332"/>
          </a:xfrm>
          <a:prstGeom prst="rect">
            <a:avLst/>
          </a:prstGeom>
          <a:noFill/>
        </p:spPr>
        <p:txBody>
          <a:bodyPr wrap="none" rtlCol="0">
            <a:spAutoFit/>
          </a:bodyPr>
          <a:lstStyle/>
          <a:p>
            <a:r>
              <a:rPr lang="en-US" dirty="0"/>
              <a:t>NDVI</a:t>
            </a:r>
          </a:p>
        </p:txBody>
      </p:sp>
      <p:sp>
        <p:nvSpPr>
          <p:cNvPr id="24" name="TextBox 23">
            <a:extLst>
              <a:ext uri="{FF2B5EF4-FFF2-40B4-BE49-F238E27FC236}">
                <a16:creationId xmlns:a16="http://schemas.microsoft.com/office/drawing/2014/main" id="{84263F17-1F8B-8B9D-D916-A62869E533C0}"/>
              </a:ext>
            </a:extLst>
          </p:cNvPr>
          <p:cNvSpPr txBox="1"/>
          <p:nvPr/>
        </p:nvSpPr>
        <p:spPr>
          <a:xfrm>
            <a:off x="4140238" y="875399"/>
            <a:ext cx="633507" cy="369332"/>
          </a:xfrm>
          <a:prstGeom prst="rect">
            <a:avLst/>
          </a:prstGeom>
          <a:solidFill>
            <a:srgbClr val="005643"/>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Drill</a:t>
            </a:r>
          </a:p>
        </p:txBody>
      </p:sp>
      <p:sp>
        <p:nvSpPr>
          <p:cNvPr id="27" name="TextBox 26">
            <a:extLst>
              <a:ext uri="{FF2B5EF4-FFF2-40B4-BE49-F238E27FC236}">
                <a16:creationId xmlns:a16="http://schemas.microsoft.com/office/drawing/2014/main" id="{D6C32E38-5D7C-18A5-EF62-9F49656BE2E8}"/>
              </a:ext>
            </a:extLst>
          </p:cNvPr>
          <p:cNvSpPr txBox="1"/>
          <p:nvPr/>
        </p:nvSpPr>
        <p:spPr>
          <a:xfrm>
            <a:off x="982693" y="5115796"/>
            <a:ext cx="1441420" cy="369332"/>
          </a:xfrm>
          <a:prstGeom prst="rect">
            <a:avLst/>
          </a:prstGeom>
          <a:solidFill>
            <a:srgbClr val="FFCC00"/>
          </a:solidFill>
        </p:spPr>
        <p:txBody>
          <a:bodyPr wrap="none" rtlCol="0">
            <a:spAutoFit/>
          </a:bodyPr>
          <a:lstStyle/>
          <a:p>
            <a:r>
              <a:rPr lang="en-US" b="1" dirty="0">
                <a:effectLst>
                  <a:outerShdw blurRad="38100" dist="38100" dir="2700000" algn="tl">
                    <a:srgbClr val="000000">
                      <a:alpha val="43137"/>
                    </a:srgbClr>
                  </a:outerShdw>
                </a:effectLst>
              </a:rPr>
              <a:t>Singulation</a:t>
            </a:r>
          </a:p>
        </p:txBody>
      </p:sp>
    </p:spTree>
    <p:extLst>
      <p:ext uri="{BB962C8B-B14F-4D97-AF65-F5344CB8AC3E}">
        <p14:creationId xmlns:p14="http://schemas.microsoft.com/office/powerpoint/2010/main" val="291241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9DDA464-5432-4679-22E0-EA9F168E3374}"/>
              </a:ext>
            </a:extLst>
          </p:cNvPr>
          <p:cNvGraphicFramePr>
            <a:graphicFrameLocks/>
          </p:cNvGraphicFramePr>
          <p:nvPr/>
        </p:nvGraphicFramePr>
        <p:xfrm>
          <a:off x="419100" y="7620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2A59BD6-1909-B0C2-8E6F-908903836E5A}"/>
              </a:ext>
            </a:extLst>
          </p:cNvPr>
          <p:cNvSpPr txBox="1"/>
          <p:nvPr/>
        </p:nvSpPr>
        <p:spPr>
          <a:xfrm>
            <a:off x="1363308" y="104240"/>
            <a:ext cx="2693110" cy="584775"/>
          </a:xfrm>
          <a:prstGeom prst="rect">
            <a:avLst/>
          </a:prstGeom>
          <a:noFill/>
        </p:spPr>
        <p:txBody>
          <a:bodyPr wrap="none" rtlCol="0">
            <a:spAutoFit/>
          </a:bodyPr>
          <a:lstStyle/>
          <a:p>
            <a:r>
              <a:rPr lang="en-US" sz="3200" dirty="0"/>
              <a:t>NDVI vs Yield</a:t>
            </a:r>
          </a:p>
        </p:txBody>
      </p:sp>
      <p:sp>
        <p:nvSpPr>
          <p:cNvPr id="8" name="TextBox 7">
            <a:extLst>
              <a:ext uri="{FF2B5EF4-FFF2-40B4-BE49-F238E27FC236}">
                <a16:creationId xmlns:a16="http://schemas.microsoft.com/office/drawing/2014/main" id="{DAFD265C-B59D-73FB-EC56-C1ABC6773846}"/>
              </a:ext>
            </a:extLst>
          </p:cNvPr>
          <p:cNvSpPr txBox="1"/>
          <p:nvPr/>
        </p:nvSpPr>
        <p:spPr>
          <a:xfrm>
            <a:off x="4967480" y="113230"/>
            <a:ext cx="4057265" cy="584775"/>
          </a:xfrm>
          <a:prstGeom prst="rect">
            <a:avLst/>
          </a:prstGeom>
          <a:noFill/>
        </p:spPr>
        <p:txBody>
          <a:bodyPr wrap="none" rtlCol="0">
            <a:spAutoFit/>
          </a:bodyPr>
          <a:lstStyle/>
          <a:p>
            <a:r>
              <a:rPr lang="en-US" sz="3200" dirty="0"/>
              <a:t>Green Cover vs Yield</a:t>
            </a:r>
          </a:p>
        </p:txBody>
      </p:sp>
      <p:grpSp>
        <p:nvGrpSpPr>
          <p:cNvPr id="16" name="Group 15">
            <a:extLst>
              <a:ext uri="{FF2B5EF4-FFF2-40B4-BE49-F238E27FC236}">
                <a16:creationId xmlns:a16="http://schemas.microsoft.com/office/drawing/2014/main" id="{48462D34-C288-48DA-D5A1-8774EAD5B293}"/>
              </a:ext>
            </a:extLst>
          </p:cNvPr>
          <p:cNvGrpSpPr/>
          <p:nvPr/>
        </p:nvGrpSpPr>
        <p:grpSpPr>
          <a:xfrm>
            <a:off x="409575" y="3219450"/>
            <a:ext cx="4645483" cy="2743200"/>
            <a:chOff x="200025" y="3305175"/>
            <a:chExt cx="4645483" cy="2743200"/>
          </a:xfrm>
        </p:grpSpPr>
        <p:graphicFrame>
          <p:nvGraphicFramePr>
            <p:cNvPr id="10" name="Chart 9">
              <a:extLst>
                <a:ext uri="{FF2B5EF4-FFF2-40B4-BE49-F238E27FC236}">
                  <a16:creationId xmlns:a16="http://schemas.microsoft.com/office/drawing/2014/main" id="{7F57C1BD-6A14-8477-DC8F-B09B347ECDF6}"/>
                </a:ext>
              </a:extLst>
            </p:cNvPr>
            <p:cNvGraphicFramePr>
              <a:graphicFrameLocks/>
            </p:cNvGraphicFramePr>
            <p:nvPr/>
          </p:nvGraphicFramePr>
          <p:xfrm>
            <a:off x="200025" y="3305175"/>
            <a:ext cx="4645483"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5">
              <a:extLst>
                <a:ext uri="{FF2B5EF4-FFF2-40B4-BE49-F238E27FC236}">
                  <a16:creationId xmlns:a16="http://schemas.microsoft.com/office/drawing/2014/main" id="{E2A05E50-ED3C-2C6A-382B-9EBF4DB54482}"/>
                </a:ext>
              </a:extLst>
            </p:cNvPr>
            <p:cNvSpPr txBox="1"/>
            <p:nvPr/>
          </p:nvSpPr>
          <p:spPr>
            <a:xfrm>
              <a:off x="836751" y="3514755"/>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0.75*</a:t>
              </a:r>
            </a:p>
          </p:txBody>
        </p:sp>
      </p:grpSp>
      <p:grpSp>
        <p:nvGrpSpPr>
          <p:cNvPr id="18" name="Group 17">
            <a:extLst>
              <a:ext uri="{FF2B5EF4-FFF2-40B4-BE49-F238E27FC236}">
                <a16:creationId xmlns:a16="http://schemas.microsoft.com/office/drawing/2014/main" id="{AAA011C8-831F-F6CC-307A-30D4085C7D68}"/>
              </a:ext>
            </a:extLst>
          </p:cNvPr>
          <p:cNvGrpSpPr/>
          <p:nvPr/>
        </p:nvGrpSpPr>
        <p:grpSpPr>
          <a:xfrm>
            <a:off x="4600575" y="3210826"/>
            <a:ext cx="4572000" cy="2743200"/>
            <a:chOff x="4648200" y="3429901"/>
            <a:chExt cx="4572000" cy="2743200"/>
          </a:xfrm>
        </p:grpSpPr>
        <p:graphicFrame>
          <p:nvGraphicFramePr>
            <p:cNvPr id="12" name="Chart 11">
              <a:extLst>
                <a:ext uri="{FF2B5EF4-FFF2-40B4-BE49-F238E27FC236}">
                  <a16:creationId xmlns:a16="http://schemas.microsoft.com/office/drawing/2014/main" id="{01479B38-945B-70F2-E6CB-307FC34B04C1}"/>
                </a:ext>
              </a:extLst>
            </p:cNvPr>
            <p:cNvGraphicFramePr>
              <a:graphicFrameLocks/>
            </p:cNvGraphicFramePr>
            <p:nvPr/>
          </p:nvGraphicFramePr>
          <p:xfrm>
            <a:off x="4648200" y="3429901"/>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5">
              <a:extLst>
                <a:ext uri="{FF2B5EF4-FFF2-40B4-BE49-F238E27FC236}">
                  <a16:creationId xmlns:a16="http://schemas.microsoft.com/office/drawing/2014/main" id="{EC609C13-826D-A8B2-35F4-3C1D5CECFDCD}"/>
                </a:ext>
              </a:extLst>
            </p:cNvPr>
            <p:cNvSpPr txBox="1"/>
            <p:nvPr/>
          </p:nvSpPr>
          <p:spPr>
            <a:xfrm>
              <a:off x="5298617" y="3654966"/>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0.75*</a:t>
              </a:r>
            </a:p>
          </p:txBody>
        </p:sp>
      </p:grpSp>
      <p:sp>
        <p:nvSpPr>
          <p:cNvPr id="19" name="TextBox 18">
            <a:extLst>
              <a:ext uri="{FF2B5EF4-FFF2-40B4-BE49-F238E27FC236}">
                <a16:creationId xmlns:a16="http://schemas.microsoft.com/office/drawing/2014/main" id="{D482651A-75D8-4695-7D41-7F8201EBEE11}"/>
              </a:ext>
            </a:extLst>
          </p:cNvPr>
          <p:cNvSpPr txBox="1"/>
          <p:nvPr/>
        </p:nvSpPr>
        <p:spPr>
          <a:xfrm rot="16200000">
            <a:off x="-956203" y="3104218"/>
            <a:ext cx="2409955" cy="400110"/>
          </a:xfrm>
          <a:prstGeom prst="rect">
            <a:avLst/>
          </a:prstGeom>
          <a:noFill/>
        </p:spPr>
        <p:txBody>
          <a:bodyPr wrap="none" rtlCol="0">
            <a:spAutoFit/>
          </a:bodyPr>
          <a:lstStyle/>
          <a:p>
            <a:r>
              <a:rPr lang="en-US" sz="2000" dirty="0"/>
              <a:t>Canola Yield (</a:t>
            </a:r>
            <a:r>
              <a:rPr lang="en-US" sz="2000" dirty="0" err="1"/>
              <a:t>lbs</a:t>
            </a:r>
            <a:r>
              <a:rPr lang="en-US" sz="2000" dirty="0"/>
              <a:t>/a)</a:t>
            </a:r>
          </a:p>
        </p:txBody>
      </p:sp>
      <p:sp>
        <p:nvSpPr>
          <p:cNvPr id="20" name="TextBox 19">
            <a:extLst>
              <a:ext uri="{FF2B5EF4-FFF2-40B4-BE49-F238E27FC236}">
                <a16:creationId xmlns:a16="http://schemas.microsoft.com/office/drawing/2014/main" id="{C1586165-2D24-6758-96E9-29C90D97916D}"/>
              </a:ext>
            </a:extLst>
          </p:cNvPr>
          <p:cNvSpPr txBox="1"/>
          <p:nvPr/>
        </p:nvSpPr>
        <p:spPr>
          <a:xfrm>
            <a:off x="2401041" y="5895915"/>
            <a:ext cx="736099" cy="369332"/>
          </a:xfrm>
          <a:prstGeom prst="rect">
            <a:avLst/>
          </a:prstGeom>
          <a:noFill/>
        </p:spPr>
        <p:txBody>
          <a:bodyPr wrap="none" rtlCol="0">
            <a:spAutoFit/>
          </a:bodyPr>
          <a:lstStyle/>
          <a:p>
            <a:r>
              <a:rPr lang="en-US" dirty="0"/>
              <a:t>NDVI</a:t>
            </a:r>
          </a:p>
        </p:txBody>
      </p:sp>
      <p:sp>
        <p:nvSpPr>
          <p:cNvPr id="21" name="TextBox 20">
            <a:extLst>
              <a:ext uri="{FF2B5EF4-FFF2-40B4-BE49-F238E27FC236}">
                <a16:creationId xmlns:a16="http://schemas.microsoft.com/office/drawing/2014/main" id="{ECEBB426-D283-AC42-BFC1-2776DD21AFBE}"/>
              </a:ext>
            </a:extLst>
          </p:cNvPr>
          <p:cNvSpPr txBox="1"/>
          <p:nvPr/>
        </p:nvSpPr>
        <p:spPr>
          <a:xfrm>
            <a:off x="6211041" y="5905440"/>
            <a:ext cx="1877437" cy="369332"/>
          </a:xfrm>
          <a:prstGeom prst="rect">
            <a:avLst/>
          </a:prstGeom>
          <a:noFill/>
        </p:spPr>
        <p:txBody>
          <a:bodyPr wrap="none" rtlCol="0">
            <a:spAutoFit/>
          </a:bodyPr>
          <a:lstStyle/>
          <a:p>
            <a:r>
              <a:rPr lang="en-US" dirty="0"/>
              <a:t>Green cover (%)</a:t>
            </a:r>
          </a:p>
        </p:txBody>
      </p:sp>
      <p:sp>
        <p:nvSpPr>
          <p:cNvPr id="24" name="TextBox 23">
            <a:extLst>
              <a:ext uri="{FF2B5EF4-FFF2-40B4-BE49-F238E27FC236}">
                <a16:creationId xmlns:a16="http://schemas.microsoft.com/office/drawing/2014/main" id="{84263F17-1F8B-8B9D-D916-A62869E533C0}"/>
              </a:ext>
            </a:extLst>
          </p:cNvPr>
          <p:cNvSpPr txBox="1"/>
          <p:nvPr/>
        </p:nvSpPr>
        <p:spPr>
          <a:xfrm>
            <a:off x="4140238" y="875399"/>
            <a:ext cx="633507" cy="369332"/>
          </a:xfrm>
          <a:prstGeom prst="rect">
            <a:avLst/>
          </a:prstGeom>
          <a:solidFill>
            <a:srgbClr val="005643"/>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Drill</a:t>
            </a:r>
          </a:p>
        </p:txBody>
      </p:sp>
      <p:sp>
        <p:nvSpPr>
          <p:cNvPr id="27" name="TextBox 26">
            <a:extLst>
              <a:ext uri="{FF2B5EF4-FFF2-40B4-BE49-F238E27FC236}">
                <a16:creationId xmlns:a16="http://schemas.microsoft.com/office/drawing/2014/main" id="{D6C32E38-5D7C-18A5-EF62-9F49656BE2E8}"/>
              </a:ext>
            </a:extLst>
          </p:cNvPr>
          <p:cNvSpPr txBox="1"/>
          <p:nvPr/>
        </p:nvSpPr>
        <p:spPr>
          <a:xfrm>
            <a:off x="982693" y="5115796"/>
            <a:ext cx="1441420" cy="369332"/>
          </a:xfrm>
          <a:prstGeom prst="rect">
            <a:avLst/>
          </a:prstGeom>
          <a:solidFill>
            <a:srgbClr val="FFCC00"/>
          </a:solidFill>
        </p:spPr>
        <p:txBody>
          <a:bodyPr wrap="none" rtlCol="0">
            <a:spAutoFit/>
          </a:bodyPr>
          <a:lstStyle/>
          <a:p>
            <a:r>
              <a:rPr lang="en-US" b="1" dirty="0">
                <a:effectLst>
                  <a:outerShdw blurRad="38100" dist="38100" dir="2700000" algn="tl">
                    <a:srgbClr val="000000">
                      <a:alpha val="43137"/>
                    </a:srgbClr>
                  </a:outerShdw>
                </a:effectLst>
              </a:rPr>
              <a:t>Singulation</a:t>
            </a:r>
          </a:p>
        </p:txBody>
      </p:sp>
      <p:sp>
        <p:nvSpPr>
          <p:cNvPr id="28" name="TextBox 27">
            <a:extLst>
              <a:ext uri="{FF2B5EF4-FFF2-40B4-BE49-F238E27FC236}">
                <a16:creationId xmlns:a16="http://schemas.microsoft.com/office/drawing/2014/main" id="{875AB2BF-80DC-5634-5C20-A825DA38D389}"/>
              </a:ext>
            </a:extLst>
          </p:cNvPr>
          <p:cNvSpPr txBox="1"/>
          <p:nvPr/>
        </p:nvSpPr>
        <p:spPr>
          <a:xfrm>
            <a:off x="5163013" y="5115796"/>
            <a:ext cx="1441420" cy="369332"/>
          </a:xfrm>
          <a:prstGeom prst="rect">
            <a:avLst/>
          </a:prstGeom>
          <a:solidFill>
            <a:srgbClr val="FFCC00"/>
          </a:solidFill>
        </p:spPr>
        <p:txBody>
          <a:bodyPr wrap="none" rtlCol="0">
            <a:spAutoFit/>
          </a:bodyPr>
          <a:lstStyle/>
          <a:p>
            <a:r>
              <a:rPr lang="en-US" b="1" dirty="0">
                <a:effectLst>
                  <a:outerShdw blurRad="38100" dist="38100" dir="2700000" algn="tl">
                    <a:srgbClr val="000000">
                      <a:alpha val="43137"/>
                    </a:srgbClr>
                  </a:outerShdw>
                </a:effectLst>
              </a:rPr>
              <a:t>Singulation</a:t>
            </a:r>
          </a:p>
        </p:txBody>
      </p:sp>
    </p:spTree>
    <p:extLst>
      <p:ext uri="{BB962C8B-B14F-4D97-AF65-F5344CB8AC3E}">
        <p14:creationId xmlns:p14="http://schemas.microsoft.com/office/powerpoint/2010/main" val="3410859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9DDA464-5432-4679-22E0-EA9F168E3374}"/>
              </a:ext>
            </a:extLst>
          </p:cNvPr>
          <p:cNvGraphicFramePr>
            <a:graphicFrameLocks/>
          </p:cNvGraphicFramePr>
          <p:nvPr/>
        </p:nvGraphicFramePr>
        <p:xfrm>
          <a:off x="419100" y="7620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2A59BD6-1909-B0C2-8E6F-908903836E5A}"/>
              </a:ext>
            </a:extLst>
          </p:cNvPr>
          <p:cNvSpPr txBox="1"/>
          <p:nvPr/>
        </p:nvSpPr>
        <p:spPr>
          <a:xfrm>
            <a:off x="1363308" y="104240"/>
            <a:ext cx="2693110" cy="584775"/>
          </a:xfrm>
          <a:prstGeom prst="rect">
            <a:avLst/>
          </a:prstGeom>
          <a:noFill/>
        </p:spPr>
        <p:txBody>
          <a:bodyPr wrap="none" rtlCol="0">
            <a:spAutoFit/>
          </a:bodyPr>
          <a:lstStyle/>
          <a:p>
            <a:r>
              <a:rPr lang="en-US" sz="3200" dirty="0"/>
              <a:t>NDVI vs Yield</a:t>
            </a:r>
          </a:p>
        </p:txBody>
      </p:sp>
      <p:sp>
        <p:nvSpPr>
          <p:cNvPr id="8" name="TextBox 7">
            <a:extLst>
              <a:ext uri="{FF2B5EF4-FFF2-40B4-BE49-F238E27FC236}">
                <a16:creationId xmlns:a16="http://schemas.microsoft.com/office/drawing/2014/main" id="{DAFD265C-B59D-73FB-EC56-C1ABC6773846}"/>
              </a:ext>
            </a:extLst>
          </p:cNvPr>
          <p:cNvSpPr txBox="1"/>
          <p:nvPr/>
        </p:nvSpPr>
        <p:spPr>
          <a:xfrm>
            <a:off x="4967480" y="113230"/>
            <a:ext cx="4057265" cy="584775"/>
          </a:xfrm>
          <a:prstGeom prst="rect">
            <a:avLst/>
          </a:prstGeom>
          <a:noFill/>
        </p:spPr>
        <p:txBody>
          <a:bodyPr wrap="none" rtlCol="0">
            <a:spAutoFit/>
          </a:bodyPr>
          <a:lstStyle/>
          <a:p>
            <a:r>
              <a:rPr lang="en-US" sz="3200" dirty="0"/>
              <a:t>Green Cover vs Yield</a:t>
            </a:r>
          </a:p>
        </p:txBody>
      </p:sp>
      <p:grpSp>
        <p:nvGrpSpPr>
          <p:cNvPr id="17" name="Group 16">
            <a:extLst>
              <a:ext uri="{FF2B5EF4-FFF2-40B4-BE49-F238E27FC236}">
                <a16:creationId xmlns:a16="http://schemas.microsoft.com/office/drawing/2014/main" id="{40235880-D27C-F378-5C7D-4AE5BD02EE0B}"/>
              </a:ext>
            </a:extLst>
          </p:cNvPr>
          <p:cNvGrpSpPr/>
          <p:nvPr/>
        </p:nvGrpSpPr>
        <p:grpSpPr>
          <a:xfrm>
            <a:off x="4600575" y="857249"/>
            <a:ext cx="4376545" cy="2743201"/>
            <a:chOff x="4648200" y="1006712"/>
            <a:chExt cx="4572000" cy="2584212"/>
          </a:xfrm>
        </p:grpSpPr>
        <p:graphicFrame>
          <p:nvGraphicFramePr>
            <p:cNvPr id="5" name="Chart 4">
              <a:extLst>
                <a:ext uri="{FF2B5EF4-FFF2-40B4-BE49-F238E27FC236}">
                  <a16:creationId xmlns:a16="http://schemas.microsoft.com/office/drawing/2014/main" id="{3F6C98CE-1C7E-E263-7161-C3000CEAB0D5}"/>
                </a:ext>
              </a:extLst>
            </p:cNvPr>
            <p:cNvGraphicFramePr>
              <a:graphicFrameLocks/>
            </p:cNvGraphicFramePr>
            <p:nvPr/>
          </p:nvGraphicFramePr>
          <p:xfrm>
            <a:off x="4648200" y="1006712"/>
            <a:ext cx="4572000" cy="25842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5">
              <a:extLst>
                <a:ext uri="{FF2B5EF4-FFF2-40B4-BE49-F238E27FC236}">
                  <a16:creationId xmlns:a16="http://schemas.microsoft.com/office/drawing/2014/main" id="{50FCFB72-DA95-4979-4133-DE92C7996D26}"/>
                </a:ext>
              </a:extLst>
            </p:cNvPr>
            <p:cNvSpPr txBox="1"/>
            <p:nvPr/>
          </p:nvSpPr>
          <p:spPr>
            <a:xfrm>
              <a:off x="5317667" y="1069345"/>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0.51*</a:t>
              </a:r>
            </a:p>
          </p:txBody>
        </p:sp>
      </p:grpSp>
      <p:grpSp>
        <p:nvGrpSpPr>
          <p:cNvPr id="16" name="Group 15">
            <a:extLst>
              <a:ext uri="{FF2B5EF4-FFF2-40B4-BE49-F238E27FC236}">
                <a16:creationId xmlns:a16="http://schemas.microsoft.com/office/drawing/2014/main" id="{48462D34-C288-48DA-D5A1-8774EAD5B293}"/>
              </a:ext>
            </a:extLst>
          </p:cNvPr>
          <p:cNvGrpSpPr/>
          <p:nvPr/>
        </p:nvGrpSpPr>
        <p:grpSpPr>
          <a:xfrm>
            <a:off x="409575" y="3219450"/>
            <a:ext cx="4645483" cy="2743200"/>
            <a:chOff x="200025" y="3305175"/>
            <a:chExt cx="4645483" cy="2743200"/>
          </a:xfrm>
        </p:grpSpPr>
        <p:graphicFrame>
          <p:nvGraphicFramePr>
            <p:cNvPr id="10" name="Chart 9">
              <a:extLst>
                <a:ext uri="{FF2B5EF4-FFF2-40B4-BE49-F238E27FC236}">
                  <a16:creationId xmlns:a16="http://schemas.microsoft.com/office/drawing/2014/main" id="{7F57C1BD-6A14-8477-DC8F-B09B347ECDF6}"/>
                </a:ext>
              </a:extLst>
            </p:cNvPr>
            <p:cNvGraphicFramePr>
              <a:graphicFrameLocks/>
            </p:cNvGraphicFramePr>
            <p:nvPr/>
          </p:nvGraphicFramePr>
          <p:xfrm>
            <a:off x="200025" y="3305175"/>
            <a:ext cx="464548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5">
              <a:extLst>
                <a:ext uri="{FF2B5EF4-FFF2-40B4-BE49-F238E27FC236}">
                  <a16:creationId xmlns:a16="http://schemas.microsoft.com/office/drawing/2014/main" id="{E2A05E50-ED3C-2C6A-382B-9EBF4DB54482}"/>
                </a:ext>
              </a:extLst>
            </p:cNvPr>
            <p:cNvSpPr txBox="1"/>
            <p:nvPr/>
          </p:nvSpPr>
          <p:spPr>
            <a:xfrm>
              <a:off x="836751" y="3514755"/>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0.75*</a:t>
              </a:r>
            </a:p>
          </p:txBody>
        </p:sp>
      </p:grpSp>
      <p:grpSp>
        <p:nvGrpSpPr>
          <p:cNvPr id="18" name="Group 17">
            <a:extLst>
              <a:ext uri="{FF2B5EF4-FFF2-40B4-BE49-F238E27FC236}">
                <a16:creationId xmlns:a16="http://schemas.microsoft.com/office/drawing/2014/main" id="{AAA011C8-831F-F6CC-307A-30D4085C7D68}"/>
              </a:ext>
            </a:extLst>
          </p:cNvPr>
          <p:cNvGrpSpPr/>
          <p:nvPr/>
        </p:nvGrpSpPr>
        <p:grpSpPr>
          <a:xfrm>
            <a:off x="4600575" y="3210826"/>
            <a:ext cx="4572000" cy="2743200"/>
            <a:chOff x="4648200" y="3429901"/>
            <a:chExt cx="4572000" cy="2743200"/>
          </a:xfrm>
        </p:grpSpPr>
        <p:graphicFrame>
          <p:nvGraphicFramePr>
            <p:cNvPr id="12" name="Chart 11">
              <a:extLst>
                <a:ext uri="{FF2B5EF4-FFF2-40B4-BE49-F238E27FC236}">
                  <a16:creationId xmlns:a16="http://schemas.microsoft.com/office/drawing/2014/main" id="{01479B38-945B-70F2-E6CB-307FC34B04C1}"/>
                </a:ext>
              </a:extLst>
            </p:cNvPr>
            <p:cNvGraphicFramePr>
              <a:graphicFrameLocks/>
            </p:cNvGraphicFramePr>
            <p:nvPr/>
          </p:nvGraphicFramePr>
          <p:xfrm>
            <a:off x="4648200" y="3429901"/>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5">
              <a:extLst>
                <a:ext uri="{FF2B5EF4-FFF2-40B4-BE49-F238E27FC236}">
                  <a16:creationId xmlns:a16="http://schemas.microsoft.com/office/drawing/2014/main" id="{EC609C13-826D-A8B2-35F4-3C1D5CECFDCD}"/>
                </a:ext>
              </a:extLst>
            </p:cNvPr>
            <p:cNvSpPr txBox="1"/>
            <p:nvPr/>
          </p:nvSpPr>
          <p:spPr>
            <a:xfrm>
              <a:off x="5298617" y="3654966"/>
              <a:ext cx="9188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r = 0.75*</a:t>
              </a:r>
            </a:p>
          </p:txBody>
        </p:sp>
      </p:grpSp>
      <p:sp>
        <p:nvSpPr>
          <p:cNvPr id="19" name="TextBox 18">
            <a:extLst>
              <a:ext uri="{FF2B5EF4-FFF2-40B4-BE49-F238E27FC236}">
                <a16:creationId xmlns:a16="http://schemas.microsoft.com/office/drawing/2014/main" id="{D482651A-75D8-4695-7D41-7F8201EBEE11}"/>
              </a:ext>
            </a:extLst>
          </p:cNvPr>
          <p:cNvSpPr txBox="1"/>
          <p:nvPr/>
        </p:nvSpPr>
        <p:spPr>
          <a:xfrm rot="16200000">
            <a:off x="-956203" y="3104218"/>
            <a:ext cx="2409955" cy="400110"/>
          </a:xfrm>
          <a:prstGeom prst="rect">
            <a:avLst/>
          </a:prstGeom>
          <a:noFill/>
        </p:spPr>
        <p:txBody>
          <a:bodyPr wrap="none" rtlCol="0">
            <a:spAutoFit/>
          </a:bodyPr>
          <a:lstStyle/>
          <a:p>
            <a:r>
              <a:rPr lang="en-US" sz="2000" dirty="0"/>
              <a:t>Canola Yield (</a:t>
            </a:r>
            <a:r>
              <a:rPr lang="en-US" sz="2000" dirty="0" err="1"/>
              <a:t>lbs</a:t>
            </a:r>
            <a:r>
              <a:rPr lang="en-US" sz="2000" dirty="0"/>
              <a:t>/a)</a:t>
            </a:r>
          </a:p>
        </p:txBody>
      </p:sp>
      <p:sp>
        <p:nvSpPr>
          <p:cNvPr id="20" name="TextBox 19">
            <a:extLst>
              <a:ext uri="{FF2B5EF4-FFF2-40B4-BE49-F238E27FC236}">
                <a16:creationId xmlns:a16="http://schemas.microsoft.com/office/drawing/2014/main" id="{C1586165-2D24-6758-96E9-29C90D97916D}"/>
              </a:ext>
            </a:extLst>
          </p:cNvPr>
          <p:cNvSpPr txBox="1"/>
          <p:nvPr/>
        </p:nvSpPr>
        <p:spPr>
          <a:xfrm>
            <a:off x="2401041" y="5895915"/>
            <a:ext cx="736099" cy="369332"/>
          </a:xfrm>
          <a:prstGeom prst="rect">
            <a:avLst/>
          </a:prstGeom>
          <a:noFill/>
        </p:spPr>
        <p:txBody>
          <a:bodyPr wrap="none" rtlCol="0">
            <a:spAutoFit/>
          </a:bodyPr>
          <a:lstStyle/>
          <a:p>
            <a:r>
              <a:rPr lang="en-US" dirty="0"/>
              <a:t>NDVI</a:t>
            </a:r>
          </a:p>
        </p:txBody>
      </p:sp>
      <p:sp>
        <p:nvSpPr>
          <p:cNvPr id="21" name="TextBox 20">
            <a:extLst>
              <a:ext uri="{FF2B5EF4-FFF2-40B4-BE49-F238E27FC236}">
                <a16:creationId xmlns:a16="http://schemas.microsoft.com/office/drawing/2014/main" id="{ECEBB426-D283-AC42-BFC1-2776DD21AFBE}"/>
              </a:ext>
            </a:extLst>
          </p:cNvPr>
          <p:cNvSpPr txBox="1"/>
          <p:nvPr/>
        </p:nvSpPr>
        <p:spPr>
          <a:xfrm>
            <a:off x="6211041" y="5905440"/>
            <a:ext cx="1877437" cy="369332"/>
          </a:xfrm>
          <a:prstGeom prst="rect">
            <a:avLst/>
          </a:prstGeom>
          <a:noFill/>
        </p:spPr>
        <p:txBody>
          <a:bodyPr wrap="none" rtlCol="0">
            <a:spAutoFit/>
          </a:bodyPr>
          <a:lstStyle/>
          <a:p>
            <a:r>
              <a:rPr lang="en-US" dirty="0"/>
              <a:t>Green cover (%)</a:t>
            </a:r>
          </a:p>
        </p:txBody>
      </p:sp>
      <p:sp>
        <p:nvSpPr>
          <p:cNvPr id="24" name="TextBox 23">
            <a:extLst>
              <a:ext uri="{FF2B5EF4-FFF2-40B4-BE49-F238E27FC236}">
                <a16:creationId xmlns:a16="http://schemas.microsoft.com/office/drawing/2014/main" id="{84263F17-1F8B-8B9D-D916-A62869E533C0}"/>
              </a:ext>
            </a:extLst>
          </p:cNvPr>
          <p:cNvSpPr txBox="1"/>
          <p:nvPr/>
        </p:nvSpPr>
        <p:spPr>
          <a:xfrm>
            <a:off x="4140238" y="875399"/>
            <a:ext cx="633507" cy="369332"/>
          </a:xfrm>
          <a:prstGeom prst="rect">
            <a:avLst/>
          </a:prstGeom>
          <a:solidFill>
            <a:srgbClr val="005643"/>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Drill</a:t>
            </a:r>
          </a:p>
        </p:txBody>
      </p:sp>
      <p:sp>
        <p:nvSpPr>
          <p:cNvPr id="26" name="TextBox 25">
            <a:extLst>
              <a:ext uri="{FF2B5EF4-FFF2-40B4-BE49-F238E27FC236}">
                <a16:creationId xmlns:a16="http://schemas.microsoft.com/office/drawing/2014/main" id="{89001214-2C27-523E-1530-D5E6CABB24AE}"/>
              </a:ext>
            </a:extLst>
          </p:cNvPr>
          <p:cNvSpPr txBox="1"/>
          <p:nvPr/>
        </p:nvSpPr>
        <p:spPr>
          <a:xfrm>
            <a:off x="8305513" y="933260"/>
            <a:ext cx="633507" cy="369332"/>
          </a:xfrm>
          <a:prstGeom prst="rect">
            <a:avLst/>
          </a:prstGeom>
          <a:solidFill>
            <a:srgbClr val="005643"/>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Drill</a:t>
            </a:r>
          </a:p>
        </p:txBody>
      </p:sp>
      <p:sp>
        <p:nvSpPr>
          <p:cNvPr id="27" name="TextBox 26">
            <a:extLst>
              <a:ext uri="{FF2B5EF4-FFF2-40B4-BE49-F238E27FC236}">
                <a16:creationId xmlns:a16="http://schemas.microsoft.com/office/drawing/2014/main" id="{D6C32E38-5D7C-18A5-EF62-9F49656BE2E8}"/>
              </a:ext>
            </a:extLst>
          </p:cNvPr>
          <p:cNvSpPr txBox="1"/>
          <p:nvPr/>
        </p:nvSpPr>
        <p:spPr>
          <a:xfrm>
            <a:off x="982693" y="5115796"/>
            <a:ext cx="1441420" cy="369332"/>
          </a:xfrm>
          <a:prstGeom prst="rect">
            <a:avLst/>
          </a:prstGeom>
          <a:solidFill>
            <a:srgbClr val="FFCC00"/>
          </a:solidFill>
        </p:spPr>
        <p:txBody>
          <a:bodyPr wrap="none" rtlCol="0">
            <a:spAutoFit/>
          </a:bodyPr>
          <a:lstStyle/>
          <a:p>
            <a:r>
              <a:rPr lang="en-US" b="1" dirty="0">
                <a:effectLst>
                  <a:outerShdw blurRad="38100" dist="38100" dir="2700000" algn="tl">
                    <a:srgbClr val="000000">
                      <a:alpha val="43137"/>
                    </a:srgbClr>
                  </a:outerShdw>
                </a:effectLst>
              </a:rPr>
              <a:t>Singulation</a:t>
            </a:r>
          </a:p>
        </p:txBody>
      </p:sp>
      <p:sp>
        <p:nvSpPr>
          <p:cNvPr id="28" name="TextBox 27">
            <a:extLst>
              <a:ext uri="{FF2B5EF4-FFF2-40B4-BE49-F238E27FC236}">
                <a16:creationId xmlns:a16="http://schemas.microsoft.com/office/drawing/2014/main" id="{875AB2BF-80DC-5634-5C20-A825DA38D389}"/>
              </a:ext>
            </a:extLst>
          </p:cNvPr>
          <p:cNvSpPr txBox="1"/>
          <p:nvPr/>
        </p:nvSpPr>
        <p:spPr>
          <a:xfrm>
            <a:off x="5163013" y="5115796"/>
            <a:ext cx="1441420" cy="369332"/>
          </a:xfrm>
          <a:prstGeom prst="rect">
            <a:avLst/>
          </a:prstGeom>
          <a:solidFill>
            <a:srgbClr val="FFCC00"/>
          </a:solidFill>
        </p:spPr>
        <p:txBody>
          <a:bodyPr wrap="none" rtlCol="0">
            <a:spAutoFit/>
          </a:bodyPr>
          <a:lstStyle/>
          <a:p>
            <a:r>
              <a:rPr lang="en-US" b="1" dirty="0">
                <a:effectLst>
                  <a:outerShdw blurRad="38100" dist="38100" dir="2700000" algn="tl">
                    <a:srgbClr val="000000">
                      <a:alpha val="43137"/>
                    </a:srgbClr>
                  </a:outerShdw>
                </a:effectLst>
              </a:rPr>
              <a:t>Singulation</a:t>
            </a:r>
          </a:p>
        </p:txBody>
      </p:sp>
    </p:spTree>
    <p:extLst>
      <p:ext uri="{BB962C8B-B14F-4D97-AF65-F5344CB8AC3E}">
        <p14:creationId xmlns:p14="http://schemas.microsoft.com/office/powerpoint/2010/main" val="4055551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8A43-D13A-85F3-5063-619D2B6CA47E}"/>
              </a:ext>
            </a:extLst>
          </p:cNvPr>
          <p:cNvSpPr>
            <a:spLocks noGrp="1"/>
          </p:cNvSpPr>
          <p:nvPr>
            <p:ph type="title"/>
          </p:nvPr>
        </p:nvSpPr>
        <p:spPr/>
        <p:txBody>
          <a:bodyPr/>
          <a:lstStyle/>
          <a:p>
            <a:r>
              <a:rPr lang="en-US" dirty="0"/>
              <a:t>Return of Investment</a:t>
            </a:r>
          </a:p>
        </p:txBody>
      </p:sp>
      <p:sp>
        <p:nvSpPr>
          <p:cNvPr id="3" name="Content Placeholder 2">
            <a:extLst>
              <a:ext uri="{FF2B5EF4-FFF2-40B4-BE49-F238E27FC236}">
                <a16:creationId xmlns:a16="http://schemas.microsoft.com/office/drawing/2014/main" id="{727CC297-66B2-0F74-BB9C-C83D6C4B620F}"/>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D152F9EB-F205-43EF-81C8-D9BE8B09B0F5}"/>
              </a:ext>
            </a:extLst>
          </p:cNvPr>
          <p:cNvGraphicFramePr>
            <a:graphicFrameLocks/>
          </p:cNvGraphicFramePr>
          <p:nvPr>
            <p:extLst>
              <p:ext uri="{D42A27DB-BD31-4B8C-83A1-F6EECF244321}">
                <p14:modId xmlns:p14="http://schemas.microsoft.com/office/powerpoint/2010/main" val="2359673491"/>
              </p:ext>
            </p:extLst>
          </p:nvPr>
        </p:nvGraphicFramePr>
        <p:xfrm>
          <a:off x="45720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2608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B42C-A592-2AD2-3ED1-54190AAF99C1}"/>
              </a:ext>
            </a:extLst>
          </p:cNvPr>
          <p:cNvSpPr>
            <a:spLocks noGrp="1"/>
          </p:cNvSpPr>
          <p:nvPr>
            <p:ph type="title"/>
          </p:nvPr>
        </p:nvSpPr>
        <p:spPr/>
        <p:txBody>
          <a:bodyPr/>
          <a:lstStyle/>
          <a:p>
            <a:r>
              <a:rPr lang="en-US" dirty="0"/>
              <a:t>Return of Investment</a:t>
            </a:r>
          </a:p>
        </p:txBody>
      </p:sp>
      <p:sp>
        <p:nvSpPr>
          <p:cNvPr id="3" name="Content Placeholder 2">
            <a:extLst>
              <a:ext uri="{FF2B5EF4-FFF2-40B4-BE49-F238E27FC236}">
                <a16:creationId xmlns:a16="http://schemas.microsoft.com/office/drawing/2014/main" id="{873B3400-6CB6-809E-903D-D37F95F62864}"/>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82BEAE75-18E2-4B9D-96BB-A1881E76EBB8}"/>
              </a:ext>
            </a:extLst>
          </p:cNvPr>
          <p:cNvGraphicFramePr>
            <a:graphicFrameLocks/>
          </p:cNvGraphicFramePr>
          <p:nvPr>
            <p:extLst>
              <p:ext uri="{D42A27DB-BD31-4B8C-83A1-F6EECF244321}">
                <p14:modId xmlns:p14="http://schemas.microsoft.com/office/powerpoint/2010/main" val="4200178026"/>
              </p:ext>
            </p:extLst>
          </p:nvPr>
        </p:nvGraphicFramePr>
        <p:xfrm>
          <a:off x="457200" y="1600200"/>
          <a:ext cx="8293608" cy="4581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998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4C0C537-EE09-7BAB-5C1C-0337803910CE}"/>
              </a:ext>
            </a:extLst>
          </p:cNvPr>
          <p:cNvGraphicFramePr>
            <a:graphicFrameLocks noChangeAspect="1"/>
          </p:cNvGraphicFramePr>
          <p:nvPr>
            <p:extLst>
              <p:ext uri="{D42A27DB-BD31-4B8C-83A1-F6EECF244321}">
                <p14:modId xmlns:p14="http://schemas.microsoft.com/office/powerpoint/2010/main" val="3440240758"/>
              </p:ext>
            </p:extLst>
          </p:nvPr>
        </p:nvGraphicFramePr>
        <p:xfrm>
          <a:off x="915616" y="697755"/>
          <a:ext cx="7321377" cy="5614416"/>
        </p:xfrm>
        <a:graphic>
          <a:graphicData uri="http://schemas.openxmlformats.org/presentationml/2006/ole">
            <mc:AlternateContent xmlns:mc="http://schemas.openxmlformats.org/markup-compatibility/2006">
              <mc:Choice xmlns:v="urn:schemas-microsoft-com:vml" Requires="v">
                <p:oleObj name="SPW 15.0 Graph" r:id="rId2" imgW="5699907" imgH="4370765" progId="SigmaPlotGraphicObject.15">
                  <p:embed/>
                </p:oleObj>
              </mc:Choice>
              <mc:Fallback>
                <p:oleObj name="SPW 15.0 Graph" r:id="rId2" imgW="5699907" imgH="4370765" progId="SigmaPlotGraphicObject.15">
                  <p:embed/>
                  <p:pic>
                    <p:nvPicPr>
                      <p:cNvPr id="0" name=""/>
                      <p:cNvPicPr/>
                      <p:nvPr/>
                    </p:nvPicPr>
                    <p:blipFill>
                      <a:blip r:embed="rId3"/>
                      <a:stretch>
                        <a:fillRect/>
                      </a:stretch>
                    </p:blipFill>
                    <p:spPr>
                      <a:xfrm>
                        <a:off x="915616" y="697755"/>
                        <a:ext cx="7321377" cy="56144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5247671-BFF9-7EEA-ECCD-07118720C246}"/>
              </a:ext>
            </a:extLst>
          </p:cNvPr>
          <p:cNvSpPr>
            <a:spLocks noGrp="1"/>
          </p:cNvSpPr>
          <p:nvPr>
            <p:ph type="title"/>
          </p:nvPr>
        </p:nvSpPr>
        <p:spPr/>
        <p:txBody>
          <a:bodyPr/>
          <a:lstStyle/>
          <a:p>
            <a:r>
              <a:rPr lang="en-US" dirty="0"/>
              <a:t>Canola acreage – 10 years</a:t>
            </a:r>
          </a:p>
        </p:txBody>
      </p:sp>
      <p:sp>
        <p:nvSpPr>
          <p:cNvPr id="10" name="TextBox 9">
            <a:extLst>
              <a:ext uri="{FF2B5EF4-FFF2-40B4-BE49-F238E27FC236}">
                <a16:creationId xmlns:a16="http://schemas.microsoft.com/office/drawing/2014/main" id="{765223EA-9D2D-3C98-617E-C9F057FEF9C6}"/>
              </a:ext>
            </a:extLst>
          </p:cNvPr>
          <p:cNvSpPr txBox="1"/>
          <p:nvPr/>
        </p:nvSpPr>
        <p:spPr>
          <a:xfrm>
            <a:off x="3065929" y="1477859"/>
            <a:ext cx="3048000" cy="954107"/>
          </a:xfrm>
          <a:prstGeom prst="rect">
            <a:avLst/>
          </a:prstGeom>
          <a:solidFill>
            <a:srgbClr val="004D39"/>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200 % increase 2014 – 2024</a:t>
            </a:r>
          </a:p>
        </p:txBody>
      </p:sp>
    </p:spTree>
    <p:extLst>
      <p:ext uri="{BB962C8B-B14F-4D97-AF65-F5344CB8AC3E}">
        <p14:creationId xmlns:p14="http://schemas.microsoft.com/office/powerpoint/2010/main" val="3823408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45DC57F-AE35-4277-9A53-57FE9E01AC1F}"/>
              </a:ext>
            </a:extLst>
          </p:cNvPr>
          <p:cNvSpPr>
            <a:spLocks noGrp="1"/>
          </p:cNvSpPr>
          <p:nvPr>
            <p:ph type="ctrTitle"/>
          </p:nvPr>
        </p:nvSpPr>
        <p:spPr>
          <a:xfrm>
            <a:off x="685800" y="554038"/>
            <a:ext cx="7772400" cy="1470025"/>
          </a:xfrm>
        </p:spPr>
        <p:txBody>
          <a:bodyPr/>
          <a:lstStyle/>
          <a:p>
            <a:r>
              <a:rPr lang="en-US" altLang="en-US" dirty="0">
                <a:ea typeface="ＭＳ Ｐゴシック" panose="020B0600070205080204" pitchFamily="34" charset="-128"/>
              </a:rPr>
              <a:t>Thank you!</a:t>
            </a:r>
          </a:p>
        </p:txBody>
      </p:sp>
      <p:pic>
        <p:nvPicPr>
          <p:cNvPr id="4" name="Picture 3">
            <a:extLst>
              <a:ext uri="{FF2B5EF4-FFF2-40B4-BE49-F238E27FC236}">
                <a16:creationId xmlns:a16="http://schemas.microsoft.com/office/drawing/2014/main" id="{1348EA70-1A50-9012-BDF7-4A3B44736D6C}"/>
              </a:ext>
            </a:extLst>
          </p:cNvPr>
          <p:cNvPicPr>
            <a:picLocks noChangeAspect="1"/>
          </p:cNvPicPr>
          <p:nvPr/>
        </p:nvPicPr>
        <p:blipFill>
          <a:blip r:embed="rId2"/>
          <a:stretch>
            <a:fillRect/>
          </a:stretch>
        </p:blipFill>
        <p:spPr>
          <a:xfrm>
            <a:off x="1589560" y="1743075"/>
            <a:ext cx="5811365" cy="1522024"/>
          </a:xfrm>
          <a:prstGeom prst="rect">
            <a:avLst/>
          </a:prstGeom>
        </p:spPr>
      </p:pic>
      <p:pic>
        <p:nvPicPr>
          <p:cNvPr id="5" name="Content Placeholder 4" descr="A group of men in a field&#10;&#10;AI-generated content may be incorrect.">
            <a:extLst>
              <a:ext uri="{FF2B5EF4-FFF2-40B4-BE49-F238E27FC236}">
                <a16:creationId xmlns:a16="http://schemas.microsoft.com/office/drawing/2014/main" id="{C8F5822B-1E7F-9C6D-4A7D-E68B0EE91403}"/>
              </a:ext>
            </a:extLst>
          </p:cNvPr>
          <p:cNvPicPr>
            <a:picLocks noChangeAspect="1"/>
          </p:cNvPicPr>
          <p:nvPr/>
        </p:nvPicPr>
        <p:blipFill>
          <a:blip r:embed="rId3"/>
          <a:stretch>
            <a:fillRect/>
          </a:stretch>
        </p:blipFill>
        <p:spPr bwMode="auto">
          <a:xfrm>
            <a:off x="-100327" y="3279768"/>
            <a:ext cx="9344653" cy="35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BAFBE6-E5D0-D65B-D636-22AEFA20C0D3}"/>
              </a:ext>
            </a:extLst>
          </p:cNvPr>
          <p:cNvSpPr txBox="1"/>
          <p:nvPr/>
        </p:nvSpPr>
        <p:spPr>
          <a:xfrm>
            <a:off x="6937690" y="5279552"/>
            <a:ext cx="1863409" cy="954107"/>
          </a:xfrm>
          <a:prstGeom prst="rect">
            <a:avLst/>
          </a:prstGeom>
          <a:solidFill>
            <a:srgbClr val="004D39"/>
          </a:solidFill>
        </p:spPr>
        <p:txBody>
          <a:bodyPr wrap="square" rtlCol="0">
            <a:spAutoFit/>
          </a:bodyPr>
          <a:lstStyle/>
          <a:p>
            <a:pPr algn="ctr"/>
            <a:r>
              <a:rPr lang="en-US" sz="2800" b="1" dirty="0">
                <a:solidFill>
                  <a:srgbClr val="FFCC00"/>
                </a:solidFill>
                <a:effectLst>
                  <a:outerShdw blurRad="38100" dist="38100" dir="2700000" algn="tl">
                    <a:srgbClr val="000000">
                      <a:alpha val="43137"/>
                    </a:srgbClr>
                  </a:outerShdw>
                </a:effectLst>
              </a:rPr>
              <a:t>+ Alexius Holter</a:t>
            </a:r>
          </a:p>
        </p:txBody>
      </p:sp>
    </p:spTree>
    <p:extLst>
      <p:ext uri="{BB962C8B-B14F-4D97-AF65-F5344CB8AC3E}">
        <p14:creationId xmlns:p14="http://schemas.microsoft.com/office/powerpoint/2010/main" val="2306423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45DC57F-AE35-4277-9A53-57FE9E01AC1F}"/>
              </a:ext>
            </a:extLst>
          </p:cNvPr>
          <p:cNvSpPr>
            <a:spLocks noGrp="1"/>
          </p:cNvSpPr>
          <p:nvPr>
            <p:ph type="ctrTitle"/>
          </p:nvPr>
        </p:nvSpPr>
        <p:spPr>
          <a:xfrm>
            <a:off x="685800" y="1011238"/>
            <a:ext cx="7772400" cy="1470025"/>
          </a:xfrm>
        </p:spPr>
        <p:txBody>
          <a:bodyPr/>
          <a:lstStyle/>
          <a:p>
            <a:r>
              <a:rPr lang="en-US" altLang="en-US" dirty="0">
                <a:ea typeface="ＭＳ Ｐゴシック" panose="020B0600070205080204" pitchFamily="34" charset="-128"/>
              </a:rPr>
              <a:t>Seeding innovation in Canola</a:t>
            </a:r>
            <a:br>
              <a:rPr lang="en-US" altLang="en-US" dirty="0">
                <a:ea typeface="ＭＳ Ｐゴシック" panose="020B0600070205080204" pitchFamily="34" charset="-128"/>
              </a:rPr>
            </a:br>
            <a:r>
              <a:rPr lang="en-US" altLang="en-US" dirty="0">
                <a:ea typeface="ＭＳ Ｐゴシック" panose="020B0600070205080204" pitchFamily="34" charset="-128"/>
              </a:rPr>
              <a:t>Singulation vs Drill</a:t>
            </a:r>
          </a:p>
        </p:txBody>
      </p:sp>
      <p:sp>
        <p:nvSpPr>
          <p:cNvPr id="13315" name="Subtitle 2">
            <a:extLst>
              <a:ext uri="{FF2B5EF4-FFF2-40B4-BE49-F238E27FC236}">
                <a16:creationId xmlns:a16="http://schemas.microsoft.com/office/drawing/2014/main" id="{A49E5BB7-1C0E-48DD-93E6-093CDE7F7309}"/>
              </a:ext>
            </a:extLst>
          </p:cNvPr>
          <p:cNvSpPr>
            <a:spLocks noGrp="1"/>
          </p:cNvSpPr>
          <p:nvPr>
            <p:ph type="subTitle" idx="1"/>
          </p:nvPr>
        </p:nvSpPr>
        <p:spPr>
          <a:xfrm>
            <a:off x="1371600" y="2678113"/>
            <a:ext cx="6400800" cy="925512"/>
          </a:xfrm>
        </p:spPr>
        <p:txBody>
          <a:bodyPr/>
          <a:lstStyle/>
          <a:p>
            <a:r>
              <a:rPr lang="en-US" altLang="en-US" dirty="0">
                <a:ea typeface="ＭＳ Ｐゴシック" panose="020B0600070205080204" pitchFamily="34" charset="-128"/>
              </a:rPr>
              <a:t>Dr. Leo Bortolon</a:t>
            </a:r>
          </a:p>
          <a:p>
            <a:r>
              <a:rPr lang="en-US" altLang="en-US" dirty="0">
                <a:ea typeface="ＭＳ Ｐゴシック" panose="020B0600070205080204" pitchFamily="34" charset="-128"/>
              </a:rPr>
              <a:t>Research Agronomist - NCREC</a:t>
            </a:r>
          </a:p>
        </p:txBody>
      </p:sp>
    </p:spTree>
    <p:extLst>
      <p:ext uri="{BB962C8B-B14F-4D97-AF65-F5344CB8AC3E}">
        <p14:creationId xmlns:p14="http://schemas.microsoft.com/office/powerpoint/2010/main" val="3160947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0780BB1-2FD7-4267-8958-8C30B6CFE1D1}"/>
              </a:ext>
            </a:extLst>
          </p:cNvPr>
          <p:cNvSpPr>
            <a:spLocks noGrp="1"/>
          </p:cNvSpPr>
          <p:nvPr>
            <p:ph type="title"/>
          </p:nvPr>
        </p:nvSpPr>
        <p:spPr>
          <a:xfrm>
            <a:off x="457199" y="274638"/>
            <a:ext cx="8229601" cy="1143000"/>
          </a:xfrm>
        </p:spPr>
        <p:txBody>
          <a:bodyPr/>
          <a:lstStyle/>
          <a:p>
            <a:pPr algn="l"/>
            <a:r>
              <a:rPr lang="en-US" altLang="en-US" sz="3750" b="1" dirty="0">
                <a:solidFill>
                  <a:srgbClr val="004D39"/>
                </a:solidFill>
                <a:ea typeface="ＭＳ Ｐゴシック" panose="020B0600070205080204" pitchFamily="34" charset="-128"/>
              </a:rPr>
              <a:t>NONDISCRIMINATION STATEMENT</a:t>
            </a:r>
          </a:p>
        </p:txBody>
      </p:sp>
      <p:sp>
        <p:nvSpPr>
          <p:cNvPr id="14339" name="Content Placeholder 2">
            <a:extLst>
              <a:ext uri="{FF2B5EF4-FFF2-40B4-BE49-F238E27FC236}">
                <a16:creationId xmlns:a16="http://schemas.microsoft.com/office/drawing/2014/main" id="{D3AB9E83-267C-47BC-8B49-B65544B04A06}"/>
              </a:ext>
            </a:extLst>
          </p:cNvPr>
          <p:cNvSpPr>
            <a:spLocks noGrp="1"/>
          </p:cNvSpPr>
          <p:nvPr>
            <p:ph idx="1"/>
          </p:nvPr>
        </p:nvSpPr>
        <p:spPr>
          <a:xfrm>
            <a:off x="457200" y="1321773"/>
            <a:ext cx="4192292" cy="4714817"/>
          </a:xfrm>
        </p:spPr>
        <p:txBody>
          <a:bodyPr/>
          <a:lstStyle/>
          <a:p>
            <a:pPr marL="0" indent="0">
              <a:lnSpc>
                <a:spcPts val="2200"/>
              </a:lnSpc>
              <a:buNone/>
            </a:pPr>
            <a:r>
              <a:rPr lang="en-US" sz="2400" baseline="30000" dirty="0"/>
              <a:t>NDSU does not discriminate in its programs and activities on the basis of age, color, gender expression/identity, genetic information, marital status, national origin, participation in lawful off-campus activity, physical or mental disability, pregnancy, public assistance status, race, religion, sex, sexual orientation, spousal relationship to current employee, or veteran status, as applicable. Direct inquiries to Vice Provost, Title IX/ADA Coordinator, Old Main 100, 701-231-7708, ndsu.eoaa@ndsu.edu. This publication will be made available in alternative formats for people with disabilities upon request, 701-231-7881.</a:t>
            </a:r>
          </a:p>
        </p:txBody>
      </p:sp>
      <p:pic>
        <p:nvPicPr>
          <p:cNvPr id="2" name="Picture 1">
            <a:extLst>
              <a:ext uri="{FF2B5EF4-FFF2-40B4-BE49-F238E27FC236}">
                <a16:creationId xmlns:a16="http://schemas.microsoft.com/office/drawing/2014/main" id="{983F58E1-8622-47BB-BEAE-7C49974CDC40}"/>
              </a:ext>
            </a:extLst>
          </p:cNvPr>
          <p:cNvPicPr>
            <a:picLocks noChangeAspect="1"/>
          </p:cNvPicPr>
          <p:nvPr/>
        </p:nvPicPr>
        <p:blipFill>
          <a:blip r:embed="rId2"/>
          <a:stretch>
            <a:fillRect/>
          </a:stretch>
        </p:blipFill>
        <p:spPr>
          <a:xfrm>
            <a:off x="4929763" y="1600200"/>
            <a:ext cx="3397522" cy="4525963"/>
          </a:xfrm>
          <a:prstGeom prst="rect">
            <a:avLst/>
          </a:prstGeom>
        </p:spPr>
      </p:pic>
      <p:pic>
        <p:nvPicPr>
          <p:cNvPr id="4" name="Picture 3">
            <a:hlinkClick r:id="rId3"/>
            <a:extLst>
              <a:ext uri="{FF2B5EF4-FFF2-40B4-BE49-F238E27FC236}">
                <a16:creationId xmlns:a16="http://schemas.microsoft.com/office/drawing/2014/main" id="{6A64B2D8-7A45-4BAA-A073-EE32FE3776A7}"/>
              </a:ext>
            </a:extLst>
          </p:cNvPr>
          <p:cNvPicPr>
            <a:picLocks noChangeAspect="1"/>
          </p:cNvPicPr>
          <p:nvPr/>
        </p:nvPicPr>
        <p:blipFill>
          <a:blip r:embed="rId4"/>
          <a:stretch>
            <a:fillRect/>
          </a:stretch>
        </p:blipFill>
        <p:spPr>
          <a:xfrm>
            <a:off x="5073788" y="1321773"/>
            <a:ext cx="3458494" cy="53344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978FC3C-4D00-42DB-748C-E6385A07B5FB}"/>
              </a:ext>
            </a:extLst>
          </p:cNvPr>
          <p:cNvGraphicFramePr>
            <a:graphicFrameLocks noChangeAspect="1"/>
          </p:cNvGraphicFramePr>
          <p:nvPr>
            <p:extLst>
              <p:ext uri="{D42A27DB-BD31-4B8C-83A1-F6EECF244321}">
                <p14:modId xmlns:p14="http://schemas.microsoft.com/office/powerpoint/2010/main" val="2702111681"/>
              </p:ext>
            </p:extLst>
          </p:nvPr>
        </p:nvGraphicFramePr>
        <p:xfrm>
          <a:off x="920841" y="693740"/>
          <a:ext cx="7312127" cy="5614416"/>
        </p:xfrm>
        <a:graphic>
          <a:graphicData uri="http://schemas.openxmlformats.org/presentationml/2006/ole">
            <mc:AlternateContent xmlns:mc="http://schemas.openxmlformats.org/markup-compatibility/2006">
              <mc:Choice xmlns:v="urn:schemas-microsoft-com:vml" Requires="v">
                <p:oleObj name="SPW 15.0 Graph" r:id="rId2" imgW="5722635" imgH="4393799" progId="SigmaPlotGraphicObject.15">
                  <p:embed/>
                </p:oleObj>
              </mc:Choice>
              <mc:Fallback>
                <p:oleObj name="SPW 15.0 Graph" r:id="rId2" imgW="5722635" imgH="4393799" progId="SigmaPlotGraphicObject.15">
                  <p:embed/>
                  <p:pic>
                    <p:nvPicPr>
                      <p:cNvPr id="0" name=""/>
                      <p:cNvPicPr/>
                      <p:nvPr/>
                    </p:nvPicPr>
                    <p:blipFill>
                      <a:blip r:embed="rId3"/>
                      <a:stretch>
                        <a:fillRect/>
                      </a:stretch>
                    </p:blipFill>
                    <p:spPr>
                      <a:xfrm>
                        <a:off x="920841" y="693740"/>
                        <a:ext cx="7312127" cy="5614416"/>
                      </a:xfrm>
                      <a:prstGeom prst="rect">
                        <a:avLst/>
                      </a:prstGeom>
                    </p:spPr>
                  </p:pic>
                </p:oleObj>
              </mc:Fallback>
            </mc:AlternateContent>
          </a:graphicData>
        </a:graphic>
      </p:graphicFrame>
      <p:sp>
        <p:nvSpPr>
          <p:cNvPr id="14338" name="Title 1">
            <a:extLst>
              <a:ext uri="{FF2B5EF4-FFF2-40B4-BE49-F238E27FC236}">
                <a16:creationId xmlns:a16="http://schemas.microsoft.com/office/drawing/2014/main" id="{D0780BB1-2FD7-4267-8958-8C30B6CFE1D1}"/>
              </a:ext>
            </a:extLst>
          </p:cNvPr>
          <p:cNvSpPr>
            <a:spLocks noGrp="1"/>
          </p:cNvSpPr>
          <p:nvPr>
            <p:ph type="title"/>
          </p:nvPr>
        </p:nvSpPr>
        <p:spPr/>
        <p:txBody>
          <a:bodyPr/>
          <a:lstStyle/>
          <a:p>
            <a:r>
              <a:rPr lang="en-US" altLang="en-US" dirty="0">
                <a:ea typeface="ＭＳ Ｐゴシック" panose="020B0600070205080204" pitchFamily="34" charset="-128"/>
              </a:rPr>
              <a:t>Canola yield – 25 years</a:t>
            </a:r>
          </a:p>
        </p:txBody>
      </p:sp>
      <p:cxnSp>
        <p:nvCxnSpPr>
          <p:cNvPr id="3" name="Straight Connector 2">
            <a:extLst>
              <a:ext uri="{FF2B5EF4-FFF2-40B4-BE49-F238E27FC236}">
                <a16:creationId xmlns:a16="http://schemas.microsoft.com/office/drawing/2014/main" id="{121601F6-7191-F52E-7C12-35883C562B4E}"/>
              </a:ext>
            </a:extLst>
          </p:cNvPr>
          <p:cNvCxnSpPr>
            <a:cxnSpLocks/>
          </p:cNvCxnSpPr>
          <p:nvPr/>
        </p:nvCxnSpPr>
        <p:spPr>
          <a:xfrm flipV="1">
            <a:off x="2321859" y="2312894"/>
            <a:ext cx="5593976" cy="905435"/>
          </a:xfrm>
          <a:prstGeom prst="line">
            <a:avLst/>
          </a:prstGeom>
          <a:ln>
            <a:solidFill>
              <a:srgbClr val="004D3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743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978FC3C-4D00-42DB-748C-E6385A07B5FB}"/>
              </a:ext>
            </a:extLst>
          </p:cNvPr>
          <p:cNvGraphicFramePr>
            <a:graphicFrameLocks noChangeAspect="1"/>
          </p:cNvGraphicFramePr>
          <p:nvPr/>
        </p:nvGraphicFramePr>
        <p:xfrm>
          <a:off x="920841" y="693740"/>
          <a:ext cx="7312127" cy="5614416"/>
        </p:xfrm>
        <a:graphic>
          <a:graphicData uri="http://schemas.openxmlformats.org/presentationml/2006/ole">
            <mc:AlternateContent xmlns:mc="http://schemas.openxmlformats.org/markup-compatibility/2006">
              <mc:Choice xmlns:v="urn:schemas-microsoft-com:vml" Requires="v">
                <p:oleObj name="SPW 15.0 Graph" r:id="rId2" imgW="5722635" imgH="4393799" progId="SigmaPlotGraphicObject.15">
                  <p:embed/>
                </p:oleObj>
              </mc:Choice>
              <mc:Fallback>
                <p:oleObj name="SPW 15.0 Graph" r:id="rId2" imgW="5722635" imgH="4393799" progId="SigmaPlotGraphicObject.15">
                  <p:embed/>
                  <p:pic>
                    <p:nvPicPr>
                      <p:cNvPr id="2" name="Object 1">
                        <a:extLst>
                          <a:ext uri="{FF2B5EF4-FFF2-40B4-BE49-F238E27FC236}">
                            <a16:creationId xmlns:a16="http://schemas.microsoft.com/office/drawing/2014/main" id="{5978FC3C-4D00-42DB-748C-E6385A07B5FB}"/>
                          </a:ext>
                        </a:extLst>
                      </p:cNvPr>
                      <p:cNvPicPr/>
                      <p:nvPr/>
                    </p:nvPicPr>
                    <p:blipFill>
                      <a:blip r:embed="rId3"/>
                      <a:stretch>
                        <a:fillRect/>
                      </a:stretch>
                    </p:blipFill>
                    <p:spPr>
                      <a:xfrm>
                        <a:off x="920841" y="693740"/>
                        <a:ext cx="7312127" cy="5614416"/>
                      </a:xfrm>
                      <a:prstGeom prst="rect">
                        <a:avLst/>
                      </a:prstGeom>
                    </p:spPr>
                  </p:pic>
                </p:oleObj>
              </mc:Fallback>
            </mc:AlternateContent>
          </a:graphicData>
        </a:graphic>
      </p:graphicFrame>
      <p:sp>
        <p:nvSpPr>
          <p:cNvPr id="14338" name="Title 1">
            <a:extLst>
              <a:ext uri="{FF2B5EF4-FFF2-40B4-BE49-F238E27FC236}">
                <a16:creationId xmlns:a16="http://schemas.microsoft.com/office/drawing/2014/main" id="{D0780BB1-2FD7-4267-8958-8C30B6CFE1D1}"/>
              </a:ext>
            </a:extLst>
          </p:cNvPr>
          <p:cNvSpPr>
            <a:spLocks noGrp="1"/>
          </p:cNvSpPr>
          <p:nvPr>
            <p:ph type="title"/>
          </p:nvPr>
        </p:nvSpPr>
        <p:spPr/>
        <p:txBody>
          <a:bodyPr/>
          <a:lstStyle/>
          <a:p>
            <a:r>
              <a:rPr lang="en-US" altLang="en-US" dirty="0">
                <a:ea typeface="ＭＳ Ｐゴシック" panose="020B0600070205080204" pitchFamily="34" charset="-128"/>
              </a:rPr>
              <a:t>Canola yield – 25 years</a:t>
            </a:r>
          </a:p>
        </p:txBody>
      </p:sp>
      <p:cxnSp>
        <p:nvCxnSpPr>
          <p:cNvPr id="3" name="Straight Connector 2">
            <a:extLst>
              <a:ext uri="{FF2B5EF4-FFF2-40B4-BE49-F238E27FC236}">
                <a16:creationId xmlns:a16="http://schemas.microsoft.com/office/drawing/2014/main" id="{121601F6-7191-F52E-7C12-35883C562B4E}"/>
              </a:ext>
            </a:extLst>
          </p:cNvPr>
          <p:cNvCxnSpPr>
            <a:cxnSpLocks/>
          </p:cNvCxnSpPr>
          <p:nvPr/>
        </p:nvCxnSpPr>
        <p:spPr>
          <a:xfrm flipV="1">
            <a:off x="2321859" y="2312894"/>
            <a:ext cx="5593976" cy="905435"/>
          </a:xfrm>
          <a:prstGeom prst="line">
            <a:avLst/>
          </a:prstGeom>
          <a:ln>
            <a:solidFill>
              <a:srgbClr val="004D39"/>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6B59EBC-2785-5C2F-7CCE-7AE6A8D8F23C}"/>
              </a:ext>
            </a:extLst>
          </p:cNvPr>
          <p:cNvSpPr txBox="1"/>
          <p:nvPr/>
        </p:nvSpPr>
        <p:spPr>
          <a:xfrm>
            <a:off x="3054714" y="3844541"/>
            <a:ext cx="3044952" cy="954107"/>
          </a:xfrm>
          <a:prstGeom prst="rect">
            <a:avLst/>
          </a:prstGeom>
          <a:solidFill>
            <a:srgbClr val="004D39"/>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40% increase</a:t>
            </a:r>
          </a:p>
          <a:p>
            <a:pPr algn="ctr"/>
            <a:r>
              <a:rPr lang="en-US" sz="2800" b="1" dirty="0">
                <a:solidFill>
                  <a:schemeClr val="bg1"/>
                </a:solidFill>
                <a:effectLst>
                  <a:outerShdw blurRad="38100" dist="38100" dir="2700000" algn="tl">
                    <a:srgbClr val="000000">
                      <a:alpha val="43137"/>
                    </a:srgbClr>
                  </a:outerShdw>
                </a:effectLst>
              </a:rPr>
              <a:t>1999 – 2024</a:t>
            </a:r>
          </a:p>
        </p:txBody>
      </p:sp>
    </p:spTree>
    <p:extLst>
      <p:ext uri="{BB962C8B-B14F-4D97-AF65-F5344CB8AC3E}">
        <p14:creationId xmlns:p14="http://schemas.microsoft.com/office/powerpoint/2010/main" val="62647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E1CE5E0-6721-2EA2-A5F1-D921EC7FA7FD}"/>
              </a:ext>
            </a:extLst>
          </p:cNvPr>
          <p:cNvGraphicFramePr>
            <a:graphicFrameLocks noChangeAspect="1"/>
          </p:cNvGraphicFramePr>
          <p:nvPr>
            <p:extLst>
              <p:ext uri="{D42A27DB-BD31-4B8C-83A1-F6EECF244321}">
                <p14:modId xmlns:p14="http://schemas.microsoft.com/office/powerpoint/2010/main" val="205703731"/>
              </p:ext>
            </p:extLst>
          </p:nvPr>
        </p:nvGraphicFramePr>
        <p:xfrm>
          <a:off x="909828" y="691984"/>
          <a:ext cx="7324344" cy="5623796"/>
        </p:xfrm>
        <a:graphic>
          <a:graphicData uri="http://schemas.openxmlformats.org/presentationml/2006/ole">
            <mc:AlternateContent xmlns:mc="http://schemas.openxmlformats.org/markup-compatibility/2006">
              <mc:Choice xmlns:v="urn:schemas-microsoft-com:vml" Requires="v">
                <p:oleObj name="SPW 15.0 Graph" r:id="rId2" imgW="5722635" imgH="4393799" progId="SigmaPlotGraphicObject.15">
                  <p:embed/>
                </p:oleObj>
              </mc:Choice>
              <mc:Fallback>
                <p:oleObj name="SPW 15.0 Graph" r:id="rId2" imgW="5722635" imgH="4393799" progId="SigmaPlotGraphicObject.15">
                  <p:embed/>
                  <p:pic>
                    <p:nvPicPr>
                      <p:cNvPr id="0" name=""/>
                      <p:cNvPicPr/>
                      <p:nvPr/>
                    </p:nvPicPr>
                    <p:blipFill>
                      <a:blip r:embed="rId3"/>
                      <a:stretch>
                        <a:fillRect/>
                      </a:stretch>
                    </p:blipFill>
                    <p:spPr>
                      <a:xfrm>
                        <a:off x="909828" y="691984"/>
                        <a:ext cx="7324344" cy="5623796"/>
                      </a:xfrm>
                      <a:prstGeom prst="rect">
                        <a:avLst/>
                      </a:prstGeom>
                    </p:spPr>
                  </p:pic>
                </p:oleObj>
              </mc:Fallback>
            </mc:AlternateContent>
          </a:graphicData>
        </a:graphic>
      </p:graphicFrame>
      <p:sp>
        <p:nvSpPr>
          <p:cNvPr id="14338" name="Title 1">
            <a:extLst>
              <a:ext uri="{FF2B5EF4-FFF2-40B4-BE49-F238E27FC236}">
                <a16:creationId xmlns:a16="http://schemas.microsoft.com/office/drawing/2014/main" id="{D0780BB1-2FD7-4267-8958-8C30B6CFE1D1}"/>
              </a:ext>
            </a:extLst>
          </p:cNvPr>
          <p:cNvSpPr>
            <a:spLocks noGrp="1"/>
          </p:cNvSpPr>
          <p:nvPr>
            <p:ph type="title"/>
          </p:nvPr>
        </p:nvSpPr>
        <p:spPr/>
        <p:txBody>
          <a:bodyPr/>
          <a:lstStyle/>
          <a:p>
            <a:r>
              <a:rPr lang="en-US" altLang="en-US" dirty="0">
                <a:ea typeface="ＭＳ Ｐゴシック" panose="020B0600070205080204" pitchFamily="34" charset="-128"/>
              </a:rPr>
              <a:t>Canola yield – 25 years</a:t>
            </a:r>
          </a:p>
        </p:txBody>
      </p:sp>
    </p:spTree>
    <p:extLst>
      <p:ext uri="{BB962C8B-B14F-4D97-AF65-F5344CB8AC3E}">
        <p14:creationId xmlns:p14="http://schemas.microsoft.com/office/powerpoint/2010/main" val="3754201943"/>
      </p:ext>
    </p:extLst>
  </p:cSld>
  <p:clrMapOvr>
    <a:masterClrMapping/>
  </p:clrMapOvr>
</p:sld>
</file>

<file path=ppt/theme/theme1.xml><?xml version="1.0" encoding="utf-8"?>
<a:theme xmlns:a="http://schemas.openxmlformats.org/drawingml/2006/main" name="exp-green-d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7FE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CD0B5AA0-4920-4538-8F80-C49BE1B466AC}" vid="{D26A34EB-EA23-4FC1-A191-2D002234B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a6251d4-9d91-4b1f-8d34-44bc85d5359f" xsi:nil="true"/>
    <Template xmlns="58edf408-380a-4daf-8189-0d79fd68279a">PowerPoint</Template>
    <Platform xmlns="58edf408-380a-4daf-8189-0d79fd68279a" xsi:nil="true"/>
    <lcf76f155ced4ddcb4097134ff3c332f xmlns="58edf408-380a-4daf-8189-0d79fd68279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23C3911D951F45A17300875BD2FAAA" ma:contentTypeVersion="18" ma:contentTypeDescription="Create a new document." ma:contentTypeScope="" ma:versionID="2b79c10ae75997641a5b965ea0f6d371">
  <xsd:schema xmlns:xsd="http://www.w3.org/2001/XMLSchema" xmlns:xs="http://www.w3.org/2001/XMLSchema" xmlns:p="http://schemas.microsoft.com/office/2006/metadata/properties" xmlns:ns2="58edf408-380a-4daf-8189-0d79fd68279a" xmlns:ns3="2a6251d4-9d91-4b1f-8d34-44bc85d5359f" targetNamespace="http://schemas.microsoft.com/office/2006/metadata/properties" ma:root="true" ma:fieldsID="5013100d5ada0999156b9df7ed03a19e" ns2:_="" ns3:_="">
    <xsd:import namespace="58edf408-380a-4daf-8189-0d79fd68279a"/>
    <xsd:import namespace="2a6251d4-9d91-4b1f-8d34-44bc85d5359f"/>
    <xsd:element name="properties">
      <xsd:complexType>
        <xsd:sequence>
          <xsd:element name="documentManagement">
            <xsd:complexType>
              <xsd:all>
                <xsd:element ref="ns2:Template"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Platform"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df408-380a-4daf-8189-0d79fd68279a" elementFormDefault="qualified">
    <xsd:import namespace="http://schemas.microsoft.com/office/2006/documentManagement/types"/>
    <xsd:import namespace="http://schemas.microsoft.com/office/infopath/2007/PartnerControls"/>
    <xsd:element name="Template" ma:index="8" nillable="true" ma:displayName="Template" ma:format="Dropdown" ma:internalName="Template">
      <xsd:simpleType>
        <xsd:union memberTypes="dms:Text">
          <xsd:simpleType>
            <xsd:restriction base="dms:Choice">
              <xsd:enumeration value="Handouts"/>
              <xsd:enumeration value="Flyers"/>
              <xsd:enumeration value="Newsletter"/>
              <xsd:enumeration value="Postcard"/>
              <xsd:enumeration value="Headers/Footers"/>
              <xsd:enumeration value="County Narrative"/>
              <xsd:enumeration value="PowerPoint"/>
              <xsd:enumeration value="Certificate"/>
              <xsd:enumeration value="Brochure"/>
              <xsd:enumeration value="Social Media"/>
              <xsd:enumeration value="Video Clips"/>
            </xsd:restriction>
          </xsd:simpleType>
        </xsd:un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Platform" ma:index="16" nillable="true" ma:displayName="Platform" ma:format="RadioButtons" ma:internalName="Platform">
      <xsd:simpleType>
        <xsd:union memberTypes="dms:Text">
          <xsd:simpleType>
            <xsd:restriction base="dms:Choice">
              <xsd:enumeration value="Facebook photos"/>
              <xsd:enumeration value="Facebook templates"/>
              <xsd:enumeration value="Twitter photos"/>
              <xsd:enumeration value="Twitter templates"/>
            </xsd:restriction>
          </xsd:simpleType>
        </xsd:un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6251d4-9d91-4b1f-8d34-44bc85d5359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f0a751-ce2c-43bf-8d09-f51ee02d96dd}" ma:internalName="TaxCatchAll" ma:showField="CatchAllData" ma:web="2a6251d4-9d91-4b1f-8d34-44bc85d53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CF1C3F-7EEC-487D-9DD3-5A4127EA8639}">
  <ds:schemaRefs>
    <ds:schemaRef ds:uri="http://schemas.microsoft.com/office/2006/metadata/properties"/>
    <ds:schemaRef ds:uri="http://schemas.microsoft.com/office/infopath/2007/PartnerControls"/>
    <ds:schemaRef ds:uri="2a6251d4-9d91-4b1f-8d34-44bc85d5359f"/>
    <ds:schemaRef ds:uri="58edf408-380a-4daf-8189-0d79fd68279a"/>
  </ds:schemaRefs>
</ds:datastoreItem>
</file>

<file path=customXml/itemProps2.xml><?xml version="1.0" encoding="utf-8"?>
<ds:datastoreItem xmlns:ds="http://schemas.openxmlformats.org/officeDocument/2006/customXml" ds:itemID="{F0B17B3B-ABC7-4573-825D-E55D5821B254}">
  <ds:schemaRefs>
    <ds:schemaRef ds:uri="http://schemas.microsoft.com/sharepoint/v3/contenttype/forms"/>
  </ds:schemaRefs>
</ds:datastoreItem>
</file>

<file path=customXml/itemProps3.xml><?xml version="1.0" encoding="utf-8"?>
<ds:datastoreItem xmlns:ds="http://schemas.openxmlformats.org/officeDocument/2006/customXml" ds:itemID="{8F9D517F-E08E-43A0-8407-6474BC6853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df408-380a-4daf-8189-0d79fd68279a"/>
    <ds:schemaRef ds:uri="2a6251d4-9d91-4b1f-8d34-44bc85d535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exp-green-white-insides</Template>
  <TotalTime>819</TotalTime>
  <Words>1199</Words>
  <Application>Microsoft Office PowerPoint</Application>
  <PresentationFormat>On-screen Show (4:3)</PresentationFormat>
  <Paragraphs>299</Paragraphs>
  <Slides>62</Slides>
  <Notes>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8" baseType="lpstr">
      <vt:lpstr>ＭＳ Ｐゴシック</vt:lpstr>
      <vt:lpstr>Aptos</vt:lpstr>
      <vt:lpstr>Arial</vt:lpstr>
      <vt:lpstr>Calibri</vt:lpstr>
      <vt:lpstr>exp-green-drop</vt:lpstr>
      <vt:lpstr>SPW 15.0 Graph</vt:lpstr>
      <vt:lpstr>PowerPoint Presentation</vt:lpstr>
      <vt:lpstr>Seeding innovation in Canola Singulation vs Drill</vt:lpstr>
      <vt:lpstr>Canola acreage – 25 years</vt:lpstr>
      <vt:lpstr>Canola acreage – 25 years</vt:lpstr>
      <vt:lpstr>Canola acreage – 25 years</vt:lpstr>
      <vt:lpstr>Canola acreage – 10 years</vt:lpstr>
      <vt:lpstr>Canola yield – 25 years</vt:lpstr>
      <vt:lpstr>Canola yield – 25 years</vt:lpstr>
      <vt:lpstr>Canola yield – 25 years</vt:lpstr>
      <vt:lpstr>Canola yield – 25 years</vt:lpstr>
      <vt:lpstr>Canola yield – 25 years</vt:lpstr>
      <vt:lpstr>PowerPoint Presentation</vt:lpstr>
      <vt:lpstr>PowerPoint Presentation</vt:lpstr>
      <vt:lpstr>PowerPoint Presentation</vt:lpstr>
      <vt:lpstr>PowerPoint Presentation</vt:lpstr>
      <vt:lpstr>PowerPoint Presentation</vt:lpstr>
      <vt:lpstr>Canola yield gap</vt:lpstr>
      <vt:lpstr>Canola yield gap</vt:lpstr>
      <vt:lpstr>Canola yield gap</vt:lpstr>
      <vt:lpstr>Canola yield gap</vt:lpstr>
      <vt:lpstr>Canola yield gap</vt:lpstr>
      <vt:lpstr>Canola yield gap</vt:lpstr>
      <vt:lpstr>Questions</vt:lpstr>
      <vt:lpstr>PowerPoint Presentation</vt:lpstr>
      <vt:lpstr>PowerPoint Presentation</vt:lpstr>
      <vt:lpstr>Canola singulation</vt:lpstr>
      <vt:lpstr>Canola - singulation</vt:lpstr>
      <vt:lpstr>Canola - singulation</vt:lpstr>
      <vt:lpstr>Canola - singulation</vt:lpstr>
      <vt:lpstr>Canola - singulation</vt:lpstr>
      <vt:lpstr>Canola singulation vs drill</vt:lpstr>
      <vt:lpstr>Canola singulation vs drill</vt:lpstr>
      <vt:lpstr>Canola singulation vs drill</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Canola yield</vt:lpstr>
      <vt:lpstr>PowerPoint Presentation</vt:lpstr>
      <vt:lpstr>PowerPoint Presentation</vt:lpstr>
      <vt:lpstr>PowerPoint Presentation</vt:lpstr>
      <vt:lpstr>PowerPoint Presentation</vt:lpstr>
      <vt:lpstr>Return of Investment</vt:lpstr>
      <vt:lpstr>Return of Investment</vt:lpstr>
      <vt:lpstr>Thank you!</vt:lpstr>
      <vt:lpstr>Seeding innovation in Canola Singulation vs Drill</vt:lpstr>
      <vt:lpstr>NONDISCRIMINATION STATEMENT</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Fuchs</dc:creator>
  <cp:lastModifiedBy>Bortolon, Leandro</cp:lastModifiedBy>
  <cp:revision>18</cp:revision>
  <dcterms:created xsi:type="dcterms:W3CDTF">2020-09-21T20:36:08Z</dcterms:created>
  <dcterms:modified xsi:type="dcterms:W3CDTF">2025-11-06T15:53:08Z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0x0101007A23C3911D951F45A17300875BD2FAAA</vt:lpwstr>
  </property>
  <property fmtid="{D5CDD505-2E9C-101B-9397-08002B2CF9AE}" pid="3" name="MediaServiceImageTags">
    <vt:lpwstr/>
  </property>
</Properties>
</file>