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</p:sldMasterIdLst>
  <p:notesMasterIdLst>
    <p:notesMasterId r:id="rId24"/>
  </p:notesMasterIdLst>
  <p:sldIdLst>
    <p:sldId id="256" r:id="rId5"/>
    <p:sldId id="640" r:id="rId6"/>
    <p:sldId id="623" r:id="rId7"/>
    <p:sldId id="605" r:id="rId8"/>
    <p:sldId id="641" r:id="rId9"/>
    <p:sldId id="2147474403" r:id="rId10"/>
    <p:sldId id="2147474404" r:id="rId11"/>
    <p:sldId id="625" r:id="rId12"/>
    <p:sldId id="2147474395" r:id="rId13"/>
    <p:sldId id="626" r:id="rId14"/>
    <p:sldId id="2147474394" r:id="rId15"/>
    <p:sldId id="647" r:id="rId16"/>
    <p:sldId id="2147474400" r:id="rId17"/>
    <p:sldId id="2147474398" r:id="rId18"/>
    <p:sldId id="2147474397" r:id="rId19"/>
    <p:sldId id="2147474402" r:id="rId20"/>
    <p:sldId id="2147474401" r:id="rId21"/>
    <p:sldId id="628" r:id="rId22"/>
    <p:sldId id="5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D08B9E-3106-F2AC-46F8-CF3894ACE2D3}" name="Sydni Arnone" initials="SA" userId="S::sarnone@kellencompany.com::bbfa57be-1334-4219-a3f1-bcc27e984c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D3A"/>
    <a:srgbClr val="939597"/>
    <a:srgbClr val="597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C722B-082D-4D72-A468-7224C32DF2CA}" v="49" dt="2025-10-30T20:08:08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4"/>
    <p:restoredTop sz="93631" autoAdjust="0"/>
  </p:normalViewPr>
  <p:slideViewPr>
    <p:cSldViewPr snapToGrid="0" snapToObjects="1">
      <p:cViewPr varScale="1">
        <p:scale>
          <a:sx n="74" d="100"/>
          <a:sy n="74" d="100"/>
        </p:scale>
        <p:origin x="874" y="43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i Arnone" userId="bbfa57be-1334-4219-a3f1-bcc27e984cc9" providerId="ADAL" clId="{76DC2C7B-3BD8-48CD-B32E-6E4FBE3AF7E0}"/>
    <pc:docChg chg="modSld">
      <pc:chgData name="Sydni Arnone" userId="bbfa57be-1334-4219-a3f1-bcc27e984cc9" providerId="ADAL" clId="{76DC2C7B-3BD8-48CD-B32E-6E4FBE3AF7E0}" dt="2025-10-31T14:13:57.478" v="2" actId="20577"/>
      <pc:docMkLst>
        <pc:docMk/>
      </pc:docMkLst>
      <pc:sldChg chg="modSp mod">
        <pc:chgData name="Sydni Arnone" userId="bbfa57be-1334-4219-a3f1-bcc27e984cc9" providerId="ADAL" clId="{76DC2C7B-3BD8-48CD-B32E-6E4FBE3AF7E0}" dt="2025-10-31T14:13:57.478" v="2" actId="20577"/>
        <pc:sldMkLst>
          <pc:docMk/>
          <pc:sldMk cId="3664484399" sldId="2147474394"/>
        </pc:sldMkLst>
        <pc:spChg chg="mod">
          <ac:chgData name="Sydni Arnone" userId="bbfa57be-1334-4219-a3f1-bcc27e984cc9" providerId="ADAL" clId="{76DC2C7B-3BD8-48CD-B32E-6E4FBE3AF7E0}" dt="2025-10-31T14:13:57.478" v="2" actId="20577"/>
          <ac:spMkLst>
            <pc:docMk/>
            <pc:sldMk cId="3664484399" sldId="2147474394"/>
            <ac:spMk id="6" creationId="{A0077675-9421-C607-109E-9DC9E6D81EA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40B97-1124-44BB-82B4-0DE6C814B7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9CF38-A177-4D2C-BFCC-A1B4B2AA66E2}">
      <dgm:prSet phldrT="[Text]" phldr="0"/>
      <dgm:spPr>
        <a:solidFill>
          <a:srgbClr val="FBAD3A"/>
        </a:solidFill>
      </dgm:spPr>
      <dgm:t>
        <a:bodyPr/>
        <a:lstStyle/>
        <a:p>
          <a:r>
            <a:rPr lang="en-US" dirty="0"/>
            <a:t>Policy &amp; Advocacy</a:t>
          </a:r>
        </a:p>
      </dgm:t>
    </dgm:pt>
    <dgm:pt modelId="{C3A8EFE8-8092-436E-8CE9-CA3143FBCA1A}" type="parTrans" cxnId="{9E56C46C-4FA6-4E38-B588-09D52779E49B}">
      <dgm:prSet/>
      <dgm:spPr/>
      <dgm:t>
        <a:bodyPr/>
        <a:lstStyle/>
        <a:p>
          <a:endParaRPr lang="en-US"/>
        </a:p>
      </dgm:t>
    </dgm:pt>
    <dgm:pt modelId="{A8A94669-E4E7-49F0-99CE-0D2F60C6071D}" type="sibTrans" cxnId="{9E56C46C-4FA6-4E38-B588-09D52779E49B}">
      <dgm:prSet/>
      <dgm:spPr/>
      <dgm:t>
        <a:bodyPr/>
        <a:lstStyle/>
        <a:p>
          <a:endParaRPr lang="en-US"/>
        </a:p>
      </dgm:t>
    </dgm:pt>
    <dgm:pt modelId="{DA80F296-E208-4CEE-8067-05A6BD6AAA72}">
      <dgm:prSet phldrT="[Text]" phldr="0"/>
      <dgm:spPr>
        <a:solidFill>
          <a:srgbClr val="FBAD3A"/>
        </a:solidFill>
      </dgm:spPr>
      <dgm:t>
        <a:bodyPr/>
        <a:lstStyle/>
        <a:p>
          <a:r>
            <a:rPr lang="en-US" dirty="0"/>
            <a:t>Promoting Science</a:t>
          </a:r>
        </a:p>
      </dgm:t>
    </dgm:pt>
    <dgm:pt modelId="{20B9A2EC-3632-46D0-85E2-ADF6BEB38F61}" type="parTrans" cxnId="{BDF7F6BD-99A5-4173-9E11-DCB61E8B6AF5}">
      <dgm:prSet/>
      <dgm:spPr/>
      <dgm:t>
        <a:bodyPr/>
        <a:lstStyle/>
        <a:p>
          <a:endParaRPr lang="en-US"/>
        </a:p>
      </dgm:t>
    </dgm:pt>
    <dgm:pt modelId="{10C92A2A-17B2-44DA-B318-78C63691A4BC}" type="sibTrans" cxnId="{BDF7F6BD-99A5-4173-9E11-DCB61E8B6AF5}">
      <dgm:prSet/>
      <dgm:spPr/>
      <dgm:t>
        <a:bodyPr/>
        <a:lstStyle/>
        <a:p>
          <a:endParaRPr lang="en-US"/>
        </a:p>
      </dgm:t>
    </dgm:pt>
    <dgm:pt modelId="{4D3A2806-E89C-4581-A00F-A16AF9ECD110}">
      <dgm:prSet phldrT="[Text]" phldr="0"/>
      <dgm:spPr>
        <a:solidFill>
          <a:srgbClr val="FBAD3A"/>
        </a:solidFill>
      </dgm:spPr>
      <dgm:t>
        <a:bodyPr/>
        <a:lstStyle/>
        <a:p>
          <a:r>
            <a:rPr lang="en-US" dirty="0"/>
            <a:t>Communication</a:t>
          </a:r>
        </a:p>
      </dgm:t>
    </dgm:pt>
    <dgm:pt modelId="{9A65AA01-9B72-4F45-8894-E98F4773A777}" type="parTrans" cxnId="{575EDC4E-AFD2-4D7E-ADE8-E2220CF75E98}">
      <dgm:prSet/>
      <dgm:spPr/>
      <dgm:t>
        <a:bodyPr/>
        <a:lstStyle/>
        <a:p>
          <a:endParaRPr lang="en-US"/>
        </a:p>
      </dgm:t>
    </dgm:pt>
    <dgm:pt modelId="{DC51E576-C2E9-45CB-9E97-E79BF97C62F9}" type="sibTrans" cxnId="{575EDC4E-AFD2-4D7E-ADE8-E2220CF75E98}">
      <dgm:prSet/>
      <dgm:spPr/>
      <dgm:t>
        <a:bodyPr/>
        <a:lstStyle/>
        <a:p>
          <a:endParaRPr lang="en-US"/>
        </a:p>
      </dgm:t>
    </dgm:pt>
    <dgm:pt modelId="{B7B63BDF-EAFB-4954-82AA-92EDD433FFE1}" type="pres">
      <dgm:prSet presAssocID="{01740B97-1124-44BB-82B4-0DE6C814B7C6}" presName="linear" presStyleCnt="0">
        <dgm:presLayoutVars>
          <dgm:dir/>
          <dgm:animLvl val="lvl"/>
          <dgm:resizeHandles val="exact"/>
        </dgm:presLayoutVars>
      </dgm:prSet>
      <dgm:spPr/>
    </dgm:pt>
    <dgm:pt modelId="{E59D150C-BA53-435E-AFDA-9E201A56C463}" type="pres">
      <dgm:prSet presAssocID="{5A49CF38-A177-4D2C-BFCC-A1B4B2AA66E2}" presName="parentLin" presStyleCnt="0"/>
      <dgm:spPr/>
    </dgm:pt>
    <dgm:pt modelId="{5741132E-B4B8-4238-A2A4-701EADAA3701}" type="pres">
      <dgm:prSet presAssocID="{5A49CF38-A177-4D2C-BFCC-A1B4B2AA66E2}" presName="parentLeftMargin" presStyleLbl="node1" presStyleIdx="0" presStyleCnt="3"/>
      <dgm:spPr/>
    </dgm:pt>
    <dgm:pt modelId="{A647AD10-1997-402D-BA42-4926294FD63D}" type="pres">
      <dgm:prSet presAssocID="{5A49CF38-A177-4D2C-BFCC-A1B4B2AA66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733921-96D4-434F-8141-CC3A3785AC7E}" type="pres">
      <dgm:prSet presAssocID="{5A49CF38-A177-4D2C-BFCC-A1B4B2AA66E2}" presName="negativeSpace" presStyleCnt="0"/>
      <dgm:spPr/>
    </dgm:pt>
    <dgm:pt modelId="{52A44A10-2333-4082-89FE-1E41103B90DE}" type="pres">
      <dgm:prSet presAssocID="{5A49CF38-A177-4D2C-BFCC-A1B4B2AA66E2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939597"/>
          </a:solidFill>
        </a:ln>
      </dgm:spPr>
    </dgm:pt>
    <dgm:pt modelId="{453B4D66-F84E-4DFB-9805-CDF87997FD23}" type="pres">
      <dgm:prSet presAssocID="{A8A94669-E4E7-49F0-99CE-0D2F60C6071D}" presName="spaceBetweenRectangles" presStyleCnt="0"/>
      <dgm:spPr/>
    </dgm:pt>
    <dgm:pt modelId="{0C2DF1D7-43A9-43CE-BCA7-D4EA321FA7A6}" type="pres">
      <dgm:prSet presAssocID="{DA80F296-E208-4CEE-8067-05A6BD6AAA72}" presName="parentLin" presStyleCnt="0"/>
      <dgm:spPr/>
    </dgm:pt>
    <dgm:pt modelId="{4B12FBB1-B915-43D5-9F30-22C72CF0679E}" type="pres">
      <dgm:prSet presAssocID="{DA80F296-E208-4CEE-8067-05A6BD6AAA72}" presName="parentLeftMargin" presStyleLbl="node1" presStyleIdx="0" presStyleCnt="3"/>
      <dgm:spPr/>
    </dgm:pt>
    <dgm:pt modelId="{06E62070-EAA1-48CE-A18E-F5CBB62E1DD3}" type="pres">
      <dgm:prSet presAssocID="{DA80F296-E208-4CEE-8067-05A6BD6AAA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7BAA42-13AE-446F-98E9-18A5B93A4185}" type="pres">
      <dgm:prSet presAssocID="{DA80F296-E208-4CEE-8067-05A6BD6AAA72}" presName="negativeSpace" presStyleCnt="0"/>
      <dgm:spPr/>
    </dgm:pt>
    <dgm:pt modelId="{F270E8E7-01D2-47D6-AF62-09E9E4D84CC5}" type="pres">
      <dgm:prSet presAssocID="{DA80F296-E208-4CEE-8067-05A6BD6AAA72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939597"/>
          </a:solidFill>
        </a:ln>
      </dgm:spPr>
    </dgm:pt>
    <dgm:pt modelId="{018189B9-4B35-4980-BFBB-C59B9C03332B}" type="pres">
      <dgm:prSet presAssocID="{10C92A2A-17B2-44DA-B318-78C63691A4BC}" presName="spaceBetweenRectangles" presStyleCnt="0"/>
      <dgm:spPr/>
    </dgm:pt>
    <dgm:pt modelId="{46A38AB1-8C34-4F4F-BA33-080D1C51CCD6}" type="pres">
      <dgm:prSet presAssocID="{4D3A2806-E89C-4581-A00F-A16AF9ECD110}" presName="parentLin" presStyleCnt="0"/>
      <dgm:spPr/>
    </dgm:pt>
    <dgm:pt modelId="{B32A4EA3-4C11-4062-98E7-9D02811A7E63}" type="pres">
      <dgm:prSet presAssocID="{4D3A2806-E89C-4581-A00F-A16AF9ECD110}" presName="parentLeftMargin" presStyleLbl="node1" presStyleIdx="1" presStyleCnt="3"/>
      <dgm:spPr/>
    </dgm:pt>
    <dgm:pt modelId="{127269E3-DFF6-491D-8146-3EAD88E33C13}" type="pres">
      <dgm:prSet presAssocID="{4D3A2806-E89C-4581-A00F-A16AF9ECD1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DACD200-BF52-4C02-82B3-0CF1DF6DE5ED}" type="pres">
      <dgm:prSet presAssocID="{4D3A2806-E89C-4581-A00F-A16AF9ECD110}" presName="negativeSpace" presStyleCnt="0"/>
      <dgm:spPr/>
    </dgm:pt>
    <dgm:pt modelId="{BB4DA48C-2404-44FF-92F0-7381E47B2E65}" type="pres">
      <dgm:prSet presAssocID="{4D3A2806-E89C-4581-A00F-A16AF9ECD110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939597"/>
          </a:solidFill>
        </a:ln>
      </dgm:spPr>
    </dgm:pt>
  </dgm:ptLst>
  <dgm:cxnLst>
    <dgm:cxn modelId="{8E086609-2CAD-4058-BC84-F005C15130EB}" type="presOf" srcId="{01740B97-1124-44BB-82B4-0DE6C814B7C6}" destId="{B7B63BDF-EAFB-4954-82AA-92EDD433FFE1}" srcOrd="0" destOrd="0" presId="urn:microsoft.com/office/officeart/2005/8/layout/list1"/>
    <dgm:cxn modelId="{0231B52A-7D4D-4D3D-8C29-75672DAF0C42}" type="presOf" srcId="{4D3A2806-E89C-4581-A00F-A16AF9ECD110}" destId="{B32A4EA3-4C11-4062-98E7-9D02811A7E63}" srcOrd="0" destOrd="0" presId="urn:microsoft.com/office/officeart/2005/8/layout/list1"/>
    <dgm:cxn modelId="{D31F6744-6B32-42C0-9F8D-07F7C69BC1CD}" type="presOf" srcId="{5A49CF38-A177-4D2C-BFCC-A1B4B2AA66E2}" destId="{A647AD10-1997-402D-BA42-4926294FD63D}" srcOrd="1" destOrd="0" presId="urn:microsoft.com/office/officeart/2005/8/layout/list1"/>
    <dgm:cxn modelId="{3BE2D869-127D-4B7A-9E3B-9AE00F9C2E0A}" type="presOf" srcId="{DA80F296-E208-4CEE-8067-05A6BD6AAA72}" destId="{4B12FBB1-B915-43D5-9F30-22C72CF0679E}" srcOrd="0" destOrd="0" presId="urn:microsoft.com/office/officeart/2005/8/layout/list1"/>
    <dgm:cxn modelId="{9E56C46C-4FA6-4E38-B588-09D52779E49B}" srcId="{01740B97-1124-44BB-82B4-0DE6C814B7C6}" destId="{5A49CF38-A177-4D2C-BFCC-A1B4B2AA66E2}" srcOrd="0" destOrd="0" parTransId="{C3A8EFE8-8092-436E-8CE9-CA3143FBCA1A}" sibTransId="{A8A94669-E4E7-49F0-99CE-0D2F60C6071D}"/>
    <dgm:cxn modelId="{575EDC4E-AFD2-4D7E-ADE8-E2220CF75E98}" srcId="{01740B97-1124-44BB-82B4-0DE6C814B7C6}" destId="{4D3A2806-E89C-4581-A00F-A16AF9ECD110}" srcOrd="2" destOrd="0" parTransId="{9A65AA01-9B72-4F45-8894-E98F4773A777}" sibTransId="{DC51E576-C2E9-45CB-9E97-E79BF97C62F9}"/>
    <dgm:cxn modelId="{22E5EBA5-4CC4-4111-9A65-6434EE544114}" type="presOf" srcId="{DA80F296-E208-4CEE-8067-05A6BD6AAA72}" destId="{06E62070-EAA1-48CE-A18E-F5CBB62E1DD3}" srcOrd="1" destOrd="0" presId="urn:microsoft.com/office/officeart/2005/8/layout/list1"/>
    <dgm:cxn modelId="{BDF7F6BD-99A5-4173-9E11-DCB61E8B6AF5}" srcId="{01740B97-1124-44BB-82B4-0DE6C814B7C6}" destId="{DA80F296-E208-4CEE-8067-05A6BD6AAA72}" srcOrd="1" destOrd="0" parTransId="{20B9A2EC-3632-46D0-85E2-ADF6BEB38F61}" sibTransId="{10C92A2A-17B2-44DA-B318-78C63691A4BC}"/>
    <dgm:cxn modelId="{CB54E1BF-F4A8-4B8B-85DC-EEC932477798}" type="presOf" srcId="{5A49CF38-A177-4D2C-BFCC-A1B4B2AA66E2}" destId="{5741132E-B4B8-4238-A2A4-701EADAA3701}" srcOrd="0" destOrd="0" presId="urn:microsoft.com/office/officeart/2005/8/layout/list1"/>
    <dgm:cxn modelId="{E688E1EE-ED3E-4905-A7C9-E481C7FDD1CA}" type="presOf" srcId="{4D3A2806-E89C-4581-A00F-A16AF9ECD110}" destId="{127269E3-DFF6-491D-8146-3EAD88E33C13}" srcOrd="1" destOrd="0" presId="urn:microsoft.com/office/officeart/2005/8/layout/list1"/>
    <dgm:cxn modelId="{0279569C-6AB9-4394-99F1-2C3040100EEF}" type="presParOf" srcId="{B7B63BDF-EAFB-4954-82AA-92EDD433FFE1}" destId="{E59D150C-BA53-435E-AFDA-9E201A56C463}" srcOrd="0" destOrd="0" presId="urn:microsoft.com/office/officeart/2005/8/layout/list1"/>
    <dgm:cxn modelId="{2B591CD3-9170-4D11-AA54-FEB73A32F2A3}" type="presParOf" srcId="{E59D150C-BA53-435E-AFDA-9E201A56C463}" destId="{5741132E-B4B8-4238-A2A4-701EADAA3701}" srcOrd="0" destOrd="0" presId="urn:microsoft.com/office/officeart/2005/8/layout/list1"/>
    <dgm:cxn modelId="{4C659412-370C-4956-BBB7-1D6B400A389A}" type="presParOf" srcId="{E59D150C-BA53-435E-AFDA-9E201A56C463}" destId="{A647AD10-1997-402D-BA42-4926294FD63D}" srcOrd="1" destOrd="0" presId="urn:microsoft.com/office/officeart/2005/8/layout/list1"/>
    <dgm:cxn modelId="{7E291B2A-145E-488C-BFDB-75369E69EDD2}" type="presParOf" srcId="{B7B63BDF-EAFB-4954-82AA-92EDD433FFE1}" destId="{38733921-96D4-434F-8141-CC3A3785AC7E}" srcOrd="1" destOrd="0" presId="urn:microsoft.com/office/officeart/2005/8/layout/list1"/>
    <dgm:cxn modelId="{6F569387-9D24-4AB3-A1B7-CE1A58E01073}" type="presParOf" srcId="{B7B63BDF-EAFB-4954-82AA-92EDD433FFE1}" destId="{52A44A10-2333-4082-89FE-1E41103B90DE}" srcOrd="2" destOrd="0" presId="urn:microsoft.com/office/officeart/2005/8/layout/list1"/>
    <dgm:cxn modelId="{9AD8174B-6F36-496F-94AB-A7EEBA2D49DF}" type="presParOf" srcId="{B7B63BDF-EAFB-4954-82AA-92EDD433FFE1}" destId="{453B4D66-F84E-4DFB-9805-CDF87997FD23}" srcOrd="3" destOrd="0" presId="urn:microsoft.com/office/officeart/2005/8/layout/list1"/>
    <dgm:cxn modelId="{88500B58-5B79-4068-B63C-38F0DFAD88E0}" type="presParOf" srcId="{B7B63BDF-EAFB-4954-82AA-92EDD433FFE1}" destId="{0C2DF1D7-43A9-43CE-BCA7-D4EA321FA7A6}" srcOrd="4" destOrd="0" presId="urn:microsoft.com/office/officeart/2005/8/layout/list1"/>
    <dgm:cxn modelId="{9601FB96-1EE2-49D6-85CB-D29FD111333F}" type="presParOf" srcId="{0C2DF1D7-43A9-43CE-BCA7-D4EA321FA7A6}" destId="{4B12FBB1-B915-43D5-9F30-22C72CF0679E}" srcOrd="0" destOrd="0" presId="urn:microsoft.com/office/officeart/2005/8/layout/list1"/>
    <dgm:cxn modelId="{120FDFA6-4733-4311-B7D6-A35862F557F0}" type="presParOf" srcId="{0C2DF1D7-43A9-43CE-BCA7-D4EA321FA7A6}" destId="{06E62070-EAA1-48CE-A18E-F5CBB62E1DD3}" srcOrd="1" destOrd="0" presId="urn:microsoft.com/office/officeart/2005/8/layout/list1"/>
    <dgm:cxn modelId="{9E6C139E-FB06-41F7-B695-56B2338A3106}" type="presParOf" srcId="{B7B63BDF-EAFB-4954-82AA-92EDD433FFE1}" destId="{4D7BAA42-13AE-446F-98E9-18A5B93A4185}" srcOrd="5" destOrd="0" presId="urn:microsoft.com/office/officeart/2005/8/layout/list1"/>
    <dgm:cxn modelId="{FA1B5BD4-AA6A-46C7-80EC-5D205B7FB28A}" type="presParOf" srcId="{B7B63BDF-EAFB-4954-82AA-92EDD433FFE1}" destId="{F270E8E7-01D2-47D6-AF62-09E9E4D84CC5}" srcOrd="6" destOrd="0" presId="urn:microsoft.com/office/officeart/2005/8/layout/list1"/>
    <dgm:cxn modelId="{D576E3CA-7698-48E2-837F-48EE2EDD84C7}" type="presParOf" srcId="{B7B63BDF-EAFB-4954-82AA-92EDD433FFE1}" destId="{018189B9-4B35-4980-BFBB-C59B9C03332B}" srcOrd="7" destOrd="0" presId="urn:microsoft.com/office/officeart/2005/8/layout/list1"/>
    <dgm:cxn modelId="{8D59E43C-545C-45CC-AB5A-9AACF5603D95}" type="presParOf" srcId="{B7B63BDF-EAFB-4954-82AA-92EDD433FFE1}" destId="{46A38AB1-8C34-4F4F-BA33-080D1C51CCD6}" srcOrd="8" destOrd="0" presId="urn:microsoft.com/office/officeart/2005/8/layout/list1"/>
    <dgm:cxn modelId="{590B9832-BB15-4E9E-849C-7DD91BB1DB42}" type="presParOf" srcId="{46A38AB1-8C34-4F4F-BA33-080D1C51CCD6}" destId="{B32A4EA3-4C11-4062-98E7-9D02811A7E63}" srcOrd="0" destOrd="0" presId="urn:microsoft.com/office/officeart/2005/8/layout/list1"/>
    <dgm:cxn modelId="{08D94396-2D3A-4E19-A08F-2C3AE6623BBF}" type="presParOf" srcId="{46A38AB1-8C34-4F4F-BA33-080D1C51CCD6}" destId="{127269E3-DFF6-491D-8146-3EAD88E33C13}" srcOrd="1" destOrd="0" presId="urn:microsoft.com/office/officeart/2005/8/layout/list1"/>
    <dgm:cxn modelId="{6175EC39-29C2-4B5B-A531-9D67A33CD322}" type="presParOf" srcId="{B7B63BDF-EAFB-4954-82AA-92EDD433FFE1}" destId="{3DACD200-BF52-4C02-82B3-0CF1DF6DE5ED}" srcOrd="9" destOrd="0" presId="urn:microsoft.com/office/officeart/2005/8/layout/list1"/>
    <dgm:cxn modelId="{735959B3-B078-4431-94D6-446C8397B9F8}" type="presParOf" srcId="{B7B63BDF-EAFB-4954-82AA-92EDD433FFE1}" destId="{BB4DA48C-2404-44FF-92F0-7381E47B2E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40B97-1124-44BB-82B4-0DE6C814B7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9CF38-A177-4D2C-BFCC-A1B4B2AA66E2}">
      <dgm:prSet phldrT="[Text]" phldr="0"/>
      <dgm:spPr>
        <a:solidFill>
          <a:srgbClr val="FBAD3A"/>
        </a:solidFill>
      </dgm:spPr>
      <dgm:t>
        <a:bodyPr/>
        <a:lstStyle/>
        <a:p>
          <a:r>
            <a:rPr lang="en-US" dirty="0"/>
            <a:t>Advocate</a:t>
          </a:r>
        </a:p>
      </dgm:t>
    </dgm:pt>
    <dgm:pt modelId="{C3A8EFE8-8092-436E-8CE9-CA3143FBCA1A}" type="parTrans" cxnId="{9E56C46C-4FA6-4E38-B588-09D52779E49B}">
      <dgm:prSet/>
      <dgm:spPr/>
      <dgm:t>
        <a:bodyPr/>
        <a:lstStyle/>
        <a:p>
          <a:endParaRPr lang="en-US"/>
        </a:p>
      </dgm:t>
    </dgm:pt>
    <dgm:pt modelId="{A8A94669-E4E7-49F0-99CE-0D2F60C6071D}" type="sibTrans" cxnId="{9E56C46C-4FA6-4E38-B588-09D52779E49B}">
      <dgm:prSet/>
      <dgm:spPr/>
      <dgm:t>
        <a:bodyPr/>
        <a:lstStyle/>
        <a:p>
          <a:endParaRPr lang="en-US"/>
        </a:p>
      </dgm:t>
    </dgm:pt>
    <dgm:pt modelId="{DA80F296-E208-4CEE-8067-05A6BD6AAA72}">
      <dgm:prSet phldrT="[Text]" phldr="0"/>
      <dgm:spPr>
        <a:solidFill>
          <a:srgbClr val="FBAD3A"/>
        </a:solidFill>
      </dgm:spPr>
      <dgm:t>
        <a:bodyPr/>
        <a:lstStyle/>
        <a:p>
          <a:r>
            <a:rPr lang="en-US" dirty="0"/>
            <a:t>Educate</a:t>
          </a:r>
        </a:p>
      </dgm:t>
    </dgm:pt>
    <dgm:pt modelId="{20B9A2EC-3632-46D0-85E2-ADF6BEB38F61}" type="parTrans" cxnId="{BDF7F6BD-99A5-4173-9E11-DCB61E8B6AF5}">
      <dgm:prSet/>
      <dgm:spPr/>
      <dgm:t>
        <a:bodyPr/>
        <a:lstStyle/>
        <a:p>
          <a:endParaRPr lang="en-US"/>
        </a:p>
      </dgm:t>
    </dgm:pt>
    <dgm:pt modelId="{10C92A2A-17B2-44DA-B318-78C63691A4BC}" type="sibTrans" cxnId="{BDF7F6BD-99A5-4173-9E11-DCB61E8B6AF5}">
      <dgm:prSet/>
      <dgm:spPr/>
      <dgm:t>
        <a:bodyPr/>
        <a:lstStyle/>
        <a:p>
          <a:endParaRPr lang="en-US"/>
        </a:p>
      </dgm:t>
    </dgm:pt>
    <dgm:pt modelId="{4D3A2806-E89C-4581-A00F-A16AF9ECD110}">
      <dgm:prSet phldrT="[Text]" phldr="0"/>
      <dgm:spPr>
        <a:solidFill>
          <a:srgbClr val="FBAD3A"/>
        </a:solidFill>
      </dgm:spPr>
      <dgm:t>
        <a:bodyPr/>
        <a:lstStyle/>
        <a:p>
          <a:r>
            <a:rPr lang="en-US" dirty="0"/>
            <a:t>Share</a:t>
          </a:r>
        </a:p>
      </dgm:t>
    </dgm:pt>
    <dgm:pt modelId="{9A65AA01-9B72-4F45-8894-E98F4773A777}" type="parTrans" cxnId="{575EDC4E-AFD2-4D7E-ADE8-E2220CF75E98}">
      <dgm:prSet/>
      <dgm:spPr/>
      <dgm:t>
        <a:bodyPr/>
        <a:lstStyle/>
        <a:p>
          <a:endParaRPr lang="en-US"/>
        </a:p>
      </dgm:t>
    </dgm:pt>
    <dgm:pt modelId="{DC51E576-C2E9-45CB-9E97-E79BF97C62F9}" type="sibTrans" cxnId="{575EDC4E-AFD2-4D7E-ADE8-E2220CF75E98}">
      <dgm:prSet/>
      <dgm:spPr/>
      <dgm:t>
        <a:bodyPr/>
        <a:lstStyle/>
        <a:p>
          <a:endParaRPr lang="en-US"/>
        </a:p>
      </dgm:t>
    </dgm:pt>
    <dgm:pt modelId="{66ECB7EA-AAAF-4F25-A03E-F600C8C0069D}">
      <dgm:prSet phldrT="[Text]" phldr="0"/>
      <dgm:spPr>
        <a:solidFill>
          <a:srgbClr val="FBAD3A"/>
        </a:solidFill>
      </dgm:spPr>
      <dgm:t>
        <a:bodyPr/>
        <a:lstStyle/>
        <a:p>
          <a:r>
            <a:rPr lang="en-US"/>
            <a:t>Support</a:t>
          </a:r>
          <a:endParaRPr lang="en-US" dirty="0"/>
        </a:p>
      </dgm:t>
    </dgm:pt>
    <dgm:pt modelId="{8C1ED83C-E592-4CD2-A2F7-557DC30C78EB}" type="parTrans" cxnId="{D05E3D73-1D82-4B19-8779-8C459488D90D}">
      <dgm:prSet/>
      <dgm:spPr/>
      <dgm:t>
        <a:bodyPr/>
        <a:lstStyle/>
        <a:p>
          <a:endParaRPr lang="en-US"/>
        </a:p>
      </dgm:t>
    </dgm:pt>
    <dgm:pt modelId="{2BBAB368-6383-4A0A-84AD-00E6E921AA02}" type="sibTrans" cxnId="{D05E3D73-1D82-4B19-8779-8C459488D90D}">
      <dgm:prSet/>
      <dgm:spPr/>
      <dgm:t>
        <a:bodyPr/>
        <a:lstStyle/>
        <a:p>
          <a:endParaRPr lang="en-US"/>
        </a:p>
      </dgm:t>
    </dgm:pt>
    <dgm:pt modelId="{B7B63BDF-EAFB-4954-82AA-92EDD433FFE1}" type="pres">
      <dgm:prSet presAssocID="{01740B97-1124-44BB-82B4-0DE6C814B7C6}" presName="linear" presStyleCnt="0">
        <dgm:presLayoutVars>
          <dgm:dir/>
          <dgm:animLvl val="lvl"/>
          <dgm:resizeHandles val="exact"/>
        </dgm:presLayoutVars>
      </dgm:prSet>
      <dgm:spPr/>
    </dgm:pt>
    <dgm:pt modelId="{E59D150C-BA53-435E-AFDA-9E201A56C463}" type="pres">
      <dgm:prSet presAssocID="{5A49CF38-A177-4D2C-BFCC-A1B4B2AA66E2}" presName="parentLin" presStyleCnt="0"/>
      <dgm:spPr/>
    </dgm:pt>
    <dgm:pt modelId="{5741132E-B4B8-4238-A2A4-701EADAA3701}" type="pres">
      <dgm:prSet presAssocID="{5A49CF38-A177-4D2C-BFCC-A1B4B2AA66E2}" presName="parentLeftMargin" presStyleLbl="node1" presStyleIdx="0" presStyleCnt="4"/>
      <dgm:spPr/>
    </dgm:pt>
    <dgm:pt modelId="{A647AD10-1997-402D-BA42-4926294FD63D}" type="pres">
      <dgm:prSet presAssocID="{5A49CF38-A177-4D2C-BFCC-A1B4B2AA66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733921-96D4-434F-8141-CC3A3785AC7E}" type="pres">
      <dgm:prSet presAssocID="{5A49CF38-A177-4D2C-BFCC-A1B4B2AA66E2}" presName="negativeSpace" presStyleCnt="0"/>
      <dgm:spPr/>
    </dgm:pt>
    <dgm:pt modelId="{52A44A10-2333-4082-89FE-1E41103B90DE}" type="pres">
      <dgm:prSet presAssocID="{5A49CF38-A177-4D2C-BFCC-A1B4B2AA66E2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939597"/>
          </a:solidFill>
        </a:ln>
      </dgm:spPr>
    </dgm:pt>
    <dgm:pt modelId="{453B4D66-F84E-4DFB-9805-CDF87997FD23}" type="pres">
      <dgm:prSet presAssocID="{A8A94669-E4E7-49F0-99CE-0D2F60C6071D}" presName="spaceBetweenRectangles" presStyleCnt="0"/>
      <dgm:spPr/>
    </dgm:pt>
    <dgm:pt modelId="{0C2DF1D7-43A9-43CE-BCA7-D4EA321FA7A6}" type="pres">
      <dgm:prSet presAssocID="{DA80F296-E208-4CEE-8067-05A6BD6AAA72}" presName="parentLin" presStyleCnt="0"/>
      <dgm:spPr/>
    </dgm:pt>
    <dgm:pt modelId="{4B12FBB1-B915-43D5-9F30-22C72CF0679E}" type="pres">
      <dgm:prSet presAssocID="{DA80F296-E208-4CEE-8067-05A6BD6AAA72}" presName="parentLeftMargin" presStyleLbl="node1" presStyleIdx="0" presStyleCnt="4"/>
      <dgm:spPr/>
    </dgm:pt>
    <dgm:pt modelId="{06E62070-EAA1-48CE-A18E-F5CBB62E1DD3}" type="pres">
      <dgm:prSet presAssocID="{DA80F296-E208-4CEE-8067-05A6BD6AAA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7BAA42-13AE-446F-98E9-18A5B93A4185}" type="pres">
      <dgm:prSet presAssocID="{DA80F296-E208-4CEE-8067-05A6BD6AAA72}" presName="negativeSpace" presStyleCnt="0"/>
      <dgm:spPr/>
    </dgm:pt>
    <dgm:pt modelId="{F270E8E7-01D2-47D6-AF62-09E9E4D84CC5}" type="pres">
      <dgm:prSet presAssocID="{DA80F296-E208-4CEE-8067-05A6BD6AAA72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939597"/>
          </a:solidFill>
        </a:ln>
      </dgm:spPr>
    </dgm:pt>
    <dgm:pt modelId="{018189B9-4B35-4980-BFBB-C59B9C03332B}" type="pres">
      <dgm:prSet presAssocID="{10C92A2A-17B2-44DA-B318-78C63691A4BC}" presName="spaceBetweenRectangles" presStyleCnt="0"/>
      <dgm:spPr/>
    </dgm:pt>
    <dgm:pt modelId="{46A38AB1-8C34-4F4F-BA33-080D1C51CCD6}" type="pres">
      <dgm:prSet presAssocID="{4D3A2806-E89C-4581-A00F-A16AF9ECD110}" presName="parentLin" presStyleCnt="0"/>
      <dgm:spPr/>
    </dgm:pt>
    <dgm:pt modelId="{B32A4EA3-4C11-4062-98E7-9D02811A7E63}" type="pres">
      <dgm:prSet presAssocID="{4D3A2806-E89C-4581-A00F-A16AF9ECD110}" presName="parentLeftMargin" presStyleLbl="node1" presStyleIdx="1" presStyleCnt="4"/>
      <dgm:spPr/>
    </dgm:pt>
    <dgm:pt modelId="{127269E3-DFF6-491D-8146-3EAD88E33C13}" type="pres">
      <dgm:prSet presAssocID="{4D3A2806-E89C-4581-A00F-A16AF9ECD1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ACD200-BF52-4C02-82B3-0CF1DF6DE5ED}" type="pres">
      <dgm:prSet presAssocID="{4D3A2806-E89C-4581-A00F-A16AF9ECD110}" presName="negativeSpace" presStyleCnt="0"/>
      <dgm:spPr/>
    </dgm:pt>
    <dgm:pt modelId="{BB4DA48C-2404-44FF-92F0-7381E47B2E65}" type="pres">
      <dgm:prSet presAssocID="{4D3A2806-E89C-4581-A00F-A16AF9ECD110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939597"/>
          </a:solidFill>
        </a:ln>
      </dgm:spPr>
    </dgm:pt>
    <dgm:pt modelId="{1DF12E92-B02C-4F64-ACCC-55EE575B565F}" type="pres">
      <dgm:prSet presAssocID="{DC51E576-C2E9-45CB-9E97-E79BF97C62F9}" presName="spaceBetweenRectangles" presStyleCnt="0"/>
      <dgm:spPr/>
    </dgm:pt>
    <dgm:pt modelId="{F449E8DE-F4D5-4186-8246-424187317ACF}" type="pres">
      <dgm:prSet presAssocID="{66ECB7EA-AAAF-4F25-A03E-F600C8C0069D}" presName="parentLin" presStyleCnt="0"/>
      <dgm:spPr/>
    </dgm:pt>
    <dgm:pt modelId="{82A1EDC4-FB61-4FCD-9D7B-8985FA14CF82}" type="pres">
      <dgm:prSet presAssocID="{66ECB7EA-AAAF-4F25-A03E-F600C8C0069D}" presName="parentLeftMargin" presStyleLbl="node1" presStyleIdx="2" presStyleCnt="4"/>
      <dgm:spPr/>
    </dgm:pt>
    <dgm:pt modelId="{D09BF451-D87A-4D6F-8998-856C60F6E805}" type="pres">
      <dgm:prSet presAssocID="{66ECB7EA-AAAF-4F25-A03E-F600C8C0069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6B9553F-6C7B-4EB5-B151-5BBF61D3FA9E}" type="pres">
      <dgm:prSet presAssocID="{66ECB7EA-AAAF-4F25-A03E-F600C8C0069D}" presName="negativeSpace" presStyleCnt="0"/>
      <dgm:spPr/>
    </dgm:pt>
    <dgm:pt modelId="{99581432-B802-4D71-A637-73C12916C5D6}" type="pres">
      <dgm:prSet presAssocID="{66ECB7EA-AAAF-4F25-A03E-F600C8C0069D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939597"/>
          </a:solidFill>
        </a:ln>
      </dgm:spPr>
    </dgm:pt>
  </dgm:ptLst>
  <dgm:cxnLst>
    <dgm:cxn modelId="{FF107106-C70B-4CDF-B2B0-AFE736736627}" type="presOf" srcId="{66ECB7EA-AAAF-4F25-A03E-F600C8C0069D}" destId="{D09BF451-D87A-4D6F-8998-856C60F6E805}" srcOrd="1" destOrd="0" presId="urn:microsoft.com/office/officeart/2005/8/layout/list1"/>
    <dgm:cxn modelId="{8E086609-2CAD-4058-BC84-F005C15130EB}" type="presOf" srcId="{01740B97-1124-44BB-82B4-0DE6C814B7C6}" destId="{B7B63BDF-EAFB-4954-82AA-92EDD433FFE1}" srcOrd="0" destOrd="0" presId="urn:microsoft.com/office/officeart/2005/8/layout/list1"/>
    <dgm:cxn modelId="{0231B52A-7D4D-4D3D-8C29-75672DAF0C42}" type="presOf" srcId="{4D3A2806-E89C-4581-A00F-A16AF9ECD110}" destId="{B32A4EA3-4C11-4062-98E7-9D02811A7E63}" srcOrd="0" destOrd="0" presId="urn:microsoft.com/office/officeart/2005/8/layout/list1"/>
    <dgm:cxn modelId="{D31F6744-6B32-42C0-9F8D-07F7C69BC1CD}" type="presOf" srcId="{5A49CF38-A177-4D2C-BFCC-A1B4B2AA66E2}" destId="{A647AD10-1997-402D-BA42-4926294FD63D}" srcOrd="1" destOrd="0" presId="urn:microsoft.com/office/officeart/2005/8/layout/list1"/>
    <dgm:cxn modelId="{3BE2D869-127D-4B7A-9E3B-9AE00F9C2E0A}" type="presOf" srcId="{DA80F296-E208-4CEE-8067-05A6BD6AAA72}" destId="{4B12FBB1-B915-43D5-9F30-22C72CF0679E}" srcOrd="0" destOrd="0" presId="urn:microsoft.com/office/officeart/2005/8/layout/list1"/>
    <dgm:cxn modelId="{9E56C46C-4FA6-4E38-B588-09D52779E49B}" srcId="{01740B97-1124-44BB-82B4-0DE6C814B7C6}" destId="{5A49CF38-A177-4D2C-BFCC-A1B4B2AA66E2}" srcOrd="0" destOrd="0" parTransId="{C3A8EFE8-8092-436E-8CE9-CA3143FBCA1A}" sibTransId="{A8A94669-E4E7-49F0-99CE-0D2F60C6071D}"/>
    <dgm:cxn modelId="{575EDC4E-AFD2-4D7E-ADE8-E2220CF75E98}" srcId="{01740B97-1124-44BB-82B4-0DE6C814B7C6}" destId="{4D3A2806-E89C-4581-A00F-A16AF9ECD110}" srcOrd="2" destOrd="0" parTransId="{9A65AA01-9B72-4F45-8894-E98F4773A777}" sibTransId="{DC51E576-C2E9-45CB-9E97-E79BF97C62F9}"/>
    <dgm:cxn modelId="{D05E3D73-1D82-4B19-8779-8C459488D90D}" srcId="{01740B97-1124-44BB-82B4-0DE6C814B7C6}" destId="{66ECB7EA-AAAF-4F25-A03E-F600C8C0069D}" srcOrd="3" destOrd="0" parTransId="{8C1ED83C-E592-4CD2-A2F7-557DC30C78EB}" sibTransId="{2BBAB368-6383-4A0A-84AD-00E6E921AA02}"/>
    <dgm:cxn modelId="{22E5EBA5-4CC4-4111-9A65-6434EE544114}" type="presOf" srcId="{DA80F296-E208-4CEE-8067-05A6BD6AAA72}" destId="{06E62070-EAA1-48CE-A18E-F5CBB62E1DD3}" srcOrd="1" destOrd="0" presId="urn:microsoft.com/office/officeart/2005/8/layout/list1"/>
    <dgm:cxn modelId="{659AB1B2-1E49-445C-863A-C411541B5939}" type="presOf" srcId="{66ECB7EA-AAAF-4F25-A03E-F600C8C0069D}" destId="{82A1EDC4-FB61-4FCD-9D7B-8985FA14CF82}" srcOrd="0" destOrd="0" presId="urn:microsoft.com/office/officeart/2005/8/layout/list1"/>
    <dgm:cxn modelId="{BDF7F6BD-99A5-4173-9E11-DCB61E8B6AF5}" srcId="{01740B97-1124-44BB-82B4-0DE6C814B7C6}" destId="{DA80F296-E208-4CEE-8067-05A6BD6AAA72}" srcOrd="1" destOrd="0" parTransId="{20B9A2EC-3632-46D0-85E2-ADF6BEB38F61}" sibTransId="{10C92A2A-17B2-44DA-B318-78C63691A4BC}"/>
    <dgm:cxn modelId="{CB54E1BF-F4A8-4B8B-85DC-EEC932477798}" type="presOf" srcId="{5A49CF38-A177-4D2C-BFCC-A1B4B2AA66E2}" destId="{5741132E-B4B8-4238-A2A4-701EADAA3701}" srcOrd="0" destOrd="0" presId="urn:microsoft.com/office/officeart/2005/8/layout/list1"/>
    <dgm:cxn modelId="{E688E1EE-ED3E-4905-A7C9-E481C7FDD1CA}" type="presOf" srcId="{4D3A2806-E89C-4581-A00F-A16AF9ECD110}" destId="{127269E3-DFF6-491D-8146-3EAD88E33C13}" srcOrd="1" destOrd="0" presId="urn:microsoft.com/office/officeart/2005/8/layout/list1"/>
    <dgm:cxn modelId="{0279569C-6AB9-4394-99F1-2C3040100EEF}" type="presParOf" srcId="{B7B63BDF-EAFB-4954-82AA-92EDD433FFE1}" destId="{E59D150C-BA53-435E-AFDA-9E201A56C463}" srcOrd="0" destOrd="0" presId="urn:microsoft.com/office/officeart/2005/8/layout/list1"/>
    <dgm:cxn modelId="{2B591CD3-9170-4D11-AA54-FEB73A32F2A3}" type="presParOf" srcId="{E59D150C-BA53-435E-AFDA-9E201A56C463}" destId="{5741132E-B4B8-4238-A2A4-701EADAA3701}" srcOrd="0" destOrd="0" presId="urn:microsoft.com/office/officeart/2005/8/layout/list1"/>
    <dgm:cxn modelId="{4C659412-370C-4956-BBB7-1D6B400A389A}" type="presParOf" srcId="{E59D150C-BA53-435E-AFDA-9E201A56C463}" destId="{A647AD10-1997-402D-BA42-4926294FD63D}" srcOrd="1" destOrd="0" presId="urn:microsoft.com/office/officeart/2005/8/layout/list1"/>
    <dgm:cxn modelId="{7E291B2A-145E-488C-BFDB-75369E69EDD2}" type="presParOf" srcId="{B7B63BDF-EAFB-4954-82AA-92EDD433FFE1}" destId="{38733921-96D4-434F-8141-CC3A3785AC7E}" srcOrd="1" destOrd="0" presId="urn:microsoft.com/office/officeart/2005/8/layout/list1"/>
    <dgm:cxn modelId="{6F569387-9D24-4AB3-A1B7-CE1A58E01073}" type="presParOf" srcId="{B7B63BDF-EAFB-4954-82AA-92EDD433FFE1}" destId="{52A44A10-2333-4082-89FE-1E41103B90DE}" srcOrd="2" destOrd="0" presId="urn:microsoft.com/office/officeart/2005/8/layout/list1"/>
    <dgm:cxn modelId="{9AD8174B-6F36-496F-94AB-A7EEBA2D49DF}" type="presParOf" srcId="{B7B63BDF-EAFB-4954-82AA-92EDD433FFE1}" destId="{453B4D66-F84E-4DFB-9805-CDF87997FD23}" srcOrd="3" destOrd="0" presId="urn:microsoft.com/office/officeart/2005/8/layout/list1"/>
    <dgm:cxn modelId="{88500B58-5B79-4068-B63C-38F0DFAD88E0}" type="presParOf" srcId="{B7B63BDF-EAFB-4954-82AA-92EDD433FFE1}" destId="{0C2DF1D7-43A9-43CE-BCA7-D4EA321FA7A6}" srcOrd="4" destOrd="0" presId="urn:microsoft.com/office/officeart/2005/8/layout/list1"/>
    <dgm:cxn modelId="{9601FB96-1EE2-49D6-85CB-D29FD111333F}" type="presParOf" srcId="{0C2DF1D7-43A9-43CE-BCA7-D4EA321FA7A6}" destId="{4B12FBB1-B915-43D5-9F30-22C72CF0679E}" srcOrd="0" destOrd="0" presId="urn:microsoft.com/office/officeart/2005/8/layout/list1"/>
    <dgm:cxn modelId="{120FDFA6-4733-4311-B7D6-A35862F557F0}" type="presParOf" srcId="{0C2DF1D7-43A9-43CE-BCA7-D4EA321FA7A6}" destId="{06E62070-EAA1-48CE-A18E-F5CBB62E1DD3}" srcOrd="1" destOrd="0" presId="urn:microsoft.com/office/officeart/2005/8/layout/list1"/>
    <dgm:cxn modelId="{9E6C139E-FB06-41F7-B695-56B2338A3106}" type="presParOf" srcId="{B7B63BDF-EAFB-4954-82AA-92EDD433FFE1}" destId="{4D7BAA42-13AE-446F-98E9-18A5B93A4185}" srcOrd="5" destOrd="0" presId="urn:microsoft.com/office/officeart/2005/8/layout/list1"/>
    <dgm:cxn modelId="{FA1B5BD4-AA6A-46C7-80EC-5D205B7FB28A}" type="presParOf" srcId="{B7B63BDF-EAFB-4954-82AA-92EDD433FFE1}" destId="{F270E8E7-01D2-47D6-AF62-09E9E4D84CC5}" srcOrd="6" destOrd="0" presId="urn:microsoft.com/office/officeart/2005/8/layout/list1"/>
    <dgm:cxn modelId="{D576E3CA-7698-48E2-837F-48EE2EDD84C7}" type="presParOf" srcId="{B7B63BDF-EAFB-4954-82AA-92EDD433FFE1}" destId="{018189B9-4B35-4980-BFBB-C59B9C03332B}" srcOrd="7" destOrd="0" presId="urn:microsoft.com/office/officeart/2005/8/layout/list1"/>
    <dgm:cxn modelId="{8D59E43C-545C-45CC-AB5A-9AACF5603D95}" type="presParOf" srcId="{B7B63BDF-EAFB-4954-82AA-92EDD433FFE1}" destId="{46A38AB1-8C34-4F4F-BA33-080D1C51CCD6}" srcOrd="8" destOrd="0" presId="urn:microsoft.com/office/officeart/2005/8/layout/list1"/>
    <dgm:cxn modelId="{590B9832-BB15-4E9E-849C-7DD91BB1DB42}" type="presParOf" srcId="{46A38AB1-8C34-4F4F-BA33-080D1C51CCD6}" destId="{B32A4EA3-4C11-4062-98E7-9D02811A7E63}" srcOrd="0" destOrd="0" presId="urn:microsoft.com/office/officeart/2005/8/layout/list1"/>
    <dgm:cxn modelId="{08D94396-2D3A-4E19-A08F-2C3AE6623BBF}" type="presParOf" srcId="{46A38AB1-8C34-4F4F-BA33-080D1C51CCD6}" destId="{127269E3-DFF6-491D-8146-3EAD88E33C13}" srcOrd="1" destOrd="0" presId="urn:microsoft.com/office/officeart/2005/8/layout/list1"/>
    <dgm:cxn modelId="{6175EC39-29C2-4B5B-A531-9D67A33CD322}" type="presParOf" srcId="{B7B63BDF-EAFB-4954-82AA-92EDD433FFE1}" destId="{3DACD200-BF52-4C02-82B3-0CF1DF6DE5ED}" srcOrd="9" destOrd="0" presId="urn:microsoft.com/office/officeart/2005/8/layout/list1"/>
    <dgm:cxn modelId="{735959B3-B078-4431-94D6-446C8397B9F8}" type="presParOf" srcId="{B7B63BDF-EAFB-4954-82AA-92EDD433FFE1}" destId="{BB4DA48C-2404-44FF-92F0-7381E47B2E65}" srcOrd="10" destOrd="0" presId="urn:microsoft.com/office/officeart/2005/8/layout/list1"/>
    <dgm:cxn modelId="{12C0C6EA-3FDB-44BC-AE48-57EEC10BB348}" type="presParOf" srcId="{B7B63BDF-EAFB-4954-82AA-92EDD433FFE1}" destId="{1DF12E92-B02C-4F64-ACCC-55EE575B565F}" srcOrd="11" destOrd="0" presId="urn:microsoft.com/office/officeart/2005/8/layout/list1"/>
    <dgm:cxn modelId="{B08A042D-4C78-406D-B611-7EA0666E5BEF}" type="presParOf" srcId="{B7B63BDF-EAFB-4954-82AA-92EDD433FFE1}" destId="{F449E8DE-F4D5-4186-8246-424187317ACF}" srcOrd="12" destOrd="0" presId="urn:microsoft.com/office/officeart/2005/8/layout/list1"/>
    <dgm:cxn modelId="{EEFE98BA-634D-4548-BD40-45DCB3B10740}" type="presParOf" srcId="{F449E8DE-F4D5-4186-8246-424187317ACF}" destId="{82A1EDC4-FB61-4FCD-9D7B-8985FA14CF82}" srcOrd="0" destOrd="0" presId="urn:microsoft.com/office/officeart/2005/8/layout/list1"/>
    <dgm:cxn modelId="{3F8D8BAA-4E70-44A0-A28F-0CE252485F81}" type="presParOf" srcId="{F449E8DE-F4D5-4186-8246-424187317ACF}" destId="{D09BF451-D87A-4D6F-8998-856C60F6E805}" srcOrd="1" destOrd="0" presId="urn:microsoft.com/office/officeart/2005/8/layout/list1"/>
    <dgm:cxn modelId="{8B9D5EB9-B1A0-41FE-AAAF-5C4EC4F16932}" type="presParOf" srcId="{B7B63BDF-EAFB-4954-82AA-92EDD433FFE1}" destId="{76B9553F-6C7B-4EB5-B151-5BBF61D3FA9E}" srcOrd="13" destOrd="0" presId="urn:microsoft.com/office/officeart/2005/8/layout/list1"/>
    <dgm:cxn modelId="{1E4952A8-253B-4748-A990-2288F287A884}" type="presParOf" srcId="{B7B63BDF-EAFB-4954-82AA-92EDD433FFE1}" destId="{99581432-B802-4D71-A637-73C12916C5D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44A10-2333-4082-89FE-1E41103B90DE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9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7AD10-1997-402D-BA42-4926294FD63D}">
      <dsp:nvSpPr>
        <dsp:cNvPr id="0" name=""/>
        <dsp:cNvSpPr/>
      </dsp:nvSpPr>
      <dsp:spPr>
        <a:xfrm>
          <a:off x="406400" y="30393"/>
          <a:ext cx="5689600" cy="1210320"/>
        </a:xfrm>
        <a:prstGeom prst="roundRect">
          <a:avLst/>
        </a:prstGeom>
        <a:solidFill>
          <a:srgbClr val="FBAD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Policy &amp; Advocacy</a:t>
          </a:r>
        </a:p>
      </dsp:txBody>
      <dsp:txXfrm>
        <a:off x="465483" y="89476"/>
        <a:ext cx="5571434" cy="1092154"/>
      </dsp:txXfrm>
    </dsp:sp>
    <dsp:sp modelId="{F270E8E7-01D2-47D6-AF62-09E9E4D84CC5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9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62070-EAA1-48CE-A18E-F5CBB62E1DD3}">
      <dsp:nvSpPr>
        <dsp:cNvPr id="0" name=""/>
        <dsp:cNvSpPr/>
      </dsp:nvSpPr>
      <dsp:spPr>
        <a:xfrm>
          <a:off x="406400" y="1890153"/>
          <a:ext cx="5689600" cy="1210320"/>
        </a:xfrm>
        <a:prstGeom prst="roundRect">
          <a:avLst/>
        </a:prstGeom>
        <a:solidFill>
          <a:srgbClr val="FBAD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Promoting Science</a:t>
          </a:r>
        </a:p>
      </dsp:txBody>
      <dsp:txXfrm>
        <a:off x="465483" y="1949236"/>
        <a:ext cx="5571434" cy="1092154"/>
      </dsp:txXfrm>
    </dsp:sp>
    <dsp:sp modelId="{BB4DA48C-2404-44FF-92F0-7381E47B2E65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9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269E3-DFF6-491D-8146-3EAD88E33C13}">
      <dsp:nvSpPr>
        <dsp:cNvPr id="0" name=""/>
        <dsp:cNvSpPr/>
      </dsp:nvSpPr>
      <dsp:spPr>
        <a:xfrm>
          <a:off x="406400" y="3749913"/>
          <a:ext cx="5689600" cy="1210320"/>
        </a:xfrm>
        <a:prstGeom prst="roundRect">
          <a:avLst/>
        </a:prstGeom>
        <a:solidFill>
          <a:srgbClr val="FBAD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Communication</a:t>
          </a:r>
        </a:p>
      </dsp:txBody>
      <dsp:txXfrm>
        <a:off x="465483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44A10-2333-4082-89FE-1E41103B90DE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9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7AD10-1997-402D-BA42-4926294FD63D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rgbClr val="FBAD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Advocate</a:t>
          </a:r>
        </a:p>
      </dsp:txBody>
      <dsp:txXfrm>
        <a:off x="449631" y="111964"/>
        <a:ext cx="5603138" cy="799138"/>
      </dsp:txXfrm>
    </dsp:sp>
    <dsp:sp modelId="{F270E8E7-01D2-47D6-AF62-09E9E4D84CC5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9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62070-EAA1-48CE-A18E-F5CBB62E1DD3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rgbClr val="FBAD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Educate</a:t>
          </a:r>
        </a:p>
      </dsp:txBody>
      <dsp:txXfrm>
        <a:off x="449631" y="1472764"/>
        <a:ext cx="5603138" cy="799138"/>
      </dsp:txXfrm>
    </dsp:sp>
    <dsp:sp modelId="{BB4DA48C-2404-44FF-92F0-7381E47B2E65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9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269E3-DFF6-491D-8146-3EAD88E33C13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rgbClr val="FBAD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Share</a:t>
          </a:r>
        </a:p>
      </dsp:txBody>
      <dsp:txXfrm>
        <a:off x="449631" y="2833564"/>
        <a:ext cx="5603138" cy="799138"/>
      </dsp:txXfrm>
    </dsp:sp>
    <dsp:sp modelId="{99581432-B802-4D71-A637-73C12916C5D6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9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BF451-D87A-4D6F-8998-856C60F6E805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rgbClr val="FBAD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Support</a:t>
          </a:r>
          <a:endParaRPr lang="en-US" sz="3000" kern="1200" dirty="0"/>
        </a:p>
      </dsp:txBody>
      <dsp:txXfrm>
        <a:off x="449631" y="4194364"/>
        <a:ext cx="560313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FB463-F8EB-4157-8AEC-027B8E10925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4263-C2DD-4D25-96E6-374612AF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478E4-D7BA-A0EA-74D5-3964F7A5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51D537-5B3D-AA08-D93E-DC82123BD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1DB059-02CF-E5AF-6B3D-18D63BC61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F1D92-B8AF-8B0D-B262-FF7458871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D9431-7AEE-1F42-8E02-BC23D5A9F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EE3C8-B119-EEBC-6980-A5570C2F4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D75973-6527-29FD-2C2F-7A87AB8EC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0FF9D-34D2-0488-0EC0-EDDB46D8C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8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56C8C-AD57-D681-822F-42F706CFC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C639A-7518-45E4-52B1-6575C4A9C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FE083-4745-CF40-C0DA-B32B20F9D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24458-1035-5486-A479-A0BF11D36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7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DE0C0-E35D-321A-7879-874DDA14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F4155-8040-C4F2-40E3-C32BF5656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4E599-8E76-AED2-D5EC-2FE462023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CEA31-A509-8CC7-600F-5E6D35601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7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A2506-8AAB-D0CB-F7F7-B8C5CE56E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55FA14-E2C9-28BF-853E-1404962EC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A2BB6-AD92-CEDF-3589-4BABDB748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266A2-EA42-8A14-FFEA-D29FFDAC4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19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61A3A-4FFF-73CC-F07B-EFEEF9415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EEDA55-AE2E-3157-5F01-5F9215286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DCEC18-4754-5D70-A5DC-ADEC6ADDE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63138-CA8B-6B84-B6B9-040F699E8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62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9169D-A04D-338B-C364-FC3AF987C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B92AB-D8AC-6E6C-941D-3D29BE9716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7ED74-33E4-B333-F317-7E70E1591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0EFAE-E9D9-CEC7-CBC0-3F4233443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32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98C4F-2063-6418-3E2B-05F128BBC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B19FE5-DB65-084C-67EE-7AFE7F899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5529C-7EAA-E483-2B1C-2F940C4B9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EE019-9BBF-A461-C8BF-BD223447A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8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A6D7A-97DB-585A-C691-ABB3B4E90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7BED7-272E-A421-4AE7-8C4B1BC31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4936F-ACDB-D632-40F4-304736D76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91BA2-B959-E40B-0722-50E24D9A6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146D9-07C3-7B9C-D27B-F4B02A647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3C5B8-2FDF-71A4-7B7C-CD9AF8760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B6E55-8F1A-9625-96BA-C1B3D153A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F8177-DB28-0B5D-927B-DC3DE302C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1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9C2DC-047B-2358-1A2F-A279A04D5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C28BE-7595-90D2-5B55-99A9B5CD4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4358E-DB0A-72D3-1B8C-59BD7F02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E8B68-2386-4DE0-037F-D6025A563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BB675-65EA-D6F8-23A2-9494E645A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D45F8-8A50-F75A-C3FA-F642E5366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CD39A7-0DED-0159-2770-98CA77777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55B86-0A5F-9CA3-4CF0-481B6EC9C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7A847-B67C-D569-E6E7-9E0986B00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0E31D-27B4-603A-39FB-12380315C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9185D-E9FC-43A9-5164-DABBF3BA2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B386A-483C-4AE5-188B-706C0C1D0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ECBD5-68A4-67FE-4F65-30072CB03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505B87-9865-90D8-C959-6B01EF147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BC073-72C8-FF91-9613-750A2E3B8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5F311-BD46-5462-85E8-AAC6A2448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1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58D40-2F46-3F24-9096-D76AFD3A3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5FA276-BFF6-D374-97AE-032E04523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30C401-80E9-3A50-72B7-6CEED44D7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0428-73B7-3437-E8D0-E03908E10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06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C6504-C605-3B37-6132-477BF3CA2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DA1D2F-B5CA-D4BE-8296-A56D24827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AECF1-9F44-F9F9-4E5F-E99DF7A5B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BE12F-DC47-0943-79B5-141697BE2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2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459A1-9777-5D87-7C02-25E167544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818229-28FE-5D5F-A865-917BB75F4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8FEEF-F271-84FD-FEFA-BAC830A6C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5F3E0-9811-5120-FFE1-A90B8857B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94263-C2DD-4D25-96E6-374612AF26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DB8A68-14BB-1944-B464-1C501E9C2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57F14-6970-4744-AE8D-DC02AF077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399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i="0" spc="-150">
                <a:solidFill>
                  <a:srgbClr val="FBAD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B4515-0CAA-AE4B-BC70-952756400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272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9395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12A8A-C016-8646-AD3B-9FDC6BEF9F99}"/>
              </a:ext>
            </a:extLst>
          </p:cNvPr>
          <p:cNvSpPr txBox="1"/>
          <p:nvPr userDrawn="1"/>
        </p:nvSpPr>
        <p:spPr>
          <a:xfrm>
            <a:off x="3667760" y="6200545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3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NATIONAL PASTA ASSOCIATION</a:t>
            </a:r>
            <a:endParaRPr lang="en-US" sz="1200" kern="1200" spc="3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44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7E14-13AA-8443-9AD1-D8C3B065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267"/>
            <a:ext cx="10515600" cy="79311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2EC9D-4ED4-D04F-8BAF-42D7A7EB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720"/>
            <a:ext cx="10515600" cy="318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 b="1">
                <a:solidFill>
                  <a:srgbClr val="939597"/>
                </a:solidFill>
              </a:defRPr>
            </a:lvl1pPr>
            <a:lvl2pPr>
              <a:defRPr sz="1600">
                <a:solidFill>
                  <a:srgbClr val="939597"/>
                </a:solidFill>
              </a:defRPr>
            </a:lvl2pPr>
            <a:lvl3pPr>
              <a:defRPr sz="1600">
                <a:solidFill>
                  <a:srgbClr val="939597"/>
                </a:solidFill>
              </a:defRPr>
            </a:lvl3pPr>
            <a:lvl4pPr>
              <a:defRPr sz="1600">
                <a:solidFill>
                  <a:srgbClr val="939597"/>
                </a:solidFill>
              </a:defRPr>
            </a:lvl4pPr>
            <a:lvl5pPr>
              <a:defRPr sz="1600">
                <a:solidFill>
                  <a:srgbClr val="93959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F9382C-EFB6-BA44-9AC3-B83452740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0800"/>
            <a:ext cx="10515600" cy="71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59749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90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5BE2-F3B5-4243-9E94-576C53D5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90" y="2055179"/>
            <a:ext cx="3415030" cy="193770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79610-862E-1840-A7B2-2E67E06F1585}"/>
              </a:ext>
            </a:extLst>
          </p:cNvPr>
          <p:cNvSpPr/>
          <p:nvPr userDrawn="1"/>
        </p:nvSpPr>
        <p:spPr>
          <a:xfrm>
            <a:off x="4663440" y="2042160"/>
            <a:ext cx="45719" cy="1950721"/>
          </a:xfrm>
          <a:prstGeom prst="rect">
            <a:avLst/>
          </a:prstGeom>
          <a:solidFill>
            <a:srgbClr val="939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AD5DEE-E079-E844-9603-E76E3251BF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1399" y="2055813"/>
            <a:ext cx="6243321" cy="1936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>
                <a:solidFill>
                  <a:srgbClr val="939597"/>
                </a:solidFill>
              </a:defRPr>
            </a:lvl2pPr>
            <a:lvl3pPr marL="914400" indent="0">
              <a:buNone/>
              <a:defRPr>
                <a:solidFill>
                  <a:srgbClr val="939597"/>
                </a:solidFill>
              </a:defRPr>
            </a:lvl3pPr>
            <a:lvl4pPr marL="1371600" indent="0">
              <a:buNone/>
              <a:defRPr>
                <a:solidFill>
                  <a:srgbClr val="939597"/>
                </a:solidFill>
              </a:defRPr>
            </a:lvl4pPr>
            <a:lvl5pPr marL="1828800" indent="0">
              <a:buNone/>
              <a:defRPr>
                <a:solidFill>
                  <a:srgbClr val="939597"/>
                </a:solidFill>
              </a:defRPr>
            </a:lvl5pPr>
          </a:lstStyle>
          <a:p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Insert Presentation Subtitle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HereItat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resciae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Loruptatquam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nam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veruntiistis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dolorernat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apernam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faccus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experro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magniss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equunt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landelibus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seque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ipisOmnis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eium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US" dirty="0" err="1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fuga</a:t>
            </a:r>
            <a:r>
              <a:rPr lang="en-US" dirty="0">
                <a:solidFill>
                  <a:srgbClr val="A4A6A8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30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C8A581-C30C-FE44-B68B-412C5D6BA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2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31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E0FB22-CAAC-BA0B-6841-AC18A81D8C1E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rcRect t="85038"/>
          <a:stretch>
            <a:fillRect/>
          </a:stretch>
        </p:blipFill>
        <p:spPr>
          <a:xfrm>
            <a:off x="0" y="0"/>
            <a:ext cx="12191996" cy="102609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1443AE84-C0A9-128C-EA8D-1192F9B6CA97}"/>
              </a:ext>
            </a:extLst>
          </p:cNvPr>
          <p:cNvCxnSpPr/>
          <p:nvPr/>
        </p:nvCxnSpPr>
        <p:spPr>
          <a:xfrm>
            <a:off x="0" y="1026093"/>
            <a:ext cx="12191996" cy="0"/>
          </a:xfrm>
          <a:prstGeom prst="straightConnector1">
            <a:avLst/>
          </a:prstGeom>
          <a:noFill/>
          <a:ln w="57150" cap="flat">
            <a:solidFill>
              <a:srgbClr val="FBAD3A"/>
            </a:solidFill>
            <a:prstDash val="solid"/>
            <a:miter/>
          </a:ln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7F151E8-0CED-E510-75EA-4C4BF6AD9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304" y="297710"/>
            <a:ext cx="10731498" cy="728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600" b="1" i="0" u="none" strike="noStrike" cap="none" spc="-150" baseline="0">
                <a:solidFill>
                  <a:srgbClr val="FBAD3A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2252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C484AF-C5B9-CA42-A50F-6782419316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0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rgbClr val="FBAD3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inkedin.com/posts/national-pasta-assn_is-your-labeling-fda-compliant-activity-7349392026699800577-AL9-?utm_source=share&amp;utm_medium=member_desktop&amp;rcm=ACoAAADKolABS3kphhFwJE6ZiEIfmDd83BLtc7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hhs.gov/maha/index.html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7B00-33C3-714E-B4E7-FBA0CCBE1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8198"/>
            <a:ext cx="9144000" cy="2387600"/>
          </a:xfrm>
        </p:spPr>
        <p:txBody>
          <a:bodyPr/>
          <a:lstStyle/>
          <a:p>
            <a:r>
              <a:rPr lang="en-US" dirty="0"/>
              <a:t>The New Frontiers of U.S. Food Regulation: Make America Healthy Again (MAHA)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1871C-C1D4-CD46-8C5C-C90337BEA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3718"/>
            <a:ext cx="9144000" cy="1294771"/>
          </a:xfrm>
        </p:spPr>
        <p:txBody>
          <a:bodyPr>
            <a:normAutofit/>
          </a:bodyPr>
          <a:lstStyle/>
          <a:p>
            <a:r>
              <a:rPr lang="en-US" sz="2400" dirty="0"/>
              <a:t>Canola/Wheat Outlook &amp; International Durum Forum </a:t>
            </a:r>
          </a:p>
          <a:p>
            <a:r>
              <a:rPr lang="en-US" sz="2400" b="0" dirty="0"/>
              <a:t>November 6, 2025  |  Minot, North Dakota</a:t>
            </a:r>
          </a:p>
        </p:txBody>
      </p:sp>
    </p:spTree>
    <p:extLst>
      <p:ext uri="{BB962C8B-B14F-4D97-AF65-F5344CB8AC3E}">
        <p14:creationId xmlns:p14="http://schemas.microsoft.com/office/powerpoint/2010/main" val="200092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ECE6A-CDB3-58D9-5D15-F9DF3BE4C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3F74B0-1CA6-C629-2962-A3A24B3E1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821" y="165341"/>
            <a:ext cx="10121895" cy="728383"/>
          </a:xfrm>
        </p:spPr>
        <p:txBody>
          <a:bodyPr/>
          <a:lstStyle/>
          <a:p>
            <a:pPr lvl="0"/>
            <a:r>
              <a:rPr lang="en-US" sz="3200" spc="0" dirty="0">
                <a:solidFill>
                  <a:schemeClr val="bg1"/>
                </a:solidFill>
              </a:rPr>
              <a:t>U.S. State Legislative Activity: Food Additives</a:t>
            </a:r>
            <a:br>
              <a:rPr lang="en-US" sz="3200" spc="0" dirty="0">
                <a:solidFill>
                  <a:schemeClr val="bg1"/>
                </a:solidFill>
              </a:rPr>
            </a:br>
            <a:r>
              <a:rPr lang="en-US" sz="2800" i="1" spc="0" dirty="0">
                <a:solidFill>
                  <a:schemeClr val="bg1"/>
                </a:solidFill>
              </a:rPr>
              <a:t>	</a:t>
            </a:r>
            <a:r>
              <a:rPr lang="en-US" sz="2400" i="1" spc="0" dirty="0">
                <a:solidFill>
                  <a:schemeClr val="bg1"/>
                </a:solidFill>
              </a:rPr>
              <a:t>2025: Enacted &amp; Pending Legislation</a:t>
            </a:r>
            <a:endParaRPr lang="en-US" sz="1100" b="0" i="1" spc="0" dirty="0">
              <a:solidFill>
                <a:schemeClr val="bg1"/>
              </a:solidFill>
            </a:endParaRPr>
          </a:p>
        </p:txBody>
      </p:sp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CCD5F8D-5E05-D453-1C71-05EBCE8F3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2" t="7088" r="2939" b="13418"/>
          <a:stretch>
            <a:fillRect/>
          </a:stretch>
        </p:blipFill>
        <p:spPr>
          <a:xfrm>
            <a:off x="1385104" y="1188720"/>
            <a:ext cx="9737681" cy="5669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6F79AB-9E50-83EC-377E-612F51FE9685}"/>
              </a:ext>
            </a:extLst>
          </p:cNvPr>
          <p:cNvSpPr txBox="1"/>
          <p:nvPr/>
        </p:nvSpPr>
        <p:spPr>
          <a:xfrm>
            <a:off x="8690810" y="6418163"/>
            <a:ext cx="35011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as of October 22, 2025</a:t>
            </a:r>
          </a:p>
        </p:txBody>
      </p:sp>
    </p:spTree>
    <p:extLst>
      <p:ext uri="{BB962C8B-B14F-4D97-AF65-F5344CB8AC3E}">
        <p14:creationId xmlns:p14="http://schemas.microsoft.com/office/powerpoint/2010/main" val="408917740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31DEE-EFD2-E39B-C905-AA07A929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537E2D-C3B7-72BE-3DB4-B06D68C2EA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821" y="165341"/>
            <a:ext cx="10121895" cy="728383"/>
          </a:xfrm>
        </p:spPr>
        <p:txBody>
          <a:bodyPr/>
          <a:lstStyle/>
          <a:p>
            <a:pPr lvl="0"/>
            <a:r>
              <a:rPr lang="en-US" sz="3200" spc="0" dirty="0">
                <a:solidFill>
                  <a:schemeClr val="bg1"/>
                </a:solidFill>
              </a:rPr>
              <a:t>U.S. State Legislative Activity</a:t>
            </a:r>
            <a:br>
              <a:rPr lang="en-US" sz="3200" spc="0" dirty="0">
                <a:solidFill>
                  <a:schemeClr val="bg1"/>
                </a:solidFill>
              </a:rPr>
            </a:br>
            <a:r>
              <a:rPr lang="en-US" sz="2400" i="1" spc="0" dirty="0">
                <a:solidFill>
                  <a:schemeClr val="bg1"/>
                </a:solidFill>
              </a:rPr>
              <a:t>	Texas Senate Bill 25: “Make Texas Healthy Again Act”</a:t>
            </a:r>
            <a:endParaRPr lang="en-US" sz="1100" b="0" i="1" spc="0" dirty="0">
              <a:solidFill>
                <a:schemeClr val="bg1"/>
              </a:solidFill>
            </a:endParaRPr>
          </a:p>
        </p:txBody>
      </p:sp>
      <p:pic>
        <p:nvPicPr>
          <p:cNvPr id="1028" name="Picture 4" descr="Photo: Bill signing ceremony for SB 25">
            <a:extLst>
              <a:ext uri="{FF2B5EF4-FFF2-40B4-BE49-F238E27FC236}">
                <a16:creationId xmlns:a16="http://schemas.microsoft.com/office/drawing/2014/main" id="{E30675AD-8A56-A502-2FFE-A353F1E4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50" y="1084665"/>
            <a:ext cx="7173501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77675-9421-C607-109E-9DC9E6D81EAE}"/>
              </a:ext>
            </a:extLst>
          </p:cNvPr>
          <p:cNvSpPr txBox="1"/>
          <p:nvPr/>
        </p:nvSpPr>
        <p:spPr>
          <a:xfrm>
            <a:off x="0" y="5217002"/>
            <a:ext cx="12192000" cy="1646605"/>
          </a:xfrm>
          <a:prstGeom prst="rect">
            <a:avLst/>
          </a:prstGeom>
          <a:solidFill>
            <a:srgbClr val="FBAD3A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900" dirty="0">
                <a:solidFill>
                  <a:schemeClr val="bg1"/>
                </a:solidFill>
              </a:rPr>
              <a:t>Requires human food products containing any </a:t>
            </a:r>
            <a:r>
              <a:rPr lang="en-US" sz="1900">
                <a:solidFill>
                  <a:schemeClr val="bg1"/>
                </a:solidFill>
              </a:rPr>
              <a:t>of 44 </a:t>
            </a:r>
            <a:r>
              <a:rPr lang="en-US" sz="1900" dirty="0">
                <a:solidFill>
                  <a:schemeClr val="bg1"/>
                </a:solidFill>
              </a:rPr>
              <a:t>specified ingredients to bear the following warning label: 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WARNING: This product contains an ingredient that is not recommended for human consumption by the appropriate authority in Australia, Canada, the European Union, or the United Kingdom.</a:t>
            </a:r>
          </a:p>
        </p:txBody>
      </p:sp>
    </p:spTree>
    <p:extLst>
      <p:ext uri="{BB962C8B-B14F-4D97-AF65-F5344CB8AC3E}">
        <p14:creationId xmlns:p14="http://schemas.microsoft.com/office/powerpoint/2010/main" val="366448439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F3472-C67A-84EB-1B36-4CBF3B8DC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3CA82F-72E8-DEE0-3463-00E50D92770A}"/>
              </a:ext>
            </a:extLst>
          </p:cNvPr>
          <p:cNvGrpSpPr>
            <a:grpSpLocks noChangeAspect="1"/>
          </p:cNvGrpSpPr>
          <p:nvPr/>
        </p:nvGrpSpPr>
        <p:grpSpPr>
          <a:xfrm>
            <a:off x="7543602" y="3923550"/>
            <a:ext cx="3953197" cy="2637346"/>
            <a:chOff x="321597" y="1287647"/>
            <a:chExt cx="4414447" cy="2945066"/>
          </a:xfrm>
        </p:grpSpPr>
        <p:pic>
          <p:nvPicPr>
            <p:cNvPr id="4" name="Picture 2" descr="woman with maha moms sign">
              <a:extLst>
                <a:ext uri="{FF2B5EF4-FFF2-40B4-BE49-F238E27FC236}">
                  <a16:creationId xmlns:a16="http://schemas.microsoft.com/office/drawing/2014/main" id="{D94D7671-8EA3-5D8F-CED3-A96299298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97" y="1287647"/>
              <a:ext cx="4414446" cy="294506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D404CA-98AB-EEE8-6FAC-445DDEE5345E}"/>
                </a:ext>
              </a:extLst>
            </p:cNvPr>
            <p:cNvSpPr txBox="1"/>
            <p:nvPr/>
          </p:nvSpPr>
          <p:spPr>
            <a:xfrm>
              <a:off x="321598" y="3832603"/>
              <a:ext cx="4414446" cy="343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700" b="1" i="0" dirty="0">
                  <a:effectLst/>
                  <a:latin typeface="+mj-lt"/>
                </a:rPr>
                <a:t>A woman with a sign for MAHA Moms, a group of parents who are vital supporters of RFK Jr. </a:t>
              </a:r>
              <a:r>
                <a:rPr lang="en-US" sz="700" b="0" i="0" dirty="0">
                  <a:effectLst/>
                  <a:latin typeface="+mj-lt"/>
                </a:rPr>
                <a:t>OLIVER CONTRERAS/AFP via Getty Images</a:t>
              </a:r>
              <a:endParaRPr lang="en-US" sz="700" dirty="0">
                <a:latin typeface="+mj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4985EA-601E-ED1B-AB04-C395A5F1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176392"/>
            <a:ext cx="10731498" cy="72838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From Source to Shelf: Why It Matters to All Stakeholders ‎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20ED7-A3DF-39A8-6E32-BA577F8F2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2" y="1244304"/>
            <a:ext cx="3030557" cy="532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86CC8F-BAC4-AA55-848C-EB2EE6031D55}"/>
              </a:ext>
            </a:extLst>
          </p:cNvPr>
          <p:cNvSpPr txBox="1">
            <a:spLocks/>
          </p:cNvSpPr>
          <p:nvPr/>
        </p:nvSpPr>
        <p:spPr>
          <a:xfrm>
            <a:off x="3377128" y="1147625"/>
            <a:ext cx="9030772" cy="27580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597498"/>
                </a:solidFill>
              </a:rPr>
              <a:t>MAHA is Influencing Policy &amp; Perception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Fragmented state approaches creating compliance challenges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policy shifts with wide-reaching effects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Misinformation driving consumer confusion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Rising industry-customer scrutiny and concern</a:t>
            </a:r>
          </a:p>
        </p:txBody>
      </p:sp>
    </p:spTree>
    <p:extLst>
      <p:ext uri="{BB962C8B-B14F-4D97-AF65-F5344CB8AC3E}">
        <p14:creationId xmlns:p14="http://schemas.microsoft.com/office/powerpoint/2010/main" val="256740886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182E8-2296-B2D6-8B0A-3EE949F2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424D-93A9-6877-F96F-1FB7C3C6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181590"/>
            <a:ext cx="10731498" cy="72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Navigating Policy Shifts: NPA’s Strategic Approach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1D72D6-195A-EBD4-18D0-2DBE20A64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984474"/>
              </p:ext>
            </p:extLst>
          </p:nvPr>
        </p:nvGraphicFramePr>
        <p:xfrm>
          <a:off x="2032000" y="12662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822824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D586D-5640-8EBA-2910-5A401DFF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80C8-9B0B-C77B-7A31-EAF4D331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181590"/>
            <a:ext cx="10731498" cy="72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Executing NPA’s Strategic Approach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701CEB1-68C9-9519-15CD-BEA6C0AE0DE7}"/>
              </a:ext>
            </a:extLst>
          </p:cNvPr>
          <p:cNvSpPr txBox="1">
            <a:spLocks/>
          </p:cNvSpPr>
          <p:nvPr/>
        </p:nvSpPr>
        <p:spPr>
          <a:xfrm>
            <a:off x="127000" y="1647308"/>
            <a:ext cx="7593314" cy="46840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597498"/>
                </a:solidFill>
              </a:rPr>
              <a:t>Representation at Industry Events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 &amp; Greet: Congressman Derek Schmidt (KS-02)‎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POLITICO's 2025 Health Care Summit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IFT's Food Policy Impact 2025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Affairs Theme Issue Briefing: Food, Nutrition &amp; Health‎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Players &amp; Political Shifts: Adapting Advocacy for Trump 2.0‎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Protecting Interstate Commerce: Uniform National Standards for the Food Supply Chain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1st Annual Food and Agriculture Policy Summit‎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D71F67D-58C6-8DE0-9720-9BE55D7BA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13616" r="10927" b="28105"/>
          <a:stretch>
            <a:fillRect/>
          </a:stretch>
        </p:blipFill>
        <p:spPr bwMode="auto">
          <a:xfrm>
            <a:off x="7904543" y="1104354"/>
            <a:ext cx="4160457" cy="310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5F300-4155-9BAB-A651-BC6452693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43" y="4277005"/>
            <a:ext cx="4138105" cy="239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91151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921EA-4352-DC57-058A-5FCCF4FF3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766A-132D-9EE2-128C-803BFBD2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181590"/>
            <a:ext cx="10731498" cy="72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Executing NPA’s Strategic Approach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09E8856-748F-2DD7-4B75-9D79C0E381CE}"/>
              </a:ext>
            </a:extLst>
          </p:cNvPr>
          <p:cNvSpPr txBox="1">
            <a:spLocks/>
          </p:cNvSpPr>
          <p:nvPr/>
        </p:nvSpPr>
        <p:spPr>
          <a:xfrm>
            <a:off x="127000" y="1128755"/>
            <a:ext cx="11734800" cy="1103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597498"/>
                </a:solidFill>
              </a:rPr>
              <a:t>Coalition and Industry Collaboration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FeedingUS">
            <a:extLst>
              <a:ext uri="{FF2B5EF4-FFF2-40B4-BE49-F238E27FC236}">
                <a16:creationId xmlns:a16="http://schemas.microsoft.com/office/drawing/2014/main" id="{73A9327A-AE75-8157-A0D9-BC2561B0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1" y="4811828"/>
            <a:ext cx="5046720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8AAB3-A42A-C5BA-3F32-58D68604A3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0"/>
          <a:stretch>
            <a:fillRect/>
          </a:stretch>
        </p:blipFill>
        <p:spPr>
          <a:xfrm>
            <a:off x="1165444" y="1975539"/>
            <a:ext cx="9861111" cy="2210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78952-8572-1DFB-20FB-D5C395E04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901" y="4811828"/>
            <a:ext cx="5035629" cy="11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679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1C0A2-EF43-A054-D897-0D303566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3287-8E01-FD7C-1EC8-C7370EDA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181590"/>
            <a:ext cx="10731498" cy="72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Executing NPA’s Strategic Approach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474A24-2394-C5C5-458D-F1CDC5B5870F}"/>
              </a:ext>
            </a:extLst>
          </p:cNvPr>
          <p:cNvSpPr txBox="1">
            <a:spLocks/>
          </p:cNvSpPr>
          <p:nvPr/>
        </p:nvSpPr>
        <p:spPr>
          <a:xfrm>
            <a:off x="157077" y="1257771"/>
            <a:ext cx="7938616" cy="2171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597498"/>
                </a:solidFill>
              </a:rPr>
              <a:t>Agency Communication and Meetings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597498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597498"/>
                </a:solidFill>
              </a:rPr>
              <a:t>Comment Letters and Consultation Responses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9F058-938B-EFDE-3F84-C50822BB1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616" y="1318061"/>
            <a:ext cx="3877340" cy="499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8CA1DB-3B49-B9F6-A585-CC665750F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9" y="4139060"/>
            <a:ext cx="7938616" cy="2299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15D96-FAB2-A851-A4C1-21863BD48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39822"/>
            <a:ext cx="2217612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2951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223BD-17EE-0DAD-A0E7-292814486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9C5-CAAA-E4DA-C691-6CEEDDDA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181590"/>
            <a:ext cx="10731498" cy="72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Executing NPA’s Strategic Approach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9A4186-3FDA-7E7B-1DAE-70527F19B2C3}"/>
              </a:ext>
            </a:extLst>
          </p:cNvPr>
          <p:cNvSpPr txBox="1">
            <a:spLocks/>
          </p:cNvSpPr>
          <p:nvPr/>
        </p:nvSpPr>
        <p:spPr>
          <a:xfrm>
            <a:off x="286608" y="1379910"/>
            <a:ext cx="5672758" cy="55880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597498"/>
                </a:solidFill>
              </a:rPr>
              <a:t>Multimedia Communications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Industry Intelligence Posts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Relations Updates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Media/Press Engagement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597498"/>
                </a:solidFill>
              </a:rPr>
              <a:t>Member Only Benefits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Annual Meeting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Monthly Pasta Journal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Pasta Byte Emails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National Nutrition Month Member Toolkit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Webinars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&amp; More!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4F8706-165F-974E-DE98-FFA73DCE6814}"/>
              </a:ext>
            </a:extLst>
          </p:cNvPr>
          <p:cNvGrpSpPr>
            <a:grpSpLocks noChangeAspect="1"/>
          </p:cNvGrpSpPr>
          <p:nvPr/>
        </p:nvGrpSpPr>
        <p:grpSpPr>
          <a:xfrm>
            <a:off x="5981952" y="1171566"/>
            <a:ext cx="6382768" cy="5504844"/>
            <a:chOff x="7906240" y="1095513"/>
            <a:chExt cx="4285760" cy="35905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A7D87A-77FA-2DF0-0B78-490BE24D1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6240" y="1095513"/>
              <a:ext cx="4134583" cy="321877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62204E-7E45-06AC-F81C-3AAD6C864E51}"/>
                </a:ext>
              </a:extLst>
            </p:cNvPr>
            <p:cNvSpPr txBox="1"/>
            <p:nvPr/>
          </p:nvSpPr>
          <p:spPr>
            <a:xfrm>
              <a:off x="8178529" y="4347525"/>
              <a:ext cx="40134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effectLst/>
                  <a:ea typeface="DengXian" panose="02010600030101010101" pitchFamily="2" charset="-122"/>
                </a:rPr>
                <a:t>July 2025 LinkedIn Post:</a:t>
              </a:r>
            </a:p>
            <a:p>
              <a:r>
                <a:rPr lang="en-US" sz="800" dirty="0">
                  <a:effectLst/>
                  <a:ea typeface="DengXian" panose="02010600030101010101" pitchFamily="2" charset="-122"/>
                </a:rPr>
                <a:t> </a:t>
              </a:r>
              <a:r>
                <a:rPr lang="en-US" sz="800" dirty="0">
                  <a:effectLst/>
                  <a:ea typeface="DengXian" panose="02010600030101010101" pitchFamily="2" charset="-122"/>
                  <a:hlinkClick r:id="rId4"/>
                </a:rPr>
                <a:t>Food Manufacturers: Are Your Labels Ready for FDA’s Latest Compliance Update? 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175885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F38AE-4297-B02B-1EC0-06EEFC067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598CC6-679C-93BC-AE97-E40A4B8DE7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821" y="165341"/>
            <a:ext cx="10121895" cy="728383"/>
          </a:xfrm>
        </p:spPr>
        <p:txBody>
          <a:bodyPr/>
          <a:lstStyle/>
          <a:p>
            <a:pPr lvl="0"/>
            <a:r>
              <a:rPr lang="en-US" spc="0" dirty="0">
                <a:solidFill>
                  <a:schemeClr val="bg1"/>
                </a:solidFill>
              </a:rPr>
              <a:t>How You Can Engage</a:t>
            </a:r>
            <a:endParaRPr lang="en-US" b="0" spc="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915B49-53CB-41C1-6E97-9BCFC6157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766994"/>
              </p:ext>
            </p:extLst>
          </p:nvPr>
        </p:nvGraphicFramePr>
        <p:xfrm>
          <a:off x="2032000" y="12662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01300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5A36-BF94-DF87-43DB-6EE930CE0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699760"/>
          </a:xfrm>
        </p:spPr>
        <p:txBody>
          <a:bodyPr>
            <a:normAutofit/>
          </a:bodyPr>
          <a:lstStyle/>
          <a:p>
            <a:r>
              <a:rPr lang="en-US" sz="4900" dirty="0"/>
              <a:t>Thank you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dirty="0"/>
            </a:br>
            <a:r>
              <a:rPr lang="en-US" sz="2700" b="0" dirty="0">
                <a:solidFill>
                  <a:srgbClr val="939597"/>
                </a:solidFill>
              </a:rPr>
              <a:t>Sydni Arnone</a:t>
            </a:r>
            <a:br>
              <a:rPr lang="en-US" sz="2700" b="0" dirty="0">
                <a:solidFill>
                  <a:srgbClr val="939597"/>
                </a:solidFill>
              </a:rPr>
            </a:br>
            <a:r>
              <a:rPr lang="en-US" sz="2700" b="0" dirty="0">
                <a:solidFill>
                  <a:srgbClr val="939597"/>
                </a:solidFill>
              </a:rPr>
              <a:t>Manager, Government Relations | National Pasta Association</a:t>
            </a:r>
            <a:br>
              <a:rPr lang="en-US" sz="2700" b="0" dirty="0">
                <a:solidFill>
                  <a:srgbClr val="939597"/>
                </a:solidFill>
              </a:rPr>
            </a:br>
            <a:r>
              <a:rPr lang="en-US" sz="2700" b="0" dirty="0">
                <a:solidFill>
                  <a:srgbClr val="939597"/>
                </a:solidFill>
              </a:rPr>
              <a:t>202-204-8396</a:t>
            </a:r>
            <a:br>
              <a:rPr lang="en-US" sz="2700" b="0" dirty="0">
                <a:solidFill>
                  <a:srgbClr val="939597"/>
                </a:solidFill>
              </a:rPr>
            </a:br>
            <a:r>
              <a:rPr lang="en-US" sz="2700" b="0" dirty="0">
                <a:solidFill>
                  <a:srgbClr val="939597"/>
                </a:solidFill>
              </a:rPr>
              <a:t>sarnone@ilovepasta.org </a:t>
            </a:r>
            <a:br>
              <a:rPr lang="en-US" sz="2700" b="0" dirty="0">
                <a:solidFill>
                  <a:srgbClr val="939597"/>
                </a:solidFill>
              </a:rPr>
            </a:br>
            <a:r>
              <a:rPr lang="en-US" sz="2700" b="0" dirty="0">
                <a:solidFill>
                  <a:srgbClr val="939597"/>
                </a:solidFill>
              </a:rPr>
              <a:t>www.ilovepasta.org</a:t>
            </a:r>
            <a:endParaRPr lang="en-US" b="0" dirty="0">
              <a:solidFill>
                <a:srgbClr val="939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0826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1F20F-9F1C-61AE-56A1-EFE6FC558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312A-E61B-CED9-CDED-FCD33F34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82937"/>
            <a:ext cx="10731498" cy="72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MAHA?‎ ‎</a:t>
            </a:r>
          </a:p>
        </p:txBody>
      </p:sp>
      <p:pic>
        <p:nvPicPr>
          <p:cNvPr id="2050" name="Picture 2" descr="Make America Healthy Again (MAHA) PAC: Official Site">
            <a:extLst>
              <a:ext uri="{FF2B5EF4-FFF2-40B4-BE49-F238E27FC236}">
                <a16:creationId xmlns:a16="http://schemas.microsoft.com/office/drawing/2014/main" id="{3C64AC6A-A80B-05B8-F505-7ADAB92A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10" y="1271502"/>
            <a:ext cx="9267779" cy="4849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670209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42887-4ECC-F2C9-B27E-EE66D8E3E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AE38F7-5947-48F2-BFDF-3D0B55A697B8}"/>
              </a:ext>
            </a:extLst>
          </p:cNvPr>
          <p:cNvCxnSpPr/>
          <p:nvPr/>
        </p:nvCxnSpPr>
        <p:spPr>
          <a:xfrm>
            <a:off x="140825" y="3993266"/>
            <a:ext cx="11910349" cy="0"/>
          </a:xfrm>
          <a:prstGeom prst="line">
            <a:avLst/>
          </a:prstGeom>
          <a:ln w="38100">
            <a:solidFill>
              <a:srgbClr val="597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A65AD9F-D194-431D-81AD-E028EF355AE7}"/>
              </a:ext>
            </a:extLst>
          </p:cNvPr>
          <p:cNvGrpSpPr/>
          <p:nvPr/>
        </p:nvGrpSpPr>
        <p:grpSpPr>
          <a:xfrm>
            <a:off x="48998" y="1480605"/>
            <a:ext cx="1486181" cy="2567049"/>
            <a:chOff x="129551" y="1480605"/>
            <a:chExt cx="1486181" cy="256704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44C2EAF-2ECB-75A5-56C9-F1C8340F7F24}"/>
                </a:ext>
              </a:extLst>
            </p:cNvPr>
            <p:cNvGrpSpPr/>
            <p:nvPr/>
          </p:nvGrpSpPr>
          <p:grpSpPr>
            <a:xfrm>
              <a:off x="129551" y="1480605"/>
              <a:ext cx="1486181" cy="2512661"/>
              <a:chOff x="69749" y="1075491"/>
              <a:chExt cx="1486181" cy="2512661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1F8822AD-7E57-85BC-C636-B48C3940A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377" y="2187615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F0BEA98-EEFE-055C-1A50-4626B8653D66}"/>
                  </a:ext>
                </a:extLst>
              </p:cNvPr>
              <p:cNvSpPr txBox="1"/>
              <p:nvPr/>
            </p:nvSpPr>
            <p:spPr>
              <a:xfrm>
                <a:off x="69749" y="1075491"/>
                <a:ext cx="1486181" cy="15696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July 2024</a:t>
                </a:r>
              </a:p>
              <a:p>
                <a:pPr algn="ctr"/>
                <a:r>
                  <a:rPr lang="en-US" sz="1200" dirty="0"/>
                  <a:t>RFK Jr. introduces the "Make America Healthy Again" (MAHA) slogan during his presidential campaign.</a:t>
                </a:r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ABD1E15-3C9D-2BC6-3161-DD01E6863259}"/>
                </a:ext>
              </a:extLst>
            </p:cNvPr>
            <p:cNvSpPr/>
            <p:nvPr/>
          </p:nvSpPr>
          <p:spPr>
            <a:xfrm>
              <a:off x="832476" y="3924950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1DC3015-76E0-F95B-04A4-6ED28BF3D024}"/>
              </a:ext>
            </a:extLst>
          </p:cNvPr>
          <p:cNvGrpSpPr/>
          <p:nvPr/>
        </p:nvGrpSpPr>
        <p:grpSpPr>
          <a:xfrm rot="10800000">
            <a:off x="8879768" y="3940187"/>
            <a:ext cx="1701478" cy="2403647"/>
            <a:chOff x="10349696" y="1650971"/>
            <a:chExt cx="1701478" cy="240364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0944D1D-AD0F-660D-0594-EC92333586DA}"/>
                </a:ext>
              </a:extLst>
            </p:cNvPr>
            <p:cNvGrpSpPr/>
            <p:nvPr/>
          </p:nvGrpSpPr>
          <p:grpSpPr>
            <a:xfrm>
              <a:off x="10349696" y="1650971"/>
              <a:ext cx="1701478" cy="2342295"/>
              <a:chOff x="81023" y="1245857"/>
              <a:chExt cx="1701478" cy="2342295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F0290C6-20DC-F9FF-F6D8-9852FA659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377" y="2187615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AA4BCE6-6E4C-10D5-2537-1BFE70A70021}"/>
                  </a:ext>
                </a:extLst>
              </p:cNvPr>
              <p:cNvSpPr txBox="1"/>
              <p:nvPr/>
            </p:nvSpPr>
            <p:spPr>
              <a:xfrm flipV="1">
                <a:off x="81023" y="1245857"/>
                <a:ext cx="1701478" cy="15696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August 12, 2025‎</a:t>
                </a:r>
              </a:p>
              <a:p>
                <a:pPr algn="ctr"/>
                <a:r>
                  <a:rPr lang="en-US" sz="1200" dirty="0"/>
                  <a:t>Deadline for the Commission’s second report: the “Make Our Children Healthy Again Strategy.” Public release ‎delayed.‎‎</a:t>
                </a:r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D1EDCF6-9DE4-C765-1DED-0088D6C9FFA6}"/>
                </a:ext>
              </a:extLst>
            </p:cNvPr>
            <p:cNvSpPr/>
            <p:nvPr/>
          </p:nvSpPr>
          <p:spPr>
            <a:xfrm>
              <a:off x="11040698" y="3931914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FAD4454-53AE-C69D-4744-33D3B282C5D2}"/>
              </a:ext>
            </a:extLst>
          </p:cNvPr>
          <p:cNvGrpSpPr/>
          <p:nvPr/>
        </p:nvGrpSpPr>
        <p:grpSpPr>
          <a:xfrm>
            <a:off x="6786812" y="1511105"/>
            <a:ext cx="1417903" cy="2534921"/>
            <a:chOff x="8574904" y="1528995"/>
            <a:chExt cx="1417903" cy="25349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B62F799-216F-14F0-EED9-0987F10C9BB4}"/>
                </a:ext>
              </a:extLst>
            </p:cNvPr>
            <p:cNvGrpSpPr/>
            <p:nvPr/>
          </p:nvGrpSpPr>
          <p:grpSpPr>
            <a:xfrm>
              <a:off x="8574904" y="1528995"/>
              <a:ext cx="1417903" cy="2457307"/>
              <a:chOff x="8574904" y="1528995"/>
              <a:chExt cx="1417903" cy="2457307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36BF461-FE40-2880-0E40-D3174AA8A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1922" y="2209139"/>
                <a:ext cx="0" cy="1777163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AD6145A-A919-94A0-A04F-A8A0B4C7EBFC}"/>
                  </a:ext>
                </a:extLst>
              </p:cNvPr>
              <p:cNvSpPr txBox="1"/>
              <p:nvPr/>
            </p:nvSpPr>
            <p:spPr>
              <a:xfrm>
                <a:off x="8574904" y="1528995"/>
                <a:ext cx="1417903" cy="120032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April 22, 2025‎</a:t>
                </a:r>
              </a:p>
              <a:p>
                <a:pPr algn="ctr"/>
                <a:r>
                  <a:rPr lang="en-US" sz="1200" dirty="0"/>
                  <a:t>FDA announces a six-point plan to phase out petroleum-based dyes.‎</a:t>
                </a:r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6548137-31FB-A7D3-8CC9-C8CFCE359D6B}"/>
                </a:ext>
              </a:extLst>
            </p:cNvPr>
            <p:cNvSpPr/>
            <p:nvPr/>
          </p:nvSpPr>
          <p:spPr>
            <a:xfrm>
              <a:off x="9221374" y="3941212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C065EE7-C4E2-AE65-F198-A9BF5CF590C9}"/>
              </a:ext>
            </a:extLst>
          </p:cNvPr>
          <p:cNvGrpSpPr/>
          <p:nvPr/>
        </p:nvGrpSpPr>
        <p:grpSpPr>
          <a:xfrm rot="10800000">
            <a:off x="8337593" y="1600264"/>
            <a:ext cx="1701478" cy="2451258"/>
            <a:chOff x="9470153" y="3931914"/>
            <a:chExt cx="1701478" cy="245125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34FF7AB-A344-D52C-DD78-6C6EC3C4AA03}"/>
                </a:ext>
              </a:extLst>
            </p:cNvPr>
            <p:cNvGrpSpPr/>
            <p:nvPr/>
          </p:nvGrpSpPr>
          <p:grpSpPr>
            <a:xfrm>
              <a:off x="9470153" y="4025641"/>
              <a:ext cx="1701478" cy="2357531"/>
              <a:chOff x="528578" y="3588152"/>
              <a:chExt cx="1701478" cy="2357531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4A98BA4-1B08-91A9-5CD7-D84392125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9317" y="3588152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AD84F0D-A2D4-9459-5FD2-27872E66E257}"/>
                  </a:ext>
                </a:extLst>
              </p:cNvPr>
              <p:cNvSpPr txBox="1"/>
              <p:nvPr/>
            </p:nvSpPr>
            <p:spPr>
              <a:xfrm flipV="1">
                <a:off x="528578" y="4745354"/>
                <a:ext cx="1701478" cy="120032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May 22, 2025 ‎</a:t>
                </a:r>
              </a:p>
              <a:p>
                <a:pPr algn="ctr"/>
                <a:r>
                  <a:rPr lang="en-US" sz="1200" dirty="0"/>
                  <a:t>MAHA Commission releases first report: "Make Our Children Healthy Again Assessment".‎ ‎</a:t>
                </a:r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494C9DE-2DC1-3EA0-67C5-9CBFD35ABCF6}"/>
                </a:ext>
              </a:extLst>
            </p:cNvPr>
            <p:cNvSpPr/>
            <p:nvPr/>
          </p:nvSpPr>
          <p:spPr>
            <a:xfrm>
              <a:off x="10259540" y="3931914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0C8587F-5502-3829-A9DB-116AF170DA10}"/>
              </a:ext>
            </a:extLst>
          </p:cNvPr>
          <p:cNvGrpSpPr/>
          <p:nvPr/>
        </p:nvGrpSpPr>
        <p:grpSpPr>
          <a:xfrm>
            <a:off x="5691611" y="3924950"/>
            <a:ext cx="1361623" cy="2467051"/>
            <a:chOff x="7459613" y="3931914"/>
            <a:chExt cx="1361623" cy="246705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00B34D8-97B6-B496-9375-00594013FA3A}"/>
                </a:ext>
              </a:extLst>
            </p:cNvPr>
            <p:cNvGrpSpPr/>
            <p:nvPr/>
          </p:nvGrpSpPr>
          <p:grpSpPr>
            <a:xfrm>
              <a:off x="7459613" y="4025641"/>
              <a:ext cx="1361623" cy="2373324"/>
              <a:chOff x="690291" y="3588152"/>
              <a:chExt cx="1361623" cy="2373324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36ABC74-4653-6C64-1FE3-15E2F5971B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9317" y="3588152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2BA434E-6852-426B-EB86-D66AC50D507E}"/>
                  </a:ext>
                </a:extLst>
              </p:cNvPr>
              <p:cNvSpPr txBox="1"/>
              <p:nvPr/>
            </p:nvSpPr>
            <p:spPr>
              <a:xfrm>
                <a:off x="690291" y="4733317"/>
                <a:ext cx="1361623" cy="12281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March 20, 2025‎</a:t>
                </a:r>
              </a:p>
              <a:p>
                <a:pPr algn="ctr"/>
                <a:r>
                  <a:rPr lang="en-US" sz="1200" dirty="0"/>
                  <a:t>HHS launches the Chemical Contaminants Transparency Tool. </a:t>
                </a:r>
                <a:r>
                  <a:rPr lang="en-US" sz="1200" b="1" dirty="0"/>
                  <a:t>‎</a:t>
                </a:r>
              </a:p>
            </p:txBody>
          </p: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2FFE906-67C5-0DD0-99CC-B18A60F8DBAE}"/>
                </a:ext>
              </a:extLst>
            </p:cNvPr>
            <p:cNvSpPr/>
            <p:nvPr/>
          </p:nvSpPr>
          <p:spPr>
            <a:xfrm>
              <a:off x="8092790" y="3931914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838AEFF-C71E-F410-0D5D-B885061495F1}"/>
              </a:ext>
            </a:extLst>
          </p:cNvPr>
          <p:cNvGrpSpPr/>
          <p:nvPr/>
        </p:nvGrpSpPr>
        <p:grpSpPr>
          <a:xfrm>
            <a:off x="4972290" y="1584238"/>
            <a:ext cx="1701478" cy="2450700"/>
            <a:chOff x="6471906" y="1596954"/>
            <a:chExt cx="1701478" cy="245070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DC93A05-668D-2249-A50D-4AC488607B7C}"/>
                </a:ext>
              </a:extLst>
            </p:cNvPr>
            <p:cNvGrpSpPr/>
            <p:nvPr/>
          </p:nvGrpSpPr>
          <p:grpSpPr>
            <a:xfrm>
              <a:off x="6471906" y="1596954"/>
              <a:ext cx="1701478" cy="2428687"/>
              <a:chOff x="16134" y="1159465"/>
              <a:chExt cx="1701478" cy="2428687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802CC8D-EFE7-51BB-9B19-46E07F4B0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377" y="2187615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6140EB8-6799-72AA-A9D5-42D2B3A32E15}"/>
                  </a:ext>
                </a:extLst>
              </p:cNvPr>
              <p:cNvSpPr txBox="1"/>
              <p:nvPr/>
            </p:nvSpPr>
            <p:spPr>
              <a:xfrm>
                <a:off x="16134" y="1159465"/>
                <a:ext cx="1701478" cy="138499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March 10, 2025 ‎</a:t>
                </a:r>
              </a:p>
              <a:p>
                <a:pPr algn="ctr"/>
                <a:r>
                  <a:rPr lang="en-US" sz="1200" dirty="0"/>
                  <a:t>RFK Jr. directs FDA to begin eliminating the self-affirmed GRAS pathway and phase out synthetic food dyes.</a:t>
                </a:r>
                <a:r>
                  <a:rPr lang="en-US" sz="1200" b="1" dirty="0"/>
                  <a:t>‎</a:t>
                </a:r>
              </a:p>
            </p:txBody>
          </p:sp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A796AE0-9177-E935-0766-3FCABC007798}"/>
                </a:ext>
              </a:extLst>
            </p:cNvPr>
            <p:cNvSpPr/>
            <p:nvPr/>
          </p:nvSpPr>
          <p:spPr>
            <a:xfrm>
              <a:off x="7225597" y="3924950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E8E7BF8-737A-DF82-630C-038ED5992532}"/>
              </a:ext>
            </a:extLst>
          </p:cNvPr>
          <p:cNvGrpSpPr/>
          <p:nvPr/>
        </p:nvGrpSpPr>
        <p:grpSpPr>
          <a:xfrm>
            <a:off x="3854629" y="3940187"/>
            <a:ext cx="1645920" cy="2720530"/>
            <a:chOff x="4993676" y="3931914"/>
            <a:chExt cx="1645920" cy="272053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B320500-E8DF-6B1D-B728-DD039BA8BF66}"/>
                </a:ext>
              </a:extLst>
            </p:cNvPr>
            <p:cNvGrpSpPr/>
            <p:nvPr/>
          </p:nvGrpSpPr>
          <p:grpSpPr>
            <a:xfrm>
              <a:off x="4993676" y="4016418"/>
              <a:ext cx="1645920" cy="2636026"/>
              <a:chOff x="726119" y="3597375"/>
              <a:chExt cx="1645920" cy="2636026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9CC1309-6E0E-C526-A68D-4C1203A1ED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9079" y="3597375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BE3B3FF-D6DA-5C44-A782-760EED8351D0}"/>
                  </a:ext>
                </a:extLst>
              </p:cNvPr>
              <p:cNvSpPr txBox="1"/>
              <p:nvPr/>
            </p:nvSpPr>
            <p:spPr>
              <a:xfrm>
                <a:off x="726119" y="4678921"/>
                <a:ext cx="1645920" cy="1554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February 13, 2025‎</a:t>
                </a:r>
              </a:p>
              <a:p>
                <a:pPr algn="ctr"/>
                <a:r>
                  <a:rPr lang="en-US" sz="1200" dirty="0"/>
                  <a:t>RFK Jr. confirmed as HHS Secretary. </a:t>
                </a:r>
              </a:p>
              <a:p>
                <a:pPr algn="ctr"/>
                <a:r>
                  <a:rPr lang="en-US" sz="1200" dirty="0"/>
                  <a:t>Trump signs Executive Order 14212, establishing the President’s MAHA ‎Commission.</a:t>
                </a:r>
                <a:endParaRPr lang="en-US" sz="1200" b="1" dirty="0"/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CD42160-B107-98F8-3D3F-2FBB89DA36EF}"/>
                </a:ext>
              </a:extLst>
            </p:cNvPr>
            <p:cNvSpPr/>
            <p:nvPr/>
          </p:nvSpPr>
          <p:spPr>
            <a:xfrm>
              <a:off x="5762347" y="3931914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4A87446-6058-A24C-577B-7656274E74C3}"/>
              </a:ext>
            </a:extLst>
          </p:cNvPr>
          <p:cNvGrpSpPr/>
          <p:nvPr/>
        </p:nvGrpSpPr>
        <p:grpSpPr>
          <a:xfrm>
            <a:off x="3340520" y="1313066"/>
            <a:ext cx="1526744" cy="2721872"/>
            <a:chOff x="4338090" y="1332746"/>
            <a:chExt cx="1526744" cy="272187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729F251-2937-3DC5-7FBE-549802763702}"/>
                </a:ext>
              </a:extLst>
            </p:cNvPr>
            <p:cNvGrpSpPr/>
            <p:nvPr/>
          </p:nvGrpSpPr>
          <p:grpSpPr>
            <a:xfrm>
              <a:off x="4338090" y="1332746"/>
              <a:ext cx="1526744" cy="2676708"/>
              <a:chOff x="81024" y="911444"/>
              <a:chExt cx="1526744" cy="2676708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3ABF12D-A434-E6E5-161B-9732797467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377" y="2187615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30958B7-A272-64A8-7635-E02A330C1A90}"/>
                  </a:ext>
                </a:extLst>
              </p:cNvPr>
              <p:cNvSpPr txBox="1"/>
              <p:nvPr/>
            </p:nvSpPr>
            <p:spPr>
              <a:xfrm>
                <a:off x="81024" y="911444"/>
                <a:ext cx="1526744" cy="15696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January 15, 2025‎</a:t>
                </a:r>
              </a:p>
              <a:p>
                <a:pPr algn="ctr"/>
                <a:r>
                  <a:rPr lang="en-US" sz="1200" dirty="0"/>
                  <a:t>FDA bans FD&amp;C Red No. 3 (Red 40) from food and ingested drugs, effective 2027 (under Biden Administration)‎.</a:t>
                </a:r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BCB87CB-8030-2876-1CA6-A48DCFD974EA}"/>
                </a:ext>
              </a:extLst>
            </p:cNvPr>
            <p:cNvSpPr/>
            <p:nvPr/>
          </p:nvSpPr>
          <p:spPr>
            <a:xfrm>
              <a:off x="5029091" y="3931914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F3B1E00-9941-C63C-2724-20615CE9B8BF}"/>
              </a:ext>
            </a:extLst>
          </p:cNvPr>
          <p:cNvGrpSpPr/>
          <p:nvPr/>
        </p:nvGrpSpPr>
        <p:grpSpPr>
          <a:xfrm>
            <a:off x="2000882" y="3940187"/>
            <a:ext cx="1605473" cy="2565741"/>
            <a:chOff x="2605943" y="3924950"/>
            <a:chExt cx="1605473" cy="2565741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8EF158B-58F3-B9DC-5ED2-953BBCF8C22F}"/>
                </a:ext>
              </a:extLst>
            </p:cNvPr>
            <p:cNvGrpSpPr/>
            <p:nvPr/>
          </p:nvGrpSpPr>
          <p:grpSpPr>
            <a:xfrm>
              <a:off x="2605943" y="3986303"/>
              <a:ext cx="1605473" cy="2504388"/>
              <a:chOff x="3087678" y="4025641"/>
              <a:chExt cx="1362504" cy="2323779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F676FDB-4F56-E356-076C-C23E1CFCC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8930" y="4025641"/>
                <a:ext cx="0" cy="1025030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467437A-FA8C-AB4D-2AC8-CBA79A78B840}"/>
                  </a:ext>
                </a:extLst>
              </p:cNvPr>
              <p:cNvSpPr txBox="1"/>
              <p:nvPr/>
            </p:nvSpPr>
            <p:spPr>
              <a:xfrm>
                <a:off x="3087678" y="4892959"/>
                <a:ext cx="1362504" cy="145646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December 19, 2024</a:t>
                </a:r>
              </a:p>
              <a:p>
                <a:pPr algn="ctr"/>
                <a:r>
                  <a:rPr lang="en-US" sz="1200" dirty="0"/>
                  <a:t>Senator Roger Marshall (R-KS) launches the MAHA Caucus to support the joint mission of President Trump and RFK Jr.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0C22716-1F54-07F7-50C1-71E2B6BBDD46}"/>
                </a:ext>
              </a:extLst>
            </p:cNvPr>
            <p:cNvSpPr/>
            <p:nvPr/>
          </p:nvSpPr>
          <p:spPr>
            <a:xfrm>
              <a:off x="3352735" y="3924950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E7982B2-E554-D561-FD1C-D0CC3299F1F8}"/>
              </a:ext>
            </a:extLst>
          </p:cNvPr>
          <p:cNvGrpSpPr/>
          <p:nvPr/>
        </p:nvGrpSpPr>
        <p:grpSpPr>
          <a:xfrm>
            <a:off x="1656451" y="1370313"/>
            <a:ext cx="1552511" cy="2669258"/>
            <a:chOff x="2207138" y="1378396"/>
            <a:chExt cx="1552511" cy="2669258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F29478B-5D33-4AFC-3DEB-ACCC29F4AFF6}"/>
                </a:ext>
              </a:extLst>
            </p:cNvPr>
            <p:cNvGrpSpPr/>
            <p:nvPr/>
          </p:nvGrpSpPr>
          <p:grpSpPr>
            <a:xfrm>
              <a:off x="2207138" y="1378396"/>
              <a:ext cx="1552511" cy="2607906"/>
              <a:chOff x="27727" y="980246"/>
              <a:chExt cx="1552511" cy="2607906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0A7C1DA-AA8E-4EC9-CB3E-89C73ED90E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377" y="2187615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D693F9B-89BC-E288-A208-4DE5A3F6485E}"/>
                  </a:ext>
                </a:extLst>
              </p:cNvPr>
              <p:cNvSpPr txBox="1"/>
              <p:nvPr/>
            </p:nvSpPr>
            <p:spPr>
              <a:xfrm>
                <a:off x="27727" y="980246"/>
                <a:ext cx="1552511" cy="14630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November 2024</a:t>
                </a:r>
              </a:p>
              <a:p>
                <a:pPr algn="ctr"/>
                <a:r>
                  <a:rPr lang="en-US" sz="1200" dirty="0"/>
                  <a:t>Donald Trump elected 47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President of the US.</a:t>
                </a:r>
              </a:p>
              <a:p>
                <a:pPr algn="ctr"/>
                <a:r>
                  <a:rPr lang="en-US" sz="1200" dirty="0"/>
                  <a:t>Trump nominates RFK Jr. to for HHS Secretary.</a:t>
                </a:r>
              </a:p>
            </p:txBody>
          </p:sp>
        </p:grp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6DD1663-FDF6-862A-38F6-1C6584AB66AD}"/>
                </a:ext>
              </a:extLst>
            </p:cNvPr>
            <p:cNvSpPr/>
            <p:nvPr/>
          </p:nvSpPr>
          <p:spPr>
            <a:xfrm>
              <a:off x="2947952" y="3924950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BBB81ED-CF6C-93F0-BFAE-FA1843B30E64}"/>
              </a:ext>
            </a:extLst>
          </p:cNvPr>
          <p:cNvGrpSpPr/>
          <p:nvPr/>
        </p:nvGrpSpPr>
        <p:grpSpPr>
          <a:xfrm>
            <a:off x="502190" y="3931914"/>
            <a:ext cx="1328147" cy="2712765"/>
            <a:chOff x="570683" y="3924950"/>
            <a:chExt cx="1328147" cy="2712765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3E24256-C7C7-5833-E104-AF2FA80890E5}"/>
                </a:ext>
              </a:extLst>
            </p:cNvPr>
            <p:cNvGrpSpPr/>
            <p:nvPr/>
          </p:nvGrpSpPr>
          <p:grpSpPr>
            <a:xfrm>
              <a:off x="570683" y="3993266"/>
              <a:ext cx="1328147" cy="2644449"/>
              <a:chOff x="707650" y="3588152"/>
              <a:chExt cx="1328147" cy="2644449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19B633A-2075-8EC0-62B5-A2DB2CCED3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9317" y="3588152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A60FEC9-770A-CD1F-0365-BB7B13EBA3F7}"/>
                  </a:ext>
                </a:extLst>
              </p:cNvPr>
              <p:cNvSpPr txBox="1"/>
              <p:nvPr/>
            </p:nvSpPr>
            <p:spPr>
              <a:xfrm>
                <a:off x="707650" y="4662941"/>
                <a:ext cx="1328147" cy="15696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August 23, 2024</a:t>
                </a:r>
              </a:p>
              <a:p>
                <a:pPr algn="ctr"/>
                <a:r>
                  <a:rPr lang="en-US" sz="1200" dirty="0"/>
                  <a:t>RFK Jr. suspends his own campaign for president and endorses Donald Trump.</a:t>
                </a:r>
              </a:p>
            </p:txBody>
          </p: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3732D7A-9D68-ADCD-D543-50331BE1057E}"/>
                </a:ext>
              </a:extLst>
            </p:cNvPr>
            <p:cNvSpPr/>
            <p:nvPr/>
          </p:nvSpPr>
          <p:spPr>
            <a:xfrm>
              <a:off x="1177247" y="3924950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17D54B1-43A4-BCB6-6BF3-79A24870E8B0}"/>
              </a:ext>
            </a:extLst>
          </p:cNvPr>
          <p:cNvGrpSpPr/>
          <p:nvPr/>
        </p:nvGrpSpPr>
        <p:grpSpPr>
          <a:xfrm>
            <a:off x="7318432" y="3931914"/>
            <a:ext cx="1349391" cy="2738713"/>
            <a:chOff x="9645997" y="3931914"/>
            <a:chExt cx="1349391" cy="273871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4A8F6F1-9340-A99B-CC7D-C2A36334992B}"/>
                </a:ext>
              </a:extLst>
            </p:cNvPr>
            <p:cNvGrpSpPr/>
            <p:nvPr/>
          </p:nvGrpSpPr>
          <p:grpSpPr>
            <a:xfrm>
              <a:off x="9645997" y="4025641"/>
              <a:ext cx="1349391" cy="2644986"/>
              <a:chOff x="704422" y="3588152"/>
              <a:chExt cx="1349391" cy="2644986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E41ACA8-56B6-D4B6-35E8-DF0FEB348C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9317" y="3588152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0E1D5E5-1891-2777-4435-A5E5A1443CFE}"/>
                  </a:ext>
                </a:extLst>
              </p:cNvPr>
              <p:cNvSpPr txBox="1"/>
              <p:nvPr/>
            </p:nvSpPr>
            <p:spPr>
              <a:xfrm>
                <a:off x="704422" y="4663478"/>
                <a:ext cx="1349391" cy="15696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May 9, 2025 ‎</a:t>
                </a:r>
              </a:p>
              <a:p>
                <a:pPr algn="ctr"/>
                <a:r>
                  <a:rPr lang="en-US" sz="1200" dirty="0"/>
                  <a:t>FDA and NIH announce Innovative Joint Nutrition Regulatory Science Program. ‎</a:t>
                </a:r>
              </a:p>
            </p:txBody>
          </p:sp>
        </p:grp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FAF0C6B-94EA-D502-5797-5B675D61D214}"/>
                </a:ext>
              </a:extLst>
            </p:cNvPr>
            <p:cNvSpPr/>
            <p:nvPr/>
          </p:nvSpPr>
          <p:spPr>
            <a:xfrm>
              <a:off x="10259540" y="3931914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E482221-08E2-F520-0943-2B3255B69026}"/>
              </a:ext>
            </a:extLst>
          </p:cNvPr>
          <p:cNvGrpSpPr/>
          <p:nvPr/>
        </p:nvGrpSpPr>
        <p:grpSpPr>
          <a:xfrm>
            <a:off x="10197649" y="1494863"/>
            <a:ext cx="1417903" cy="2534921"/>
            <a:chOff x="8574904" y="1528995"/>
            <a:chExt cx="1417903" cy="2534921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2BA7AD0-D3C8-27D2-7CB6-F68BF1BD2CB7}"/>
                </a:ext>
              </a:extLst>
            </p:cNvPr>
            <p:cNvGrpSpPr/>
            <p:nvPr/>
          </p:nvGrpSpPr>
          <p:grpSpPr>
            <a:xfrm>
              <a:off x="8574904" y="1528995"/>
              <a:ext cx="1417903" cy="2457307"/>
              <a:chOff x="8574904" y="1528995"/>
              <a:chExt cx="1417903" cy="2457307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EF8079B-14D9-94E5-A271-D1D7336539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1922" y="2209139"/>
                <a:ext cx="0" cy="1777163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6B9AE98-E872-440B-3562-5910D2460B77}"/>
                  </a:ext>
                </a:extLst>
              </p:cNvPr>
              <p:cNvSpPr txBox="1"/>
              <p:nvPr/>
            </p:nvSpPr>
            <p:spPr>
              <a:xfrm>
                <a:off x="8574904" y="1528995"/>
                <a:ext cx="1417903" cy="83099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August 18, 2025‎</a:t>
                </a:r>
              </a:p>
              <a:p>
                <a:pPr algn="ctr"/>
                <a:r>
                  <a:rPr lang="en-US" sz="1200" dirty="0"/>
                  <a:t>HHS releases MAHA in Action Tracker. ‎‎</a:t>
                </a:r>
              </a:p>
            </p:txBody>
          </p:sp>
        </p:grp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36A1F5D-CDD3-28A8-8E20-5D453C5A6192}"/>
                </a:ext>
              </a:extLst>
            </p:cNvPr>
            <p:cNvSpPr/>
            <p:nvPr/>
          </p:nvSpPr>
          <p:spPr>
            <a:xfrm>
              <a:off x="9221374" y="3941212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4682D70-12D2-4B29-1DEA-467998CFC377}"/>
              </a:ext>
            </a:extLst>
          </p:cNvPr>
          <p:cNvGrpSpPr/>
          <p:nvPr/>
        </p:nvGrpSpPr>
        <p:grpSpPr>
          <a:xfrm rot="10800000">
            <a:off x="10711013" y="3940187"/>
            <a:ext cx="1340161" cy="2226473"/>
            <a:chOff x="10416701" y="1828145"/>
            <a:chExt cx="1340161" cy="22264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839ED67-5128-BA04-1584-AC198AF91CB9}"/>
                </a:ext>
              </a:extLst>
            </p:cNvPr>
            <p:cNvGrpSpPr/>
            <p:nvPr/>
          </p:nvGrpSpPr>
          <p:grpSpPr>
            <a:xfrm>
              <a:off x="10416701" y="1828145"/>
              <a:ext cx="1340161" cy="2165121"/>
              <a:chOff x="148028" y="1423031"/>
              <a:chExt cx="1340161" cy="2165121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994A6D8F-5DF0-FC73-9D7F-4580A381B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377" y="2187615"/>
                <a:ext cx="0" cy="1400537"/>
              </a:xfrm>
              <a:prstGeom prst="line">
                <a:avLst/>
              </a:prstGeom>
              <a:ln w="12700">
                <a:solidFill>
                  <a:srgbClr val="FBA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F8F1B7C-6652-41FE-1CF2-663087BA5308}"/>
                  </a:ext>
                </a:extLst>
              </p:cNvPr>
              <p:cNvSpPr txBox="1"/>
              <p:nvPr/>
            </p:nvSpPr>
            <p:spPr>
              <a:xfrm flipV="1">
                <a:off x="148028" y="1423031"/>
                <a:ext cx="1340161" cy="120032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BA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September 9, 2025‎</a:t>
                </a:r>
              </a:p>
              <a:p>
                <a:pPr algn="ctr"/>
                <a:r>
                  <a:rPr lang="en-US" sz="1200" dirty="0"/>
                  <a:t>“Make Our Children Healthy Again Strategy.” report released</a:t>
                </a:r>
              </a:p>
            </p:txBody>
          </p:sp>
        </p:grp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007366F-025E-63D7-E250-00367A8C735C}"/>
                </a:ext>
              </a:extLst>
            </p:cNvPr>
            <p:cNvSpPr/>
            <p:nvPr/>
          </p:nvSpPr>
          <p:spPr>
            <a:xfrm>
              <a:off x="11040698" y="3931914"/>
              <a:ext cx="122704" cy="122704"/>
            </a:xfrm>
            <a:prstGeom prst="ellipse">
              <a:avLst/>
            </a:prstGeom>
            <a:solidFill>
              <a:srgbClr val="FBAD3A"/>
            </a:solidFill>
            <a:ln>
              <a:solidFill>
                <a:srgbClr val="FBAD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DCC2261-E4D2-1E56-77E5-5724F5CE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111414"/>
            <a:ext cx="10731498" cy="72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MAHA Highlights</a:t>
            </a:r>
          </a:p>
        </p:txBody>
      </p:sp>
    </p:spTree>
    <p:extLst>
      <p:ext uri="{BB962C8B-B14F-4D97-AF65-F5344CB8AC3E}">
        <p14:creationId xmlns:p14="http://schemas.microsoft.com/office/powerpoint/2010/main" val="12311777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92F0F-D0A7-777D-2A39-5B1D45B3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B352CA4-CC2E-448A-8ACF-9C6253DBF5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664" y="101699"/>
            <a:ext cx="10121895" cy="728383"/>
          </a:xfrm>
        </p:spPr>
        <p:txBody>
          <a:bodyPr/>
          <a:lstStyle/>
          <a:p>
            <a:pPr lvl="0"/>
            <a:r>
              <a:rPr lang="en-US" spc="0" dirty="0">
                <a:solidFill>
                  <a:schemeClr val="bg1"/>
                </a:solidFill>
              </a:rPr>
              <a:t>MAHA Commission</a:t>
            </a:r>
            <a:br>
              <a:rPr lang="en-US" sz="3200" spc="0" dirty="0">
                <a:solidFill>
                  <a:schemeClr val="bg1"/>
                </a:solidFill>
              </a:rPr>
            </a:br>
            <a:r>
              <a:rPr lang="en-US" sz="2800" i="1" spc="0" dirty="0">
                <a:solidFill>
                  <a:schemeClr val="bg1"/>
                </a:solidFill>
              </a:rPr>
              <a:t>	 Leadership: Political Appointees</a:t>
            </a:r>
            <a:endParaRPr lang="en-US" sz="1200" b="0" i="1" spc="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989459-6733-1695-F918-245A036A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48" r="3550"/>
          <a:stretch>
            <a:fillRect/>
          </a:stretch>
        </p:blipFill>
        <p:spPr>
          <a:xfrm>
            <a:off x="7373844" y="125730"/>
            <a:ext cx="4621314" cy="660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DE3C215-88DB-0B77-2F90-215DC2C8E15B}"/>
              </a:ext>
            </a:extLst>
          </p:cNvPr>
          <p:cNvGrpSpPr/>
          <p:nvPr/>
        </p:nvGrpSpPr>
        <p:grpSpPr>
          <a:xfrm>
            <a:off x="134602" y="1563170"/>
            <a:ext cx="2199622" cy="4389119"/>
            <a:chOff x="134602" y="1563170"/>
            <a:chExt cx="2199622" cy="4389119"/>
          </a:xfrm>
        </p:grpSpPr>
        <p:pic>
          <p:nvPicPr>
            <p:cNvPr id="16" name="Picture 2" descr="Image for Robert F. Kennedy, Jr.">
              <a:extLst>
                <a:ext uri="{FF2B5EF4-FFF2-40B4-BE49-F238E27FC236}">
                  <a16:creationId xmlns:a16="http://schemas.microsoft.com/office/drawing/2014/main" id="{B94195CC-8F6D-9569-A2F0-A65E5EAFF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02" y="156317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E1C046-1D6D-D3FB-6511-DBE87B8B5FE1}"/>
                </a:ext>
              </a:extLst>
            </p:cNvPr>
            <p:cNvSpPr txBox="1"/>
            <p:nvPr/>
          </p:nvSpPr>
          <p:spPr>
            <a:xfrm>
              <a:off x="139664" y="3757729"/>
              <a:ext cx="2194560" cy="219456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>
                <a:buClr>
                  <a:srgbClr val="A0A0A0"/>
                </a:buClr>
                <a:buSzPct val="70000"/>
                <a:buFont typeface="Wingdings 2"/>
                <a:buNone/>
              </a:pPr>
              <a:r>
                <a:rPr lang="en-US" sz="2000" b="1" dirty="0">
                  <a:ln/>
                  <a:solidFill>
                    <a:prstClr val="white"/>
                  </a:solidFill>
                  <a:latin typeface="Calibri" panose="020F0502020204030204"/>
                </a:rPr>
                <a:t>Robert F. Kennedy, Jr., J.D. </a:t>
              </a:r>
            </a:p>
            <a:p>
              <a:pPr algn="ctr">
                <a:buClr>
                  <a:srgbClr val="A0A0A0"/>
                </a:buClr>
                <a:buSzPct val="70000"/>
                <a:buFont typeface="Wingdings 2"/>
                <a:buNone/>
              </a:pPr>
              <a:endParaRPr lang="en-US" dirty="0">
                <a:ln/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>
                <a:buClr>
                  <a:srgbClr val="A0A0A0"/>
                </a:buClr>
                <a:buSzPct val="70000"/>
                <a:buFont typeface="Wingdings 2"/>
                <a:buNone/>
              </a:pPr>
              <a:r>
                <a:rPr lang="en-US" dirty="0">
                  <a:ln/>
                  <a:solidFill>
                    <a:prstClr val="white"/>
                  </a:solidFill>
                  <a:latin typeface="Calibri" panose="020F0502020204030204"/>
                </a:rPr>
                <a:t>Health &amp; Human Services (HHS)</a:t>
              </a:r>
            </a:p>
            <a:p>
              <a:pPr algn="ctr">
                <a:buClr>
                  <a:srgbClr val="A0A0A0"/>
                </a:buClr>
                <a:buSzPct val="70000"/>
                <a:buFont typeface="Wingdings 2"/>
                <a:buNone/>
              </a:pPr>
              <a:endParaRPr lang="en-US" dirty="0">
                <a:ln/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>
                <a:buClr>
                  <a:srgbClr val="A0A0A0"/>
                </a:buClr>
                <a:buSzPct val="70000"/>
                <a:buFont typeface="Wingdings 2"/>
                <a:buNone/>
              </a:pPr>
              <a:r>
                <a:rPr lang="en-US" dirty="0">
                  <a:ln/>
                  <a:solidFill>
                    <a:prstClr val="white"/>
                  </a:solidFill>
                  <a:latin typeface="Calibri" panose="020F0502020204030204"/>
                </a:rPr>
                <a:t>HHS Secretary</a:t>
              </a:r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3ED46B-FB73-ED2E-2F6B-86B653E360F4}"/>
              </a:ext>
            </a:extLst>
          </p:cNvPr>
          <p:cNvGrpSpPr/>
          <p:nvPr/>
        </p:nvGrpSpPr>
        <p:grpSpPr>
          <a:xfrm>
            <a:off x="2623598" y="1563170"/>
            <a:ext cx="2194560" cy="4389120"/>
            <a:chOff x="2623598" y="1563170"/>
            <a:chExt cx="2194560" cy="4389120"/>
          </a:xfrm>
        </p:grpSpPr>
        <p:pic>
          <p:nvPicPr>
            <p:cNvPr id="19" name="Picture 6" descr="Dr. Martin Adel Makary, was confirmed on March 25, 2025 by the U.S. Senate as the 27th Commissioner of Food and Drugs">
              <a:extLst>
                <a:ext uri="{FF2B5EF4-FFF2-40B4-BE49-F238E27FC236}">
                  <a16:creationId xmlns:a16="http://schemas.microsoft.com/office/drawing/2014/main" id="{388CBE1D-9C9B-06D8-8240-381BE613F3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598" y="156317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3692C0-1459-E4C0-FCBE-D377DAF2CB29}"/>
                </a:ext>
              </a:extLst>
            </p:cNvPr>
            <p:cNvSpPr txBox="1"/>
            <p:nvPr/>
          </p:nvSpPr>
          <p:spPr>
            <a:xfrm>
              <a:off x="2623598" y="3757730"/>
              <a:ext cx="2194560" cy="219456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>
                <a:buClr>
                  <a:srgbClr val="A0A0A0"/>
                </a:buClr>
                <a:buSzPct val="70000"/>
                <a:buFont typeface="Wingdings 2"/>
                <a:buNone/>
              </a:pPr>
              <a:r>
                <a:rPr lang="en-US" sz="2000" b="1" dirty="0">
                  <a:ln/>
                  <a:solidFill>
                    <a:prstClr val="white"/>
                  </a:solidFill>
                  <a:latin typeface="Calibri" panose="020F0502020204030204"/>
                </a:rPr>
                <a:t>Dr. Marty Makary</a:t>
              </a:r>
            </a:p>
            <a:p>
              <a:pPr algn="ctr">
                <a:buClr>
                  <a:srgbClr val="A0A0A0"/>
                </a:buClr>
                <a:buSzPct val="70000"/>
                <a:buFont typeface="Wingdings 2"/>
                <a:buNone/>
              </a:pPr>
              <a:endParaRPr lang="en-US" dirty="0">
                <a:ln/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>
                <a:buClr>
                  <a:srgbClr val="A0A0A0"/>
                </a:buClr>
                <a:buSzPct val="70000"/>
                <a:buFont typeface="Wingdings 2"/>
                <a:buNone/>
              </a:pPr>
              <a:r>
                <a:rPr lang="en-US" dirty="0">
                  <a:ln/>
                  <a:solidFill>
                    <a:prstClr val="white"/>
                  </a:solidFill>
                  <a:latin typeface="Calibri" panose="020F0502020204030204"/>
                </a:rPr>
                <a:t>U.S. Food &amp; Drug Administration (FDA)</a:t>
              </a:r>
            </a:p>
            <a:p>
              <a:pPr algn="ctr">
                <a:buClr>
                  <a:srgbClr val="A0A0A0"/>
                </a:buClr>
                <a:buSzPct val="70000"/>
                <a:buFont typeface="Wingdings 2"/>
                <a:buNone/>
              </a:pPr>
              <a:endParaRPr lang="en-US" dirty="0">
                <a:ln/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>
                <a:buClr>
                  <a:srgbClr val="A0A0A0"/>
                </a:buClr>
                <a:buSzPct val="70000"/>
                <a:buFont typeface="Wingdings 2"/>
                <a:buNone/>
              </a:pPr>
              <a:r>
                <a:rPr lang="en-US" dirty="0">
                  <a:ln/>
                  <a:solidFill>
                    <a:prstClr val="white"/>
                  </a:solidFill>
                  <a:latin typeface="Calibri" panose="020F0502020204030204"/>
                </a:rPr>
                <a:t>FDA Commissioner</a:t>
              </a: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DE6AB7-77FE-D015-B203-371318584370}"/>
              </a:ext>
            </a:extLst>
          </p:cNvPr>
          <p:cNvGrpSpPr/>
          <p:nvPr/>
        </p:nvGrpSpPr>
        <p:grpSpPr>
          <a:xfrm>
            <a:off x="5062505" y="1563170"/>
            <a:ext cx="2194560" cy="4389119"/>
            <a:chOff x="5062505" y="1563170"/>
            <a:chExt cx="2194560" cy="4389119"/>
          </a:xfrm>
        </p:grpSpPr>
        <p:pic>
          <p:nvPicPr>
            <p:cNvPr id="22" name="Picture 4" descr="USDA Secretary Brooke L. Rollins">
              <a:extLst>
                <a:ext uri="{FF2B5EF4-FFF2-40B4-BE49-F238E27FC236}">
                  <a16:creationId xmlns:a16="http://schemas.microsoft.com/office/drawing/2014/main" id="{F913A39D-1697-BEB4-D3CD-7508DC3871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505" y="156317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800B78-38E4-3402-EAF0-62868DA134A1}"/>
                </a:ext>
              </a:extLst>
            </p:cNvPr>
            <p:cNvSpPr txBox="1"/>
            <p:nvPr/>
          </p:nvSpPr>
          <p:spPr>
            <a:xfrm>
              <a:off x="5062505" y="3757729"/>
              <a:ext cx="2194560" cy="219456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Brooke Rollins</a:t>
              </a:r>
            </a:p>
            <a:p>
              <a:pPr algn="ctr"/>
              <a:endParaRPr lang="en-US" dirty="0">
                <a:ln/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/>
              <a:r>
                <a:rPr lang="en-US" dirty="0">
                  <a:ln/>
                  <a:solidFill>
                    <a:prstClr val="white"/>
                  </a:solidFill>
                  <a:latin typeface="Calibri" panose="020F0502020204030204"/>
                </a:rPr>
                <a:t>U.S. Department of Agriculture (USDA)</a:t>
              </a:r>
            </a:p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Secretary of Agriculture</a:t>
              </a:r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94811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D475-9065-0B88-0063-D829DA34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DDC1-411C-8E10-2558-6E34116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138595"/>
            <a:ext cx="10731498" cy="72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MAHA Assessment Report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CFDCBB-093A-F44D-4A01-B9815948BF68}"/>
              </a:ext>
            </a:extLst>
          </p:cNvPr>
          <p:cNvSpPr txBox="1">
            <a:spLocks/>
          </p:cNvSpPr>
          <p:nvPr/>
        </p:nvSpPr>
        <p:spPr>
          <a:xfrm>
            <a:off x="149352" y="1220914"/>
            <a:ext cx="6243321" cy="56370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9749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 Criticisms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of AI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False citations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Misrepresentation of scientific findings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59749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59749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597498"/>
                </a:solidFill>
              </a:rPr>
              <a:t>Key Recommendations Include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Shifting consumption toward “minimally processed” foods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Revising federal dietary guidance and labeling to discourage “ultra-processed” items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Encouraging procurement policies that reward whole, unprocessed foods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4DB39-0C0C-E7E2-BE65-4D20617FE7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558"/>
          <a:stretch>
            <a:fillRect/>
          </a:stretch>
        </p:blipFill>
        <p:spPr>
          <a:xfrm>
            <a:off x="7867344" y="1220915"/>
            <a:ext cx="4175304" cy="1767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71D350-2FF2-3734-BE15-861040FDE50D}"/>
              </a:ext>
            </a:extLst>
          </p:cNvPr>
          <p:cNvGrpSpPr/>
          <p:nvPr/>
        </p:nvGrpSpPr>
        <p:grpSpPr>
          <a:xfrm>
            <a:off x="6426221" y="3646160"/>
            <a:ext cx="5923728" cy="3124230"/>
            <a:chOff x="6426221" y="3262879"/>
            <a:chExt cx="5923728" cy="31242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90F1F0-5E59-BFE3-DE67-DDF192BF1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6221" y="3262879"/>
              <a:ext cx="5616427" cy="2857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63C6DF-FEF1-5123-E1F1-CDD5941B85B2}"/>
                </a:ext>
              </a:extLst>
            </p:cNvPr>
            <p:cNvSpPr txBox="1"/>
            <p:nvPr/>
          </p:nvSpPr>
          <p:spPr>
            <a:xfrm>
              <a:off x="8579429" y="6171665"/>
              <a:ext cx="37705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https://www.nutritioninsight.com/news/nutrition-science-maha-report-nih.html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8BC1292-83D7-0490-0336-65C5AF1BE949}"/>
              </a:ext>
            </a:extLst>
          </p:cNvPr>
          <p:cNvSpPr txBox="1"/>
          <p:nvPr/>
        </p:nvSpPr>
        <p:spPr>
          <a:xfrm>
            <a:off x="8063699" y="2996397"/>
            <a:ext cx="42862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https://www.cspi.org/cspi-news/maha-report-anti-scientific-ideas-and-deep-contradictions</a:t>
            </a:r>
          </a:p>
        </p:txBody>
      </p:sp>
    </p:spTree>
    <p:extLst>
      <p:ext uri="{BB962C8B-B14F-4D97-AF65-F5344CB8AC3E}">
        <p14:creationId xmlns:p14="http://schemas.microsoft.com/office/powerpoint/2010/main" val="242900701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2358E-2000-B080-9576-F383BAE3D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813E-E066-51D0-99BE-6343050F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181590"/>
            <a:ext cx="10731498" cy="72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MAHA Strategy Report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5740CF-6A3A-F234-38D9-8E033C221617}"/>
              </a:ext>
            </a:extLst>
          </p:cNvPr>
          <p:cNvGrpSpPr/>
          <p:nvPr/>
        </p:nvGrpSpPr>
        <p:grpSpPr>
          <a:xfrm>
            <a:off x="1136051" y="1109670"/>
            <a:ext cx="4379050" cy="5669280"/>
            <a:chOff x="1462526" y="1109670"/>
            <a:chExt cx="4379050" cy="56692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7ADFF9-9623-8733-B5A7-6E01D9C9E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83" t="416" b="347"/>
            <a:stretch>
              <a:fillRect/>
            </a:stretch>
          </p:blipFill>
          <p:spPr>
            <a:xfrm>
              <a:off x="1462526" y="1109670"/>
              <a:ext cx="4379050" cy="56692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155EF4-E43E-0C99-3F4C-4E7CCB82DF65}"/>
                </a:ext>
              </a:extLst>
            </p:cNvPr>
            <p:cNvSpPr txBox="1"/>
            <p:nvPr/>
          </p:nvSpPr>
          <p:spPr>
            <a:xfrm>
              <a:off x="1726639" y="6355144"/>
              <a:ext cx="3790262" cy="3367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a typeface="Tahoma" panose="020B0604030504040204" pitchFamily="34" charset="0"/>
                  <a:cs typeface="Tahoma" panose="020B0604030504040204" pitchFamily="34" charset="0"/>
                </a:rPr>
                <a:t>Leaked Report Dated August 6, 2025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86F178-7C10-0BCC-31EA-B025B5A13CE4}"/>
              </a:ext>
            </a:extLst>
          </p:cNvPr>
          <p:cNvGrpSpPr/>
          <p:nvPr/>
        </p:nvGrpSpPr>
        <p:grpSpPr>
          <a:xfrm>
            <a:off x="6504299" y="1109670"/>
            <a:ext cx="4376551" cy="5669280"/>
            <a:chOff x="6015420" y="1109670"/>
            <a:chExt cx="4376551" cy="5669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567E3F-DE3C-B397-087C-2EBC50FFB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73"/>
            <a:stretch>
              <a:fillRect/>
            </a:stretch>
          </p:blipFill>
          <p:spPr>
            <a:xfrm>
              <a:off x="6015420" y="1109670"/>
              <a:ext cx="4376551" cy="56692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56A416-5F54-0ED5-3BCA-F5BF8A75B1C8}"/>
                </a:ext>
              </a:extLst>
            </p:cNvPr>
            <p:cNvSpPr txBox="1"/>
            <p:nvPr/>
          </p:nvSpPr>
          <p:spPr>
            <a:xfrm>
              <a:off x="6308564" y="6355144"/>
              <a:ext cx="3790262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a typeface="Tahoma" panose="020B0604030504040204" pitchFamily="34" charset="0"/>
                  <a:cs typeface="Tahoma" panose="020B0604030504040204" pitchFamily="34" charset="0"/>
                </a:rPr>
                <a:t>Leaked Report Dated August 11,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53435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22FD2-DB05-5801-A520-5A975F064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824B-FA0C-3DD3-84DF-05F9DECA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181590"/>
            <a:ext cx="10731498" cy="72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MAHA Strategy Report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31F8A1-DCF7-2954-A9AB-3ECE1E6E7DDB}"/>
              </a:ext>
            </a:extLst>
          </p:cNvPr>
          <p:cNvSpPr txBox="1">
            <a:spLocks/>
          </p:cNvSpPr>
          <p:nvPr/>
        </p:nvSpPr>
        <p:spPr>
          <a:xfrm>
            <a:off x="6400800" y="1135118"/>
            <a:ext cx="5791200" cy="5722882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597498"/>
                </a:solidFill>
              </a:rPr>
              <a:t>Key Policy Recommendations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Ultra-Processed Foods (UPFs)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Dyes and Chemicals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Generally Recognized as Safe (GRAS)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Dietary Guidelines (DGAs)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Labeling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USDA’s 16 Nutrition Programs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and Food Education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Emphasis on Whole Foods</a:t>
            </a:r>
          </a:p>
          <a:p>
            <a:pPr lvl="0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Update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Industry Regulations</a:t>
            </a:r>
          </a:p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Pest Management and Pesticide Policy</a:t>
            </a:r>
          </a:p>
          <a:p>
            <a:pPr lvl="0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2" descr="MAHA Commission Strategy Report Released: Without Mention of Glyphosate and  Atrazine">
            <a:extLst>
              <a:ext uri="{FF2B5EF4-FFF2-40B4-BE49-F238E27FC236}">
                <a16:creationId xmlns:a16="http://schemas.microsoft.com/office/drawing/2014/main" id="{FBDE2226-AF3C-5D4E-FB63-49E51A4B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8" y="1970037"/>
            <a:ext cx="5716404" cy="2917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4796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17F22-42F4-0D16-6194-3BEE88F9F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F1B530-F02B-25B3-8995-74B19DB6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821" y="165341"/>
            <a:ext cx="10121895" cy="728383"/>
          </a:xfrm>
        </p:spPr>
        <p:txBody>
          <a:bodyPr/>
          <a:lstStyle/>
          <a:p>
            <a:pPr lvl="0"/>
            <a:r>
              <a:rPr lang="en-US" sz="3200" spc="0" dirty="0">
                <a:solidFill>
                  <a:schemeClr val="bg1"/>
                </a:solidFill>
              </a:rPr>
              <a:t>MAHA Impact in the States</a:t>
            </a:r>
            <a:br>
              <a:rPr lang="en-US" sz="3200" spc="0" dirty="0">
                <a:solidFill>
                  <a:schemeClr val="bg1"/>
                </a:solidFill>
              </a:rPr>
            </a:br>
            <a:r>
              <a:rPr lang="en-US" sz="2800" spc="0" dirty="0">
                <a:solidFill>
                  <a:schemeClr val="bg1"/>
                </a:solidFill>
              </a:rPr>
              <a:t>	MAHA in Action Tracker</a:t>
            </a:r>
            <a:endParaRPr lang="en-US" sz="1200" b="0" spc="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1B498-1803-85F7-8D98-98130DD3B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5" y="1370567"/>
            <a:ext cx="6272430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401A7B-79EC-BCBA-C497-F235A1B64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60270"/>
            <a:ext cx="5980606" cy="4572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A8F6C3-0C5B-FF01-A67B-C018F4382DCA}"/>
              </a:ext>
            </a:extLst>
          </p:cNvPr>
          <p:cNvSpPr txBox="1"/>
          <p:nvPr/>
        </p:nvSpPr>
        <p:spPr>
          <a:xfrm>
            <a:off x="9102425" y="6424493"/>
            <a:ext cx="3089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https://www.hhs.gov/maha/index.html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370C5-D379-EA1A-B351-ECD9F8E61BB5}"/>
              </a:ext>
            </a:extLst>
          </p:cNvPr>
          <p:cNvSpPr txBox="1"/>
          <p:nvPr/>
        </p:nvSpPr>
        <p:spPr>
          <a:xfrm>
            <a:off x="160215" y="4576982"/>
            <a:ext cx="5656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r>
              <a:rPr 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“Americans are tired of toxic food, failed science, and chronic disease becoming the norm,” Secretary Kennedy said. </a:t>
            </a:r>
          </a:p>
        </p:txBody>
      </p:sp>
    </p:spTree>
    <p:extLst>
      <p:ext uri="{BB962C8B-B14F-4D97-AF65-F5344CB8AC3E}">
        <p14:creationId xmlns:p14="http://schemas.microsoft.com/office/powerpoint/2010/main" val="105063925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633C0-AD57-5658-E318-31FF84625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8A6E1DE-8334-0A84-0B59-FC8C7BD09D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821" y="165341"/>
            <a:ext cx="10121895" cy="728383"/>
          </a:xfrm>
        </p:spPr>
        <p:txBody>
          <a:bodyPr/>
          <a:lstStyle/>
          <a:p>
            <a:pPr lvl="0"/>
            <a:r>
              <a:rPr lang="en-US" sz="3200" spc="0" dirty="0">
                <a:solidFill>
                  <a:schemeClr val="bg1"/>
                </a:solidFill>
              </a:rPr>
              <a:t>U.S. State Legislative Activity: Food Additives</a:t>
            </a:r>
            <a:br>
              <a:rPr lang="en-US" sz="3200" spc="0" dirty="0">
                <a:solidFill>
                  <a:schemeClr val="bg1"/>
                </a:solidFill>
              </a:rPr>
            </a:br>
            <a:r>
              <a:rPr lang="en-US" sz="2800" i="1" spc="0" dirty="0">
                <a:solidFill>
                  <a:schemeClr val="bg1"/>
                </a:solidFill>
              </a:rPr>
              <a:t>	</a:t>
            </a:r>
            <a:r>
              <a:rPr lang="en-US" sz="2400" i="1" spc="0" dirty="0">
                <a:solidFill>
                  <a:schemeClr val="bg1"/>
                </a:solidFill>
              </a:rPr>
              <a:t>2025: Over 120 Pieces of Legislation, Only 2 Were Identical</a:t>
            </a:r>
            <a:endParaRPr lang="en-US" sz="1100" b="0" i="1" spc="0" dirty="0">
              <a:solidFill>
                <a:schemeClr val="bg1"/>
              </a:solidFill>
            </a:endParaRPr>
          </a:p>
        </p:txBody>
      </p:sp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033F66E-944E-7DE0-FE6C-B9393B43BC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00" t="7089" r="5775" b="10041"/>
          <a:stretch>
            <a:fillRect/>
          </a:stretch>
        </p:blipFill>
        <p:spPr>
          <a:xfrm>
            <a:off x="1686046" y="1174831"/>
            <a:ext cx="8819909" cy="56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5623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EA1F423C7A4E89D1164254A75FE2" ma:contentTypeVersion="16" ma:contentTypeDescription="Create a new document." ma:contentTypeScope="" ma:versionID="1ba084f8c1202f6d2ceb8ebaba181022">
  <xsd:schema xmlns:xsd="http://www.w3.org/2001/XMLSchema" xmlns:xs="http://www.w3.org/2001/XMLSchema" xmlns:p="http://schemas.microsoft.com/office/2006/metadata/properties" xmlns:ns2="d095a86f-3eb2-446d-a49d-0c05f2aa3eca" xmlns:ns3="ba6714de-b0a1-4e72-9411-146ca4b038a3" xmlns:ns4="4d17a761-d4a0-4a49-9c4f-3dc2ec43f367" targetNamespace="http://schemas.microsoft.com/office/2006/metadata/properties" ma:root="true" ma:fieldsID="a15baafe036c39c57bafd8949c6c40c1" ns2:_="" ns3:_="" ns4:_="">
    <xsd:import namespace="d095a86f-3eb2-446d-a49d-0c05f2aa3eca"/>
    <xsd:import namespace="ba6714de-b0a1-4e72-9411-146ca4b038a3"/>
    <xsd:import namespace="4d17a761-d4a0-4a49-9c4f-3dc2ec43f3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5a86f-3eb2-446d-a49d-0c05f2aa3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486d5f-0198-4fe6-9ac5-bd9f70c29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714de-b0a1-4e72-9411-146ca4b03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7a761-d4a0-4a49-9c4f-3dc2ec43f36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5c4da1e-4a80-43ca-83b7-5d5f9288ea9c}" ma:internalName="TaxCatchAll" ma:showField="CatchAllData" ma:web="ba6714de-b0a1-4e72-9411-146ca4b03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17a761-d4a0-4a49-9c4f-3dc2ec43f367" xsi:nil="true"/>
    <lcf76f155ced4ddcb4097134ff3c332f xmlns="d095a86f-3eb2-446d-a49d-0c05f2aa3e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50EC0D-B6D3-45DF-B04B-F1D627FDD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5a86f-3eb2-446d-a49d-0c05f2aa3eca"/>
    <ds:schemaRef ds:uri="ba6714de-b0a1-4e72-9411-146ca4b038a3"/>
    <ds:schemaRef ds:uri="4d17a761-d4a0-4a49-9c4f-3dc2ec43f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1F38A-F766-4E41-BEE3-93786017DC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D70E24-E882-4237-885A-40EAC8FFD684}">
  <ds:schemaRefs>
    <ds:schemaRef ds:uri="http://schemas.microsoft.com/office/2006/metadata/properties"/>
    <ds:schemaRef ds:uri="http://schemas.microsoft.com/office/infopath/2007/PartnerControls"/>
    <ds:schemaRef ds:uri="4d17a761-d4a0-4a49-9c4f-3dc2ec43f367"/>
    <ds:schemaRef ds:uri="d095a86f-3eb2-446d-a49d-0c05f2aa3e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6817</TotalTime>
  <Words>988</Words>
  <Application>Microsoft Office PowerPoint</Application>
  <PresentationFormat>Widescreen</PresentationFormat>
  <Paragraphs>154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DengXian</vt:lpstr>
      <vt:lpstr>Aptos</vt:lpstr>
      <vt:lpstr>Arial</vt:lpstr>
      <vt:lpstr>Calibri</vt:lpstr>
      <vt:lpstr>Tahoma</vt:lpstr>
      <vt:lpstr>Wingdings 2</vt:lpstr>
      <vt:lpstr>Office Theme</vt:lpstr>
      <vt:lpstr>The New Frontiers of U.S. Food Regulation: Make America Healthy Again (MAHA)</vt:lpstr>
      <vt:lpstr>What is MAHA?‎ ‎</vt:lpstr>
      <vt:lpstr>MAHA Highlights</vt:lpstr>
      <vt:lpstr>MAHA Commission   Leadership: Political Appointees</vt:lpstr>
      <vt:lpstr>MAHA Assessment Report</vt:lpstr>
      <vt:lpstr>MAHA Strategy Report</vt:lpstr>
      <vt:lpstr>MAHA Strategy Report</vt:lpstr>
      <vt:lpstr>MAHA Impact in the States  MAHA in Action Tracker</vt:lpstr>
      <vt:lpstr>U.S. State Legislative Activity: Food Additives  2025: Over 120 Pieces of Legislation, Only 2 Were Identical</vt:lpstr>
      <vt:lpstr>U.S. State Legislative Activity: Food Additives  2025: Enacted &amp; Pending Legislation</vt:lpstr>
      <vt:lpstr>U.S. State Legislative Activity  Texas Senate Bill 25: “Make Texas Healthy Again Act”</vt:lpstr>
      <vt:lpstr>From Source to Shelf: Why It Matters to All Stakeholders ‎</vt:lpstr>
      <vt:lpstr>Navigating Policy Shifts: NPA’s Strategic Approach</vt:lpstr>
      <vt:lpstr>Executing NPA’s Strategic Approach</vt:lpstr>
      <vt:lpstr>Executing NPA’s Strategic Approach</vt:lpstr>
      <vt:lpstr>Executing NPA’s Strategic Approach</vt:lpstr>
      <vt:lpstr>Executing NPA’s Strategic Approach</vt:lpstr>
      <vt:lpstr>How You Can Engage</vt:lpstr>
      <vt:lpstr>Thank you       Sydni Arnone Manager, Government Relations | National Pasta Association 202-204-8396 sarnone@ilovepasta.org  www.ilovepasta.org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 Walker</dc:creator>
  <cp:lastModifiedBy>Sydni Arnone</cp:lastModifiedBy>
  <cp:revision>20</cp:revision>
  <dcterms:created xsi:type="dcterms:W3CDTF">2018-03-06T13:05:54Z</dcterms:created>
  <dcterms:modified xsi:type="dcterms:W3CDTF">2025-10-31T14:13:59Z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0x010100A4BCEA1F423C7A4E89D1164254A75FE2</vt:lpwstr>
  </property>
  <property fmtid="{D5CDD505-2E9C-101B-9397-08002B2CF9AE}" pid="3" name="Order">
    <vt:r8>100</vt:r8>
  </property>
</Properties>
</file>